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88" r:id="rId31"/>
    <p:sldId id="291" r:id="rId32"/>
    <p:sldId id="290" r:id="rId33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6A1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F0988-BC58-495C-B604-D78DCC17BDAE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C51EE9-055D-4AD0-886B-0DFB8DB921A5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9FBE71-4E3A-42C6-856F-05627097784A}" type="slidenum">
              <a:rPr lang="en-US"/>
              <a:pPr/>
              <a:t>18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6259-94CE-476B-8177-EDABED04436B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4D86-ADB3-43A3-9DD2-AE51B00EF7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6259-94CE-476B-8177-EDABED04436B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4D86-ADB3-43A3-9DD2-AE51B00EF7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6259-94CE-476B-8177-EDABED04436B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4D86-ADB3-43A3-9DD2-AE51B00EF7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6259-94CE-476B-8177-EDABED04436B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4D86-ADB3-43A3-9DD2-AE51B00EF7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6259-94CE-476B-8177-EDABED04436B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4D86-ADB3-43A3-9DD2-AE51B00EF7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6259-94CE-476B-8177-EDABED04436B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4D86-ADB3-43A3-9DD2-AE51B00EF7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6259-94CE-476B-8177-EDABED04436B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4D86-ADB3-43A3-9DD2-AE51B00EF7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6259-94CE-476B-8177-EDABED04436B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4D86-ADB3-43A3-9DD2-AE51B00EF7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6259-94CE-476B-8177-EDABED04436B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4D86-ADB3-43A3-9DD2-AE51B00EF7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6259-94CE-476B-8177-EDABED04436B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4D86-ADB3-43A3-9DD2-AE51B00EF7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6259-94CE-476B-8177-EDABED04436B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4D86-ADB3-43A3-9DD2-AE51B00EF7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86259-94CE-476B-8177-EDABED04436B}" type="datetimeFigureOut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B4D86-ADB3-43A3-9DD2-AE51B00EF7D3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0002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КАТАЛОЗИ И КАТАЛОГИЗАЦИЯ В УНИВЕРСИТЕТСКАТА БИБЛИОТЕКА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bg-BG" dirty="0" smtClean="0">
                <a:solidFill>
                  <a:srgbClr val="B46A18"/>
                </a:solidFill>
              </a:rPr>
              <a:t>Биляна </a:t>
            </a:r>
            <a:r>
              <a:rPr lang="bg-BG" dirty="0" err="1" smtClean="0">
                <a:solidFill>
                  <a:srgbClr val="B46A18"/>
                </a:solidFill>
              </a:rPr>
              <a:t>Яврукова</a:t>
            </a:r>
            <a:endParaRPr lang="bg-BG" dirty="0" smtClean="0">
              <a:solidFill>
                <a:srgbClr val="B46A18"/>
              </a:solidFill>
            </a:endParaRPr>
          </a:p>
          <a:p>
            <a:pPr algn="r"/>
            <a:r>
              <a:rPr lang="en-GB" dirty="0" smtClean="0">
                <a:solidFill>
                  <a:srgbClr val="B46A18"/>
                </a:solidFill>
              </a:rPr>
              <a:t>byavrukova@libsu.uni-sofia.bg</a:t>
            </a:r>
            <a:endParaRPr lang="bg-BG" dirty="0">
              <a:solidFill>
                <a:srgbClr val="B46A1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1938 г. -централизирана каталогизация</a:t>
            </a:r>
            <a:endParaRPr lang="bg-BG" dirty="0"/>
          </a:p>
        </p:txBody>
      </p:sp>
      <p:pic>
        <p:nvPicPr>
          <p:cNvPr id="5122" name="Picture 2" descr="C:\Users\Bili\Desktop\snimki katalozi\snimki_II_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14488"/>
            <a:ext cx="7143800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/>
              <a:t>Списък на чуждите списания, които се получават в Университетската библиотека</a:t>
            </a:r>
            <a:endParaRPr lang="bg-BG" sz="32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556791"/>
            <a:ext cx="3528392" cy="519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Отдел “Каталогизация” се създава през 1949 г.</a:t>
            </a:r>
            <a:endParaRPr lang="bg-BG" dirty="0"/>
          </a:p>
        </p:txBody>
      </p:sp>
      <p:pic>
        <p:nvPicPr>
          <p:cNvPr id="6146" name="Picture 2" descr="C:\Users\Bili\Desktop\snimki katalozi\snimki_II_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05780"/>
            <a:ext cx="7786742" cy="4480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Реални каталози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g-BG" dirty="0" smtClean="0"/>
              <a:t>Предметен каталог</a:t>
            </a:r>
          </a:p>
          <a:p>
            <a:pPr>
              <a:buFont typeface="Wingdings" pitchFamily="2" charset="2"/>
              <a:buChar char="Ø"/>
            </a:pPr>
            <a:r>
              <a:rPr lang="bg-BG" dirty="0" smtClean="0"/>
              <a:t>Систематичен каталог, изграждан по Схемата за класификация на книгите в научните и по-големи библиотеки, въведен през 1958 г.</a:t>
            </a: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Стандартизация в българските библиотеки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g-BG" dirty="0" smtClean="0"/>
              <a:t>1951-1962 г. - национални правила за </a:t>
            </a:r>
            <a:r>
              <a:rPr lang="bg-BG" dirty="0" err="1" smtClean="0"/>
              <a:t>библиографско</a:t>
            </a:r>
            <a:r>
              <a:rPr lang="bg-BG" dirty="0" smtClean="0"/>
              <a:t> описание</a:t>
            </a:r>
          </a:p>
          <a:p>
            <a:pPr>
              <a:buFont typeface="Wingdings" pitchFamily="2" charset="2"/>
              <a:buChar char="Ø"/>
            </a:pPr>
            <a:r>
              <a:rPr lang="bg-BG" dirty="0" smtClean="0"/>
              <a:t>Началото на 70-те години на ХХ век – първите стандарти за </a:t>
            </a:r>
            <a:r>
              <a:rPr lang="bg-BG" dirty="0" err="1" smtClean="0"/>
              <a:t>библиографско</a:t>
            </a:r>
            <a:r>
              <a:rPr lang="bg-BG" dirty="0" smtClean="0"/>
              <a:t> описание</a:t>
            </a: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Сводни каталози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bg-BG" dirty="0"/>
              <a:t>Азбучен каталог на книгите на латиница, постъпили в библиотеката в периода 1939-2000 г.;</a:t>
            </a:r>
          </a:p>
          <a:p>
            <a:pPr lvl="0">
              <a:buFont typeface="Wingdings" pitchFamily="2" charset="2"/>
              <a:buChar char="Ø"/>
            </a:pPr>
            <a:r>
              <a:rPr lang="bg-BG" dirty="0"/>
              <a:t>Азбучен каталог на книгите на чужда </a:t>
            </a:r>
            <a:r>
              <a:rPr lang="bg-BG" dirty="0" smtClean="0"/>
              <a:t>кирилица, </a:t>
            </a:r>
            <a:r>
              <a:rPr lang="bg-BG" dirty="0"/>
              <a:t>постъпили в библиотеката в периода 1939-2000 г.;</a:t>
            </a:r>
          </a:p>
          <a:p>
            <a:pPr lvl="0">
              <a:buFont typeface="Wingdings" pitchFamily="2" charset="2"/>
              <a:buChar char="Ø"/>
            </a:pPr>
            <a:r>
              <a:rPr lang="bg-BG" dirty="0"/>
              <a:t>Азбучен каталог на българските книги, постъпили в библиотеката в периода 1939-1996 г</a:t>
            </a:r>
            <a:r>
              <a:rPr lang="bg-BG" dirty="0" smtClean="0"/>
              <a:t>.</a:t>
            </a: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Дейност на отдел “Каталогизация” за една година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g-BG" dirty="0" smtClean="0"/>
              <a:t>10 000 нови заглавия</a:t>
            </a:r>
          </a:p>
          <a:p>
            <a:pPr>
              <a:buFont typeface="Wingdings" pitchFamily="2" charset="2"/>
              <a:buChar char="Ø"/>
            </a:pPr>
            <a:r>
              <a:rPr lang="bg-BG" dirty="0" smtClean="0"/>
              <a:t>Отпечатване на 53 000 каталожни картички</a:t>
            </a:r>
          </a:p>
          <a:p>
            <a:pPr>
              <a:buFont typeface="Wingdings" pitchFamily="2" charset="2"/>
              <a:buChar char="Ø"/>
            </a:pPr>
            <a:r>
              <a:rPr lang="bg-BG" dirty="0" smtClean="0"/>
              <a:t>Командироване на служители на отдела във филиалните библиотеки</a:t>
            </a:r>
          </a:p>
          <a:p>
            <a:endParaRPr lang="bg-BG" dirty="0" smtClean="0"/>
          </a:p>
          <a:p>
            <a:pPr>
              <a:buNone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Автоматизация на </a:t>
            </a:r>
            <a:r>
              <a:rPr lang="bg-BG" dirty="0" err="1" smtClean="0"/>
              <a:t>каталогизационната</a:t>
            </a:r>
            <a:r>
              <a:rPr lang="bg-BG" dirty="0" smtClean="0"/>
              <a:t> дейност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g-BG" dirty="0" smtClean="0"/>
              <a:t>1992 г. внедряване на АБ</a:t>
            </a:r>
          </a:p>
          <a:p>
            <a:pPr>
              <a:buFont typeface="Wingdings" pitchFamily="2" charset="2"/>
              <a:buChar char="Ø"/>
            </a:pPr>
            <a:r>
              <a:rPr lang="bg-BG" dirty="0" smtClean="0"/>
              <a:t>1994 г. въвеждане на </a:t>
            </a:r>
            <a:r>
              <a:rPr lang="en-GB" dirty="0" smtClean="0"/>
              <a:t>ALEPH </a:t>
            </a:r>
            <a:endParaRPr lang="bg-BG" dirty="0"/>
          </a:p>
        </p:txBody>
      </p:sp>
      <p:pic>
        <p:nvPicPr>
          <p:cNvPr id="6" name="Picture 2" descr="alep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6263" y="2571744"/>
            <a:ext cx="8229600" cy="4286256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-ka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ALEPH 500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bg-BG" dirty="0" smtClean="0"/>
              <a:t>Въвеждане през 2009 г.</a:t>
            </a:r>
          </a:p>
          <a:p>
            <a:r>
              <a:rPr lang="en-GB" dirty="0" smtClean="0"/>
              <a:t>MARC</a:t>
            </a:r>
            <a:r>
              <a:rPr lang="bg-BG" dirty="0" smtClean="0"/>
              <a:t> 21</a:t>
            </a:r>
          </a:p>
          <a:p>
            <a:r>
              <a:rPr lang="bg-BG" dirty="0" smtClean="0"/>
              <a:t>305 000 записа</a:t>
            </a:r>
            <a:endParaRPr lang="bg-BG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428868"/>
            <a:ext cx="7858180" cy="442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600200"/>
            <a:ext cx="8858312" cy="4525963"/>
          </a:xfrm>
        </p:spPr>
        <p:txBody>
          <a:bodyPr/>
          <a:lstStyle/>
          <a:p>
            <a:pPr algn="ctr">
              <a:buNone/>
            </a:pPr>
            <a:r>
              <a:rPr lang="bg-BG" dirty="0" smtClean="0"/>
              <a:t>	Ако библиотеката е “сърцето на Университета”, то каталогизирането е сърцевината на цялостната библиотечна дейност</a:t>
            </a:r>
          </a:p>
          <a:p>
            <a:pPr algn="r">
              <a:buNone/>
            </a:pPr>
            <a:r>
              <a:rPr lang="bg-BG" sz="2000" dirty="0" smtClean="0"/>
              <a:t>Лазарина </a:t>
            </a:r>
            <a:r>
              <a:rPr lang="bg-BG" sz="2000" dirty="0" err="1" smtClean="0"/>
              <a:t>Станишева</a:t>
            </a:r>
            <a:endParaRPr lang="bg-BG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bg-BG" dirty="0" smtClean="0"/>
              <a:t>Ретроспективна конверсия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429288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bg-BG" sz="2400" dirty="0"/>
              <a:t>Своден азбучен каталог на книгите на латиница, постъпили в библиотеката в периода 1939-2000 г.;</a:t>
            </a:r>
          </a:p>
          <a:p>
            <a:pPr lvl="0">
              <a:buFont typeface="Wingdings" pitchFamily="2" charset="2"/>
              <a:buChar char="Ø"/>
            </a:pPr>
            <a:r>
              <a:rPr lang="bg-BG" sz="2400" dirty="0"/>
              <a:t>Своден азбучен каталог на книгите на чужда </a:t>
            </a:r>
            <a:r>
              <a:rPr lang="bg-BG" sz="2400" dirty="0" smtClean="0"/>
              <a:t>кирилица, </a:t>
            </a:r>
            <a:r>
              <a:rPr lang="bg-BG" sz="2400" dirty="0"/>
              <a:t>постъпили в библиотеката в периода 1939-1984 г.;</a:t>
            </a:r>
          </a:p>
          <a:p>
            <a:pPr lvl="0">
              <a:buFont typeface="Wingdings" pitchFamily="2" charset="2"/>
              <a:buChar char="Ø"/>
            </a:pPr>
            <a:r>
              <a:rPr lang="bg-BG" sz="2400" dirty="0"/>
              <a:t>Своден азбучен каталог на книгите на чужда кирилица, постъпили в библиотеката в периода 1985-2000 г.;</a:t>
            </a:r>
          </a:p>
          <a:p>
            <a:pPr lvl="0">
              <a:buFont typeface="Wingdings" pitchFamily="2" charset="2"/>
              <a:buChar char="Ø"/>
            </a:pPr>
            <a:r>
              <a:rPr lang="bg-BG" sz="2400" dirty="0"/>
              <a:t>Своден азбучен каталог на българските книги, постъпили в библиотеката в периода 1939-1996 г.; </a:t>
            </a:r>
          </a:p>
          <a:p>
            <a:pPr lvl="0">
              <a:buFont typeface="Wingdings" pitchFamily="2" charset="2"/>
              <a:buChar char="Ø"/>
            </a:pPr>
            <a:r>
              <a:rPr lang="bg-BG" sz="2400" dirty="0"/>
              <a:t>Своден азбучен каталог на книгите на латиница на филиалните библиотеки до 1939 г.;</a:t>
            </a:r>
          </a:p>
          <a:p>
            <a:pPr lvl="0">
              <a:buFont typeface="Wingdings" pitchFamily="2" charset="2"/>
              <a:buChar char="Ø"/>
            </a:pPr>
            <a:r>
              <a:rPr lang="bg-BG" sz="2400" dirty="0"/>
              <a:t>Своден азбучен каталог на книгите на кирилица на филиалните библиотеки до 1939 г. ;</a:t>
            </a:r>
          </a:p>
          <a:p>
            <a:pPr lvl="0">
              <a:buFont typeface="Wingdings" pitchFamily="2" charset="2"/>
              <a:buChar char="Ø"/>
            </a:pPr>
            <a:r>
              <a:rPr lang="bg-BG" sz="2400" dirty="0"/>
              <a:t>Исторически каталог на постъпилите в библиотеката документи в периода 1888-1939 г</a:t>
            </a:r>
            <a:r>
              <a:rPr lang="bg-BG" sz="2400" dirty="0" smtClean="0"/>
              <a:t>.</a:t>
            </a:r>
            <a:endParaRPr 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50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2638" cy="3429479"/>
          </a:xfrm>
          <a:prstGeom prst="rect">
            <a:avLst/>
          </a:prstGeom>
        </p:spPr>
      </p:pic>
      <p:pic>
        <p:nvPicPr>
          <p:cNvPr id="5" name="Картина 5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1362" y="0"/>
            <a:ext cx="4572638" cy="3429479"/>
          </a:xfrm>
          <a:prstGeom prst="rect">
            <a:avLst/>
          </a:prstGeom>
        </p:spPr>
      </p:pic>
      <p:pic>
        <p:nvPicPr>
          <p:cNvPr id="6" name="Картина 5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428521"/>
            <a:ext cx="4572638" cy="3429479"/>
          </a:xfrm>
          <a:prstGeom prst="rect">
            <a:avLst/>
          </a:prstGeom>
        </p:spPr>
      </p:pic>
      <p:pic>
        <p:nvPicPr>
          <p:cNvPr id="7" name="Картина 5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1362" y="3428521"/>
            <a:ext cx="4572638" cy="3429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9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arto="http://schemas.microsoft.com/office/word/2006/arto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1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arto="http://schemas.microsoft.com/office/word/2006/arto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22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arto="http://schemas.microsoft.com/office/word/2006/arto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Резултати 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g-BG" dirty="0" smtClean="0"/>
              <a:t>Читателите имат достъп до нас 1 14</a:t>
            </a:r>
            <a:r>
              <a:rPr lang="en-GB" dirty="0" smtClean="0"/>
              <a:t>3</a:t>
            </a:r>
            <a:r>
              <a:rPr lang="bg-BG" dirty="0" smtClean="0"/>
              <a:t> 000 </a:t>
            </a:r>
            <a:r>
              <a:rPr lang="bg-BG" dirty="0" err="1" smtClean="0"/>
              <a:t>библиографски</a:t>
            </a:r>
            <a:r>
              <a:rPr lang="bg-BG" dirty="0" smtClean="0"/>
              <a:t> записа</a:t>
            </a:r>
          </a:p>
          <a:p>
            <a:pPr>
              <a:buFont typeface="Wingdings" pitchFamily="2" charset="2"/>
              <a:buChar char="Ø"/>
            </a:pPr>
            <a:r>
              <a:rPr lang="bg-BG" dirty="0" smtClean="0"/>
              <a:t>Не са конвертирани около 5% каталожни картички</a:t>
            </a:r>
          </a:p>
          <a:p>
            <a:pPr>
              <a:buFont typeface="Wingdings" pitchFamily="2" charset="2"/>
              <a:buChar char="Ø"/>
            </a:pPr>
            <a:r>
              <a:rPr lang="bg-BG" dirty="0" smtClean="0"/>
              <a:t>Нормативен контрол</a:t>
            </a: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Задачи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bg-BG" dirty="0"/>
              <a:t>Редакция на контролния файл на имената (автоматично се коригират и </a:t>
            </a:r>
            <a:r>
              <a:rPr lang="bg-BG" dirty="0" err="1"/>
              <a:t>библиографските</a:t>
            </a:r>
            <a:r>
              <a:rPr lang="bg-BG" dirty="0"/>
              <a:t> записи);</a:t>
            </a:r>
          </a:p>
          <a:p>
            <a:pPr lvl="0">
              <a:buFont typeface="Wingdings" pitchFamily="2" charset="2"/>
              <a:buChar char="Ø"/>
            </a:pPr>
            <a:r>
              <a:rPr lang="bg-BG" dirty="0"/>
              <a:t>Редакция на индекса на </a:t>
            </a:r>
            <a:r>
              <a:rPr lang="bg-BG" dirty="0" err="1"/>
              <a:t>местоиздаване</a:t>
            </a:r>
            <a:r>
              <a:rPr lang="bg-BG" dirty="0"/>
              <a:t> (автоматично се коригират и </a:t>
            </a:r>
            <a:r>
              <a:rPr lang="bg-BG" dirty="0" err="1"/>
              <a:t>библиографските</a:t>
            </a:r>
            <a:r>
              <a:rPr lang="bg-BG" dirty="0"/>
              <a:t> записи);</a:t>
            </a:r>
          </a:p>
          <a:p>
            <a:pPr lvl="0">
              <a:buFont typeface="Wingdings" pitchFamily="2" charset="2"/>
              <a:buChar char="Ø"/>
            </a:pPr>
            <a:r>
              <a:rPr lang="bg-BG" dirty="0"/>
              <a:t>Редакция на индекса на издателствата (автоматично се коригират и </a:t>
            </a:r>
            <a:r>
              <a:rPr lang="bg-BG" dirty="0" err="1"/>
              <a:t>библиографските</a:t>
            </a:r>
            <a:r>
              <a:rPr lang="bg-BG" dirty="0"/>
              <a:t> записи);</a:t>
            </a:r>
          </a:p>
          <a:p>
            <a:pPr lvl="0">
              <a:buFont typeface="Wingdings" pitchFamily="2" charset="2"/>
              <a:buChar char="Ø"/>
            </a:pPr>
            <a:r>
              <a:rPr lang="bg-BG" dirty="0"/>
              <a:t>Редакция на заглавията на сериите и проверка за коректно създадена връзка от записа на монографията към записа на периодичното издание (при продължаващи издания</a:t>
            </a:r>
            <a:r>
              <a:rPr lang="bg-BG" dirty="0" smtClean="0"/>
              <a:t>);</a:t>
            </a: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Задачи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bg-BG" dirty="0"/>
              <a:t>Проверка на читателските каталози в Централна университетска библиотека и филиалните библиотеки и конвертиране на липсващите записи в системата;</a:t>
            </a:r>
          </a:p>
          <a:p>
            <a:pPr lvl="0">
              <a:buFont typeface="Wingdings" pitchFamily="2" charset="2"/>
              <a:buChar char="Ø"/>
            </a:pPr>
            <a:r>
              <a:rPr lang="bg-BG" dirty="0"/>
              <a:t>Допълване на записите, конвертирани от Историческия каталог;</a:t>
            </a:r>
          </a:p>
          <a:p>
            <a:pPr lvl="0">
              <a:buFont typeface="Wingdings" pitchFamily="2" charset="2"/>
              <a:buChar char="Ø"/>
            </a:pPr>
            <a:r>
              <a:rPr lang="bg-BG" dirty="0"/>
              <a:t>Проверка по сигнатури за откриване на дублирани записи или грешно нанесени сигнатури;</a:t>
            </a:r>
          </a:p>
          <a:p>
            <a:pPr lvl="0">
              <a:buFont typeface="Wingdings" pitchFamily="2" charset="2"/>
              <a:buChar char="Ø"/>
            </a:pPr>
            <a:r>
              <a:rPr lang="bg-BG" dirty="0"/>
              <a:t>Проверка по индекса на заглавията за дублирани записи</a:t>
            </a:r>
            <a:r>
              <a:rPr lang="bg-BG" dirty="0" smtClean="0"/>
              <a:t>.</a:t>
            </a: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Търсене в каталозите – вчера и днес</a:t>
            </a:r>
            <a:endParaRPr lang="bg-BG" dirty="0"/>
          </a:p>
        </p:txBody>
      </p:sp>
      <p:pic>
        <p:nvPicPr>
          <p:cNvPr id="11266" name="Picture 2" descr="C:\Users\Bili\Desktop\snimki katalozi\40.t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3116"/>
            <a:ext cx="4281518" cy="3502177"/>
          </a:xfrm>
          <a:prstGeom prst="rect">
            <a:avLst/>
          </a:prstGeom>
          <a:noFill/>
        </p:spPr>
      </p:pic>
      <p:pic>
        <p:nvPicPr>
          <p:cNvPr id="11269" name="Picture 5" descr="d:\Documents\snimki\6.snimki_ub\UB_Snimki\UB_zaemna_chitalni_istoria_2009\848_489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214554"/>
            <a:ext cx="4281518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Първи каталози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g-BG" dirty="0" smtClean="0"/>
              <a:t>Първите каталози са създадени през 1890 г. във вид на тефтери</a:t>
            </a:r>
          </a:p>
          <a:p>
            <a:pPr>
              <a:buFont typeface="Wingdings" pitchFamily="2" charset="2"/>
              <a:buChar char="Ø"/>
            </a:pPr>
            <a:r>
              <a:rPr lang="bg-BG" dirty="0" smtClean="0"/>
              <a:t>Съдържат основни данни</a:t>
            </a:r>
          </a:p>
          <a:p>
            <a:pPr>
              <a:buFont typeface="Wingdings" pitchFamily="2" charset="2"/>
              <a:buChar char="Ø"/>
            </a:pPr>
            <a:r>
              <a:rPr lang="bg-BG" dirty="0" smtClean="0"/>
              <a:t>Каталогизирането е извършвано от писар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Отдел “Каталогизация” днес</a:t>
            </a:r>
            <a:endParaRPr lang="bg-BG" dirty="0"/>
          </a:p>
        </p:txBody>
      </p:sp>
      <p:pic>
        <p:nvPicPr>
          <p:cNvPr id="18434" name="Picture 2" descr="C:\Users\Bilyana\Desktop\received_26265307771728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2128" y="1600200"/>
            <a:ext cx="61797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Отдел “Каталогизация” днес</a:t>
            </a:r>
            <a:endParaRPr lang="bg-BG" dirty="0"/>
          </a:p>
        </p:txBody>
      </p:sp>
      <p:pic>
        <p:nvPicPr>
          <p:cNvPr id="18434" name="Picture 2" descr="C:\Users\Bili\Desktop\41687387_2159390814333797_6948334152290664448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9" y="1237835"/>
            <a:ext cx="6858048" cy="5143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0002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КАТАЛОЗИ И КАТАЛОГИЗАЦИЯ В УНИВЕРСИТЕТСКАТА БИБЛИОТЕКА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bg-BG" dirty="0" smtClean="0">
                <a:solidFill>
                  <a:srgbClr val="B46A18"/>
                </a:solidFill>
              </a:rPr>
              <a:t>Биляна </a:t>
            </a:r>
            <a:r>
              <a:rPr lang="bg-BG" dirty="0" err="1" smtClean="0">
                <a:solidFill>
                  <a:srgbClr val="B46A18"/>
                </a:solidFill>
              </a:rPr>
              <a:t>Яврукова</a:t>
            </a:r>
            <a:endParaRPr lang="bg-BG" dirty="0" smtClean="0">
              <a:solidFill>
                <a:srgbClr val="B46A18"/>
              </a:solidFill>
            </a:endParaRPr>
          </a:p>
          <a:p>
            <a:pPr algn="r"/>
            <a:r>
              <a:rPr lang="en-GB" dirty="0" smtClean="0">
                <a:solidFill>
                  <a:srgbClr val="B46A18"/>
                </a:solidFill>
              </a:rPr>
              <a:t>byavrukova@libsu.uni-sofia.bg</a:t>
            </a:r>
            <a:endParaRPr lang="bg-BG" dirty="0">
              <a:solidFill>
                <a:srgbClr val="B46A1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000232" y="0"/>
          <a:ext cx="4714908" cy="6858000"/>
        </p:xfrm>
        <a:graphic>
          <a:graphicData uri="http://schemas.openxmlformats.org/presentationml/2006/ole">
            <p:oleObj spid="_x0000_s1026" name="Acrobat Document" r:id="rId3" imgW="3385080" imgH="4299840" progId="AcroExch.Document.DC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чл. 23 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g-BG" dirty="0" smtClean="0"/>
              <a:t>Основен каталог (топографски)</a:t>
            </a:r>
          </a:p>
          <a:p>
            <a:pPr>
              <a:buFont typeface="Wingdings" pitchFamily="2" charset="2"/>
              <a:buChar char="Ø"/>
            </a:pPr>
            <a:r>
              <a:rPr lang="bg-BG" dirty="0" smtClean="0"/>
              <a:t>Азбучен каталог</a:t>
            </a:r>
          </a:p>
          <a:p>
            <a:pPr>
              <a:buFont typeface="Wingdings" pitchFamily="2" charset="2"/>
              <a:buChar char="Ø"/>
            </a:pPr>
            <a:r>
              <a:rPr lang="bg-BG" dirty="0" smtClean="0"/>
              <a:t>Общ научен (систематичен) каталог</a:t>
            </a: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Азбучният каталог</a:t>
            </a:r>
            <a:endParaRPr lang="bg-BG" dirty="0"/>
          </a:p>
        </p:txBody>
      </p:sp>
      <p:pic>
        <p:nvPicPr>
          <p:cNvPr id="4" name="Картина 51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1428736"/>
            <a:ext cx="6929486" cy="4714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Азбучният каталог</a:t>
            </a:r>
            <a:endParaRPr lang="bg-BG" dirty="0"/>
          </a:p>
        </p:txBody>
      </p:sp>
      <p:pic>
        <p:nvPicPr>
          <p:cNvPr id="4" name="Картина 52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571612"/>
            <a:ext cx="7143800" cy="4429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Каталози на други видове издания</a:t>
            </a:r>
            <a:endParaRPr lang="bg-BG" dirty="0"/>
          </a:p>
        </p:txBody>
      </p:sp>
      <p:pic>
        <p:nvPicPr>
          <p:cNvPr id="2050" name="Picture 2" descr="C:\Users\Bili\Desktop\snimki katalozi\34484274_260209494717824_441437580496470016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8"/>
            <a:ext cx="3643338" cy="4525963"/>
          </a:xfrm>
          <a:prstGeom prst="rect">
            <a:avLst/>
          </a:prstGeom>
          <a:noFill/>
        </p:spPr>
      </p:pic>
      <p:pic>
        <p:nvPicPr>
          <p:cNvPr id="2053" name="Picture 5" descr="C:\Users\Bili\Desktop\snimki katalozi\34635604_260210824717691_9034654137395970048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26" y="2643158"/>
            <a:ext cx="5214974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Каталози на други видове издания</a:t>
            </a:r>
            <a:endParaRPr lang="bg-BG" dirty="0"/>
          </a:p>
        </p:txBody>
      </p:sp>
      <p:pic>
        <p:nvPicPr>
          <p:cNvPr id="3074" name="Picture 2" descr="C:\Users\Bili\Desktop\snimki katalozi\34398102_260209434717830_3807018131675676672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600200"/>
            <a:ext cx="7143800" cy="4829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515</Words>
  <Application>Microsoft Office PowerPoint</Application>
  <PresentationFormat>On-screen Show (4:3)</PresentationFormat>
  <Paragraphs>70</Paragraphs>
  <Slides>32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Acrobat Document</vt:lpstr>
      <vt:lpstr>КАТАЛОЗИ И КАТАЛОГИЗАЦИЯ В УНИВЕРСИТЕТСКАТА БИБЛИОТЕКА</vt:lpstr>
      <vt:lpstr>Slide 2</vt:lpstr>
      <vt:lpstr>Първи каталози</vt:lpstr>
      <vt:lpstr>Slide 4</vt:lpstr>
      <vt:lpstr>чл. 23 </vt:lpstr>
      <vt:lpstr>Азбучният каталог</vt:lpstr>
      <vt:lpstr>Азбучният каталог</vt:lpstr>
      <vt:lpstr>Каталози на други видове издания</vt:lpstr>
      <vt:lpstr>Каталози на други видове издания</vt:lpstr>
      <vt:lpstr>1938 г. -централизирана каталогизация</vt:lpstr>
      <vt:lpstr>Списък на чуждите списания, които се получават в Университетската библиотека</vt:lpstr>
      <vt:lpstr>Отдел “Каталогизация” се създава през 1949 г.</vt:lpstr>
      <vt:lpstr>Реални каталози</vt:lpstr>
      <vt:lpstr>Стандартизация в българските библиотеки</vt:lpstr>
      <vt:lpstr>Сводни каталози</vt:lpstr>
      <vt:lpstr>Дейност на отдел “Каталогизация” за една година</vt:lpstr>
      <vt:lpstr>Автоматизация на каталогизационната дейност</vt:lpstr>
      <vt:lpstr>Slide 18</vt:lpstr>
      <vt:lpstr>ALEPH 500</vt:lpstr>
      <vt:lpstr>Ретроспективна конверсия</vt:lpstr>
      <vt:lpstr>Slide 21</vt:lpstr>
      <vt:lpstr>Slide 22</vt:lpstr>
      <vt:lpstr>Slide 23</vt:lpstr>
      <vt:lpstr>Slide 24</vt:lpstr>
      <vt:lpstr>Slide 25</vt:lpstr>
      <vt:lpstr>Резултати </vt:lpstr>
      <vt:lpstr>Задачи</vt:lpstr>
      <vt:lpstr>Задачи</vt:lpstr>
      <vt:lpstr>Търсене в каталозите – вчера и днес</vt:lpstr>
      <vt:lpstr>Отдел “Каталогизация” днес</vt:lpstr>
      <vt:lpstr>Отдел “Каталогизация” днес</vt:lpstr>
      <vt:lpstr>КАТАЛОЗИ И КАТАЛОГИЗАЦИЯ В УНИВЕРСИТЕТСКАТА БИБЛИОТЕКА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КАТАЛОЗИ И КАТАЛОГИЗАЦИЯ В УНИВЕРСИТЕТСКАТА БИБЛИОТЕКА</dc:title>
  <dc:creator>Bilyana Yavrukova</dc:creator>
  <cp:lastModifiedBy>Malina</cp:lastModifiedBy>
  <cp:revision>42</cp:revision>
  <dcterms:created xsi:type="dcterms:W3CDTF">2018-08-06T08:19:46Z</dcterms:created>
  <dcterms:modified xsi:type="dcterms:W3CDTF">2018-09-25T06:43:22Z</dcterms:modified>
</cp:coreProperties>
</file>