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73" r:id="rId2"/>
    <p:sldId id="266" r:id="rId3"/>
    <p:sldId id="258" r:id="rId4"/>
    <p:sldId id="283" r:id="rId5"/>
    <p:sldId id="277" r:id="rId6"/>
    <p:sldId id="263" r:id="rId7"/>
    <p:sldId id="279" r:id="rId8"/>
    <p:sldId id="280" r:id="rId9"/>
    <p:sldId id="281" r:id="rId10"/>
    <p:sldId id="282" r:id="rId11"/>
    <p:sldId id="270" r:id="rId12"/>
    <p:sldId id="276" r:id="rId13"/>
    <p:sldId id="275" r:id="rId1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33CC"/>
    <a:srgbClr val="FFFF99"/>
    <a:srgbClr val="CCCCFF"/>
    <a:srgbClr val="99FF99"/>
    <a:srgbClr val="FF9999"/>
    <a:srgbClr val="FF9900"/>
    <a:srgbClr val="FF66CC"/>
    <a:srgbClr val="CC0099"/>
    <a:srgbClr val="993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C3D55-45C9-4749-B9BD-C3B78C33DC0C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8D00-2909-4965-9A4D-E30CE01341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0477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884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17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0738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880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077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1037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32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415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017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495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79C6D-E7EC-4DE8-9BFD-8E1B006CBB74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DD615-4229-43E1-8C60-60B74A66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74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kspasov@aubg.edu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heotherpress.ca/wp-content/uploads/2014/11/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://www.taaz.com/makeover/modern-baby/w9VEbHGp7TgvNGKP0wdocphQTfAFhFtC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odysseyonline.com/hampton-university/hbcu-pwi-different-perspective/121822" TargetMode="External"/><Relationship Id="rId5" Type="http://schemas.openxmlformats.org/officeDocument/2006/relationships/hyperlink" Target="https://fortna.files.wordpress.com/2014/09/21st-century-alphabet.jpg" TargetMode="External"/><Relationship Id="rId4" Type="http://schemas.openxmlformats.org/officeDocument/2006/relationships/hyperlink" Target="http://leegreensmartboardtutorial.pbworks.com/f/smart-board-600i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229600" y="609600"/>
            <a:ext cx="914400" cy="457200"/>
            <a:chOff x="8229600" y="609600"/>
            <a:chExt cx="914400" cy="457200"/>
          </a:xfrm>
        </p:grpSpPr>
        <p:sp>
          <p:nvSpPr>
            <p:cNvPr id="5" name="Rectangle 4"/>
            <p:cNvSpPr/>
            <p:nvPr/>
          </p:nvSpPr>
          <p:spPr>
            <a:xfrm>
              <a:off x="8229600" y="609600"/>
              <a:ext cx="91440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05800" y="653534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АУБ</a:t>
              </a:r>
              <a:endParaRPr lang="en-US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05978" y="-23091"/>
            <a:ext cx="4000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Съвременни техники и технологии за преподаване на</a:t>
            </a:r>
          </a:p>
          <a:p>
            <a:r>
              <a:rPr lang="ru-RU" sz="3200" b="1" dirty="0" smtClean="0"/>
              <a:t>ИГ в </a:t>
            </a:r>
            <a:r>
              <a:rPr lang="ru-RU" sz="3200" b="1" dirty="0"/>
              <a:t>академичните </a:t>
            </a:r>
            <a:r>
              <a:rPr lang="ru-RU" sz="3200" b="1" dirty="0" smtClean="0"/>
              <a:t>библиотеки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67400" y="48768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Красимир Спасов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Библиотекар – информационна грамотност 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Библиотека „</a:t>
            </a:r>
            <a:r>
              <a:rPr lang="bg-BG" dirty="0" smtClean="0">
                <a:solidFill>
                  <a:schemeClr val="bg1">
                    <a:lumMod val="50000"/>
                  </a:schemeClr>
                </a:solidFill>
              </a:rPr>
              <a:t>Паница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”</a:t>
            </a:r>
            <a:r>
              <a:rPr lang="bg-BG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АУБ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10" name="Rectangle 9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5" name="Picture 14" descr="CMYK_Blank_A4_AUBG_adress1_top_editing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6013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258" y="281236"/>
            <a:ext cx="9144000" cy="1143000"/>
          </a:xfrm>
          <a:solidFill>
            <a:srgbClr val="FF99CC"/>
          </a:solidFill>
        </p:spPr>
        <p:txBody>
          <a:bodyPr/>
          <a:lstStyle/>
          <a:p>
            <a:r>
              <a:rPr lang="bg-BG" dirty="0" smtClean="0"/>
              <a:t>Преподаване на ИГ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7" name="Rectangle 6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2100" y="1676400"/>
            <a:ext cx="6019800" cy="4514850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2100" y="1676400"/>
            <a:ext cx="6019800" cy="4514850"/>
          </a:xfrm>
        </p:spPr>
      </p:pic>
      <p:grpSp>
        <p:nvGrpSpPr>
          <p:cNvPr id="9" name="Group 8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0" name="Picture 9" descr="CMYK_Blank_A4_AUBG_adress1_top_editing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4706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CCECFF"/>
          </a:solidFill>
          <a:ln>
            <a:noFill/>
          </a:ln>
        </p:spPr>
        <p:txBody>
          <a:bodyPr/>
          <a:lstStyle/>
          <a:p>
            <a:r>
              <a:rPr lang="bg-BG" dirty="0" smtClean="0"/>
              <a:t>Оценка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Pre/Post </a:t>
            </a:r>
            <a:r>
              <a:rPr lang="en-US" dirty="0" smtClean="0"/>
              <a:t>Assessment Tests (</a:t>
            </a:r>
            <a:r>
              <a:rPr lang="en-US" i="1" dirty="0" smtClean="0"/>
              <a:t>Credo </a:t>
            </a:r>
            <a:r>
              <a:rPr lang="en-US" i="1" dirty="0" err="1" smtClean="0"/>
              <a:t>InfoLit</a:t>
            </a:r>
            <a:r>
              <a:rPr lang="en-US" i="1" dirty="0" smtClean="0"/>
              <a:t> Modules</a:t>
            </a:r>
            <a:r>
              <a:rPr lang="en-US" dirty="0" smtClean="0"/>
              <a:t>)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 smtClean="0"/>
          </a:p>
          <a:p>
            <a:r>
              <a:rPr lang="en-US" dirty="0" smtClean="0"/>
              <a:t>Standardized Assessment of Information Literacy Skills (</a:t>
            </a:r>
            <a:r>
              <a:rPr lang="en-US" i="1" dirty="0" smtClean="0"/>
              <a:t>Project SAILS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Evaluation Forms</a:t>
            </a:r>
            <a:endParaRPr lang="bg-BG" dirty="0" smtClean="0"/>
          </a:p>
          <a:p>
            <a:pPr marL="0" indent="0">
              <a:lnSpc>
                <a:spcPct val="110000"/>
              </a:lnSpc>
              <a:spcBef>
                <a:spcPts val="768"/>
              </a:spcBef>
              <a:buNone/>
            </a:pPr>
            <a:endParaRPr lang="en-US" dirty="0" smtClean="0"/>
          </a:p>
          <a:p>
            <a:r>
              <a:rPr lang="en-US" dirty="0" smtClean="0"/>
              <a:t>University Surveys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229600" y="609600"/>
            <a:ext cx="914400" cy="457200"/>
            <a:chOff x="8229600" y="609600"/>
            <a:chExt cx="914400" cy="457200"/>
          </a:xfrm>
        </p:grpSpPr>
        <p:sp>
          <p:nvSpPr>
            <p:cNvPr id="5" name="Rectangle 4"/>
            <p:cNvSpPr/>
            <p:nvPr/>
          </p:nvSpPr>
          <p:spPr>
            <a:xfrm>
              <a:off x="8229600" y="609600"/>
              <a:ext cx="91440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05800" y="653534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АУБ</a:t>
              </a:r>
              <a:endParaRPr lang="en-US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8" name="Rectangle 7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1" name="Picture 10" descr="CMYK_Blank_A4_AUBG_adress1_top_editing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0146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CC99"/>
          </a:solidFill>
          <a:ln>
            <a:noFill/>
          </a:ln>
        </p:spPr>
        <p:txBody>
          <a:bodyPr>
            <a:normAutofit fontScale="90000"/>
          </a:bodyPr>
          <a:lstStyle/>
          <a:p>
            <a:r>
              <a:rPr lang="bg-BG" dirty="0"/>
              <a:t>Благодаря Ви</a:t>
            </a:r>
            <a:r>
              <a:rPr lang="bg-BG" dirty="0" smtClean="0"/>
              <a:t>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Въпроси?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37" y="2791619"/>
            <a:ext cx="2143125" cy="2143125"/>
          </a:xfrm>
        </p:spPr>
      </p:pic>
      <p:sp>
        <p:nvSpPr>
          <p:cNvPr id="5" name="TextBox 4"/>
          <p:cNvSpPr txBox="1"/>
          <p:nvPr/>
        </p:nvSpPr>
        <p:spPr>
          <a:xfrm>
            <a:off x="6019800" y="4495800"/>
            <a:ext cx="2971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Красимир Спасов</a:t>
            </a:r>
          </a:p>
          <a:p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Библиотекар – информационна грамотност Библиотека „Паница“, АУБ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hlinkClick r:id="rId3"/>
              </a:rPr>
              <a:t>kspasov@aubg.edu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+359 73 888 378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7" name="Rectangle 6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0" name="Picture 9" descr="CMYK_Blank_A4_AUBG_adress1_top_editing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8896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DDDDDD"/>
          </a:solidFill>
          <a:ln>
            <a:noFill/>
          </a:ln>
        </p:spPr>
        <p:txBody>
          <a:bodyPr/>
          <a:lstStyle/>
          <a:p>
            <a:r>
              <a:rPr lang="bg-BG" dirty="0" smtClean="0"/>
              <a:t>Снимки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876800"/>
          </a:xfrm>
          <a:noFill/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bg-BG" b="1" dirty="0" smtClean="0">
                <a:solidFill>
                  <a:schemeClr val="bg1">
                    <a:lumMod val="50000"/>
                  </a:schemeClr>
                </a:solidFill>
              </a:rPr>
              <a:t>Генерация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Z </a:t>
            </a:r>
            <a:r>
              <a:rPr lang="bg-BG" dirty="0" smtClean="0">
                <a:solidFill>
                  <a:schemeClr val="bg1">
                    <a:lumMod val="50000"/>
                  </a:schemeClr>
                </a:solidFill>
              </a:rPr>
              <a:t>слайд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www.taaz.com/makeover/modern-baby/w9VEbHGp7TgvNGKP0wdocphQTfAFhFtC.html</a:t>
            </a:r>
            <a:r>
              <a:rPr lang="en-US" dirty="0" smtClean="0"/>
              <a:t> </a:t>
            </a:r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видяна на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20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.4.2015</a:t>
            </a:r>
            <a:endParaRPr lang="bg-BG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://theotherpress.ca/wp-content/uploads/2014/11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видяна на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14.4.2015</a:t>
            </a:r>
            <a:endParaRPr lang="bg-BG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leegreensmartboardtutorial.pbworks.com/f/smart-board-600i.jpg</a:t>
            </a:r>
            <a:r>
              <a:rPr lang="en-US" dirty="0" smtClean="0"/>
              <a:t> </a:t>
            </a:r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видяна на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8.5.2015</a:t>
            </a:r>
            <a:endParaRPr lang="bg-BG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fortna.files.wordpress.com/2014/09/21st-century-alphabet.jpg</a:t>
            </a:r>
            <a:r>
              <a:rPr lang="en-US" dirty="0" smtClean="0"/>
              <a:t> </a:t>
            </a:r>
            <a:r>
              <a:rPr lang="bg-BG" dirty="0">
                <a:solidFill>
                  <a:schemeClr val="bg1">
                    <a:lumMod val="50000"/>
                  </a:schemeClr>
                </a:solidFill>
              </a:rPr>
              <a:t>видяна на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16.5.2015</a:t>
            </a:r>
            <a:endParaRPr lang="bg-BG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g-BG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bg-BG" b="1" dirty="0" smtClean="0">
                <a:solidFill>
                  <a:schemeClr val="bg1">
                    <a:lumMod val="50000"/>
                  </a:schemeClr>
                </a:solidFill>
              </a:rPr>
              <a:t>Въпроси? </a:t>
            </a:r>
            <a:r>
              <a:rPr lang="bg-BG" dirty="0" smtClean="0">
                <a:solidFill>
                  <a:schemeClr val="bg1">
                    <a:lumMod val="50000"/>
                  </a:schemeClr>
                </a:solidFill>
              </a:rPr>
              <a:t>слайд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6"/>
              </a:rPr>
              <a:t>http://theodysseyonline.com/hampton-university/hbcu-pwi-different-perspective/121822</a:t>
            </a:r>
            <a:r>
              <a:rPr lang="bg-BG" dirty="0" smtClean="0">
                <a:solidFill>
                  <a:schemeClr val="bg1">
                    <a:lumMod val="50000"/>
                  </a:schemeClr>
                </a:solidFill>
              </a:rPr>
              <a:t> видяна на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24.9.2015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229600" y="609600"/>
            <a:ext cx="914400" cy="457200"/>
            <a:chOff x="8229600" y="609600"/>
            <a:chExt cx="914400" cy="457200"/>
          </a:xfrm>
        </p:grpSpPr>
        <p:sp>
          <p:nvSpPr>
            <p:cNvPr id="5" name="Rectangle 4"/>
            <p:cNvSpPr/>
            <p:nvPr/>
          </p:nvSpPr>
          <p:spPr>
            <a:xfrm>
              <a:off x="8229600" y="609600"/>
              <a:ext cx="91440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05800" y="653534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АУБ</a:t>
              </a:r>
              <a:endParaRPr lang="en-US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8" name="Rectangle 7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1" name="Picture 10" descr="CMYK_Blank_A4_AUBG_adress1_top_editing2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4553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9900"/>
          </a:solidFill>
          <a:ln>
            <a:noFill/>
          </a:ln>
        </p:spPr>
        <p:txBody>
          <a:bodyPr/>
          <a:lstStyle/>
          <a:p>
            <a:r>
              <a:rPr lang="bg-BG" dirty="0" smtClean="0"/>
              <a:t>Нашите студенти</a:t>
            </a:r>
            <a:r>
              <a:rPr lang="bg-BG" dirty="0"/>
              <a:t> </a:t>
            </a:r>
            <a:r>
              <a:rPr lang="bg-BG" dirty="0" smtClean="0"/>
              <a:t>се учат да...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724400"/>
          </a:xfrm>
          <a:noFill/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bg-BG" dirty="0" smtClean="0"/>
              <a:t>търсят </a:t>
            </a:r>
            <a:r>
              <a:rPr lang="bg-BG" dirty="0"/>
              <a:t>в </a:t>
            </a:r>
            <a:r>
              <a:rPr lang="bg-BG" dirty="0">
                <a:solidFill>
                  <a:srgbClr val="00B0F0"/>
                </a:solidFill>
              </a:rPr>
              <a:t>библиотечния каталог</a:t>
            </a:r>
            <a:r>
              <a:rPr lang="bg-BG" dirty="0"/>
              <a:t> и </a:t>
            </a:r>
            <a:r>
              <a:rPr lang="bg-BG" dirty="0" smtClean="0">
                <a:solidFill>
                  <a:srgbClr val="00B0F0"/>
                </a:solidFill>
              </a:rPr>
              <a:t>базите </a:t>
            </a:r>
            <a:r>
              <a:rPr lang="bg-BG" dirty="0">
                <a:solidFill>
                  <a:srgbClr val="00B0F0"/>
                </a:solidFill>
              </a:rPr>
              <a:t>данни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bg-BG" dirty="0" smtClean="0"/>
              <a:t>избират </a:t>
            </a:r>
            <a:r>
              <a:rPr lang="bg-BG" dirty="0"/>
              <a:t>най-подходящите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методи за търсене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bg-BG" dirty="0" smtClean="0"/>
              <a:t>откриват и използват </a:t>
            </a:r>
            <a:r>
              <a:rPr lang="bg-BG" dirty="0" smtClean="0">
                <a:solidFill>
                  <a:srgbClr val="C00000"/>
                </a:solidFill>
              </a:rPr>
              <a:t>библиотечни материали</a:t>
            </a:r>
          </a:p>
          <a:p>
            <a:pPr>
              <a:spcBef>
                <a:spcPts val="18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bg-BG" dirty="0"/>
              <a:t>правят разлика между </a:t>
            </a:r>
            <a:r>
              <a:rPr lang="bg-BG" dirty="0">
                <a:solidFill>
                  <a:srgbClr val="FF33CC"/>
                </a:solidFill>
              </a:rPr>
              <a:t>различните видове ресурси </a:t>
            </a:r>
            <a:endParaRPr lang="en-US" dirty="0">
              <a:solidFill>
                <a:srgbClr val="FF33CC"/>
              </a:solidFill>
            </a:endParaRPr>
          </a:p>
          <a:p>
            <a:pPr>
              <a:spcBef>
                <a:spcPts val="18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bg-BG" dirty="0" smtClean="0">
                <a:solidFill>
                  <a:schemeClr val="bg2">
                    <a:lumMod val="50000"/>
                  </a:schemeClr>
                </a:solidFill>
              </a:rPr>
              <a:t>оценяват</a:t>
            </a:r>
            <a:r>
              <a:rPr lang="bg-BG" dirty="0" smtClean="0"/>
              <a:t> </a:t>
            </a:r>
            <a:r>
              <a:rPr lang="bg-BG" dirty="0" smtClean="0">
                <a:solidFill>
                  <a:schemeClr val="bg2">
                    <a:lumMod val="50000"/>
                  </a:schemeClr>
                </a:solidFill>
              </a:rPr>
              <a:t>информацията</a:t>
            </a:r>
            <a:r>
              <a:rPr lang="bg-BG" dirty="0" smtClean="0"/>
              <a:t>, която намират</a:t>
            </a:r>
          </a:p>
          <a:p>
            <a:pPr>
              <a:spcBef>
                <a:spcPts val="18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bg-BG" dirty="0" smtClean="0">
                <a:solidFill>
                  <a:srgbClr val="00B050"/>
                </a:solidFill>
              </a:rPr>
              <a:t>цитират правилно  </a:t>
            </a:r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229600" y="609600"/>
            <a:ext cx="914400" cy="457200"/>
            <a:chOff x="8229600" y="609600"/>
            <a:chExt cx="914400" cy="457200"/>
          </a:xfrm>
        </p:grpSpPr>
        <p:sp>
          <p:nvSpPr>
            <p:cNvPr id="5" name="Rectangle 4"/>
            <p:cNvSpPr/>
            <p:nvPr/>
          </p:nvSpPr>
          <p:spPr>
            <a:xfrm>
              <a:off x="8229600" y="609600"/>
              <a:ext cx="91440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05800" y="653534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АУБ</a:t>
              </a:r>
              <a:endParaRPr lang="en-US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8" name="Rectangle 7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1" name="Picture 10" descr="CMYK_Blank_A4_AUBG_adress1_top_editing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-9525" y="6614344"/>
              <a:ext cx="9074150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618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99FF99"/>
          </a:solidFill>
          <a:ln>
            <a:noFill/>
          </a:ln>
        </p:spPr>
        <p:txBody>
          <a:bodyPr/>
          <a:lstStyle/>
          <a:p>
            <a:r>
              <a:rPr lang="bg-BG" dirty="0" smtClean="0"/>
              <a:t>Видове обучения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1447800"/>
            <a:ext cx="3276600" cy="4876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bg-BG" dirty="0" smtClean="0"/>
              <a:t>Ориентации</a:t>
            </a:r>
          </a:p>
          <a:p>
            <a:pPr>
              <a:lnSpc>
                <a:spcPct val="200000"/>
              </a:lnSpc>
            </a:pPr>
            <a:r>
              <a:rPr lang="bg-BG" dirty="0" smtClean="0"/>
              <a:t>По дисциплини</a:t>
            </a:r>
          </a:p>
          <a:p>
            <a:pPr>
              <a:lnSpc>
                <a:spcPct val="200000"/>
              </a:lnSpc>
            </a:pPr>
            <a:r>
              <a:rPr lang="bg-BG" dirty="0"/>
              <a:t>Индивидуални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Tutorials</a:t>
            </a:r>
            <a:endParaRPr lang="bg-BG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Blended Learning</a:t>
            </a:r>
            <a:endParaRPr lang="bg-BG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Embedded Librarian</a:t>
            </a:r>
            <a:endParaRPr lang="bg-BG" dirty="0" smtClean="0"/>
          </a:p>
          <a:p>
            <a:pPr>
              <a:lnSpc>
                <a:spcPct val="200000"/>
              </a:lnSpc>
            </a:pPr>
            <a:endParaRPr lang="bg-BG" dirty="0" smtClean="0"/>
          </a:p>
          <a:p>
            <a:pPr>
              <a:lnSpc>
                <a:spcPct val="200000"/>
              </a:lnSpc>
            </a:pPr>
            <a:endParaRPr lang="bg-BG" dirty="0" smtClean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229600" y="609600"/>
            <a:ext cx="914400" cy="457200"/>
            <a:chOff x="8229600" y="609600"/>
            <a:chExt cx="914400" cy="457200"/>
          </a:xfrm>
        </p:grpSpPr>
        <p:sp>
          <p:nvSpPr>
            <p:cNvPr id="5" name="Rectangle 4"/>
            <p:cNvSpPr/>
            <p:nvPr/>
          </p:nvSpPr>
          <p:spPr>
            <a:xfrm>
              <a:off x="8229600" y="609600"/>
              <a:ext cx="91440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05800" y="653534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АУБ</a:t>
              </a:r>
              <a:endParaRPr lang="en-US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8" name="Rectangle 7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1" name="Picture 10" descr="CMYK_Blank_A4_AUBG_adress1_top_editing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7872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/>
          <a:lstStyle/>
          <a:p>
            <a:r>
              <a:rPr lang="bg-BG" dirty="0" smtClean="0"/>
              <a:t>Генерация </a:t>
            </a:r>
            <a:r>
              <a:rPr lang="en-US" dirty="0" smtClean="0"/>
              <a:t>Z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1524000"/>
            <a:ext cx="6400800" cy="469466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6645" y="1529773"/>
            <a:ext cx="6476348" cy="47059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6646" y="1529773"/>
            <a:ext cx="6474864" cy="47663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6645" y="1515119"/>
            <a:ext cx="6476348" cy="472058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9" name="Rectangle 8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2" name="Picture 11" descr="CMYK_Blank_A4_AUBG_adress1_top_editing2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2885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FF99"/>
          </a:solidFill>
        </p:spPr>
        <p:txBody>
          <a:bodyPr>
            <a:normAutofit/>
          </a:bodyPr>
          <a:lstStyle/>
          <a:p>
            <a:r>
              <a:rPr lang="en-US" dirty="0" smtClean="0"/>
              <a:t>The New ACRL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60000"/>
              </a:lnSpc>
            </a:pPr>
            <a:r>
              <a:rPr lang="en-US" dirty="0"/>
              <a:t>Authority Is Constructed and </a:t>
            </a:r>
            <a:r>
              <a:rPr lang="en-US" dirty="0" smtClean="0"/>
              <a:t>Contextual</a:t>
            </a:r>
            <a:r>
              <a:rPr lang="bg-BG" dirty="0" smtClean="0"/>
              <a:t> </a:t>
            </a:r>
          </a:p>
          <a:p>
            <a:pPr fontAlgn="base">
              <a:lnSpc>
                <a:spcPct val="160000"/>
              </a:lnSpc>
            </a:pPr>
            <a:r>
              <a:rPr lang="en-US" dirty="0" smtClean="0"/>
              <a:t>Information </a:t>
            </a:r>
            <a:r>
              <a:rPr lang="en-US" dirty="0"/>
              <a:t>Creation as a </a:t>
            </a:r>
            <a:r>
              <a:rPr lang="en-US" dirty="0" smtClean="0"/>
              <a:t>Process</a:t>
            </a:r>
            <a:endParaRPr lang="bg-BG" dirty="0" smtClean="0"/>
          </a:p>
          <a:p>
            <a:pPr fontAlgn="base">
              <a:lnSpc>
                <a:spcPct val="160000"/>
              </a:lnSpc>
            </a:pPr>
            <a:r>
              <a:rPr lang="en-US" dirty="0" smtClean="0"/>
              <a:t>Information </a:t>
            </a:r>
            <a:r>
              <a:rPr lang="en-US" dirty="0"/>
              <a:t>Has </a:t>
            </a:r>
            <a:r>
              <a:rPr lang="en-US" dirty="0" smtClean="0"/>
              <a:t>Value</a:t>
            </a:r>
            <a:endParaRPr lang="bg-BG" dirty="0" smtClean="0"/>
          </a:p>
          <a:p>
            <a:pPr fontAlgn="base">
              <a:lnSpc>
                <a:spcPct val="160000"/>
              </a:lnSpc>
            </a:pPr>
            <a:r>
              <a:rPr lang="en-US" dirty="0" smtClean="0"/>
              <a:t>Research </a:t>
            </a:r>
            <a:r>
              <a:rPr lang="en-US" dirty="0"/>
              <a:t>as </a:t>
            </a:r>
            <a:r>
              <a:rPr lang="en-US" dirty="0" smtClean="0"/>
              <a:t>Inquiry</a:t>
            </a:r>
            <a:endParaRPr lang="bg-BG" dirty="0" smtClean="0"/>
          </a:p>
          <a:p>
            <a:pPr fontAlgn="base">
              <a:lnSpc>
                <a:spcPct val="160000"/>
              </a:lnSpc>
            </a:pPr>
            <a:r>
              <a:rPr lang="en-US" dirty="0" smtClean="0"/>
              <a:t>Scholarship </a:t>
            </a:r>
            <a:r>
              <a:rPr lang="en-US" dirty="0"/>
              <a:t>as </a:t>
            </a:r>
            <a:r>
              <a:rPr lang="en-US" dirty="0" smtClean="0"/>
              <a:t>Conversation</a:t>
            </a:r>
            <a:endParaRPr lang="bg-BG" dirty="0" smtClean="0"/>
          </a:p>
          <a:p>
            <a:pPr fontAlgn="base">
              <a:lnSpc>
                <a:spcPct val="160000"/>
              </a:lnSpc>
            </a:pPr>
            <a:r>
              <a:rPr lang="en-US" dirty="0" smtClean="0"/>
              <a:t>Searching </a:t>
            </a:r>
            <a:r>
              <a:rPr lang="en-US" dirty="0"/>
              <a:t>as Strategic </a:t>
            </a:r>
            <a:r>
              <a:rPr lang="en-US" dirty="0" smtClean="0"/>
              <a:t>Exploration</a:t>
            </a:r>
            <a:endParaRPr lang="bg-BG" dirty="0" smtClean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5" name="Rectangle 4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9" name="AutoShape 31"/>
          <p:cNvCxnSpPr>
            <a:cxnSpLocks noChangeShapeType="1"/>
          </p:cNvCxnSpPr>
          <p:nvPr/>
        </p:nvCxnSpPr>
        <p:spPr bwMode="auto">
          <a:xfrm>
            <a:off x="-9525" y="9977755"/>
            <a:ext cx="7620635" cy="635"/>
          </a:xfrm>
          <a:prstGeom prst="straightConnector1">
            <a:avLst/>
          </a:prstGeom>
          <a:noFill/>
          <a:ln w="38100">
            <a:solidFill>
              <a:srgbClr val="DBE5F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11" name="Group 10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7" name="Picture 6" descr="CMYK_Blank_A4_AUBG_adress1_top_editing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3165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dirty="0" smtClean="0"/>
              <a:t>Blended Learning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8229600" y="609600"/>
            <a:ext cx="914400" cy="457200"/>
            <a:chOff x="8229600" y="609600"/>
            <a:chExt cx="914400" cy="457200"/>
          </a:xfrm>
        </p:grpSpPr>
        <p:sp>
          <p:nvSpPr>
            <p:cNvPr id="12" name="Rectangle 11"/>
            <p:cNvSpPr/>
            <p:nvPr/>
          </p:nvSpPr>
          <p:spPr>
            <a:xfrm>
              <a:off x="8229600" y="609600"/>
              <a:ext cx="91440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05800" y="653534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АУБ</a:t>
              </a:r>
              <a:endParaRPr lang="en-US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15" name="Rectangle 14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600200"/>
            <a:ext cx="8153400" cy="5105400"/>
          </a:xfr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600200"/>
            <a:ext cx="8153400" cy="5105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600200"/>
            <a:ext cx="8153400" cy="51054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21" name="Picture 20" descr="CMYK_Blank_A4_AUBG_adress1_top_editing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996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99CC"/>
          </a:solidFill>
        </p:spPr>
        <p:txBody>
          <a:bodyPr/>
          <a:lstStyle/>
          <a:p>
            <a:r>
              <a:rPr lang="bg-BG" dirty="0" smtClean="0"/>
              <a:t>Преподаване на ИГ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7" name="Rectangle 6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2" name="Picture 11" descr="CMYK_Blank_A4_AUBG_adress1_top_editing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pic>
        <p:nvPicPr>
          <p:cNvPr id="14" name="Content Placeholder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606059"/>
            <a:ext cx="33944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131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99CC"/>
          </a:solidFill>
        </p:spPr>
        <p:txBody>
          <a:bodyPr/>
          <a:lstStyle/>
          <a:p>
            <a:r>
              <a:rPr lang="bg-BG" dirty="0" smtClean="0"/>
              <a:t>Преподаване на ИГ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7" name="Rectangle 6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grpSp>
        <p:nvGrpSpPr>
          <p:cNvPr id="9" name="Group 8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0" name="Picture 9" descr="CMYK_Blank_A4_AUBG_adress1_top_editing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-9525" y="6614344"/>
              <a:ext cx="9074150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9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9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1703" y="1602119"/>
            <a:ext cx="3391593" cy="4522124"/>
          </a:xfrm>
        </p:spPr>
      </p:pic>
    </p:spTree>
    <p:extLst>
      <p:ext uri="{BB962C8B-B14F-4D97-AF65-F5344CB8AC3E}">
        <p14:creationId xmlns:p14="http://schemas.microsoft.com/office/powerpoint/2010/main" xmlns="" val="414060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99CC"/>
          </a:solidFill>
        </p:spPr>
        <p:txBody>
          <a:bodyPr/>
          <a:lstStyle/>
          <a:p>
            <a:r>
              <a:rPr lang="bg-BG" dirty="0" smtClean="0"/>
              <a:t>Преподаване на ИГ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229600" y="572654"/>
            <a:ext cx="914400" cy="523220"/>
            <a:chOff x="8229600" y="572654"/>
            <a:chExt cx="914400" cy="523220"/>
          </a:xfrm>
        </p:grpSpPr>
        <p:sp>
          <p:nvSpPr>
            <p:cNvPr id="7" name="Rectangle 6"/>
            <p:cNvSpPr/>
            <p:nvPr/>
          </p:nvSpPr>
          <p:spPr>
            <a:xfrm>
              <a:off x="8229600" y="609599"/>
              <a:ext cx="914400" cy="486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9600" y="572654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Script MT Bold" panose="03040602040607080904" pitchFamily="66" charset="0"/>
                </a:rPr>
                <a:t>Panitza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Library</a:t>
              </a:r>
              <a:endParaRPr lang="en-US" sz="14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grpSp>
        <p:nvGrpSpPr>
          <p:cNvPr id="11" name="Group 10"/>
          <p:cNvGrpSpPr/>
          <p:nvPr/>
        </p:nvGrpSpPr>
        <p:grpSpPr>
          <a:xfrm>
            <a:off x="-9525" y="6235700"/>
            <a:ext cx="9153525" cy="622300"/>
            <a:chOff x="-9525" y="6235700"/>
            <a:chExt cx="9153525" cy="622300"/>
          </a:xfrm>
        </p:grpSpPr>
        <p:pic>
          <p:nvPicPr>
            <p:cNvPr id="12" name="Picture 11" descr="CMYK_Blank_A4_AUBG_adress1_top_editing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35700"/>
              <a:ext cx="91440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3"/>
            <p:cNvSpPr>
              <a:spLocks noChangeArrowheads="1"/>
            </p:cNvSpPr>
            <p:nvPr/>
          </p:nvSpPr>
          <p:spPr bwMode="auto">
            <a:xfrm>
              <a:off x="-9525" y="6622038"/>
              <a:ext cx="9074150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879725" algn="ctr"/>
                  <a:tab pos="5761038" algn="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9725" algn="ctr"/>
                  <a:tab pos="5761038" algn="r"/>
                </a:tabLst>
              </a:pP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F41E14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| 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American University in Bulgaria,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Skaptopara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Campus, 8 Svoboda </a:t>
              </a:r>
              <a:r>
                <a:rPr kumimoji="0" lang="en-US" alt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Bachvarova</a:t>
              </a:r>
              <a:r>
                <a:rPr kumimoji="0" lang="en-US" altLang="en-US" sz="800" b="1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Str., Blagoevgrad 2700, Bulgaria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D345F"/>
                  </a:solidFill>
                  <a:effectLst/>
                  <a:latin typeface="Helvetica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441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3958</TotalTime>
  <Words>467</Words>
  <Application>Microsoft Office PowerPoint</Application>
  <PresentationFormat>On-screen Show (4:3)</PresentationFormat>
  <Paragraphs>100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Нашите студенти се учат да...</vt:lpstr>
      <vt:lpstr>Видове обучения</vt:lpstr>
      <vt:lpstr>Генерация Z</vt:lpstr>
      <vt:lpstr>The New ACRL Framework</vt:lpstr>
      <vt:lpstr>Blended Learning</vt:lpstr>
      <vt:lpstr>Преподаване на ИГ</vt:lpstr>
      <vt:lpstr>Преподаване на ИГ</vt:lpstr>
      <vt:lpstr>Преподаване на ИГ</vt:lpstr>
      <vt:lpstr>Преподаване на ИГ</vt:lpstr>
      <vt:lpstr>Оценка</vt:lpstr>
      <vt:lpstr>Благодаря Ви! Въпроси?</vt:lpstr>
      <vt:lpstr>Снимки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Развитието на програмата по информационна грамотност в библиотека „Паница“</dc:title>
  <dc:creator>Krasimir Spasov</dc:creator>
  <cp:lastModifiedBy>Krassi</cp:lastModifiedBy>
  <cp:revision>114</cp:revision>
  <dcterms:created xsi:type="dcterms:W3CDTF">2015-09-23T13:00:28Z</dcterms:created>
  <dcterms:modified xsi:type="dcterms:W3CDTF">2018-09-25T18:27:15Z</dcterms:modified>
</cp:coreProperties>
</file>