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2104B53-C8C8-42BD-8E44-473EAA00A9B1}" type="datetimeFigureOut">
              <a:rPr lang="bg-BG" smtClean="0"/>
              <a:t>26.9.2018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D4987073-7D73-4BD5-8E06-1158CC9FB4C0}" type="slidenum">
              <a:rPr lang="bg-BG" smtClean="0"/>
              <a:t>‹#›</a:t>
            </a:fld>
            <a:endParaRPr lang="bg-B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104B53-C8C8-42BD-8E44-473EAA00A9B1}" type="datetimeFigureOut">
              <a:rPr lang="bg-BG" smtClean="0"/>
              <a:t>26.9.2018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D4987073-7D73-4BD5-8E06-1158CC9FB4C0}" type="slidenum">
              <a:rPr lang="bg-BG" smtClean="0"/>
              <a:t>‹#›</a:t>
            </a:fld>
            <a:endParaRPr lang="bg-B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104B53-C8C8-42BD-8E44-473EAA00A9B1}" type="datetimeFigureOut">
              <a:rPr lang="bg-BG" smtClean="0"/>
              <a:t>26.9.2018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D4987073-7D73-4BD5-8E06-1158CC9FB4C0}" type="slidenum">
              <a:rPr lang="bg-BG" smtClean="0"/>
              <a:t>‹#›</a:t>
            </a:fld>
            <a:endParaRPr lang="bg-B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104B53-C8C8-42BD-8E44-473EAA00A9B1}" type="datetimeFigureOut">
              <a:rPr lang="bg-BG" smtClean="0"/>
              <a:t>26.9.2018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D4987073-7D73-4BD5-8E06-1158CC9FB4C0}" type="slidenum">
              <a:rPr lang="bg-BG" smtClean="0"/>
              <a:t>‹#›</a:t>
            </a:fld>
            <a:endParaRPr lang="bg-B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104B53-C8C8-42BD-8E44-473EAA00A9B1}" type="datetimeFigureOut">
              <a:rPr lang="bg-BG" smtClean="0"/>
              <a:t>26.9.2018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D4987073-7D73-4BD5-8E06-1158CC9FB4C0}" type="slidenum">
              <a:rPr lang="bg-BG" smtClean="0"/>
              <a:t>‹#›</a:t>
            </a:fld>
            <a:endParaRPr lang="bg-B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2104B53-C8C8-42BD-8E44-473EAA00A9B1}" type="datetimeFigureOut">
              <a:rPr lang="bg-BG" smtClean="0"/>
              <a:t>26.9.2018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D4987073-7D73-4BD5-8E06-1158CC9FB4C0}" type="slidenum">
              <a:rPr lang="bg-BG" smtClean="0"/>
              <a:t>‹#›</a:t>
            </a:fld>
            <a:endParaRPr lang="bg-B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104B53-C8C8-42BD-8E44-473EAA00A9B1}" type="datetimeFigureOut">
              <a:rPr lang="bg-BG" smtClean="0"/>
              <a:t>26.9.2018 г.</a:t>
            </a:fld>
            <a:endParaRPr lang="bg-BG"/>
          </a:p>
        </p:txBody>
      </p:sp>
      <p:sp>
        <p:nvSpPr>
          <p:cNvPr id="8" name="Footer Placeholder 7"/>
          <p:cNvSpPr>
            <a:spLocks noGrp="1"/>
          </p:cNvSpPr>
          <p:nvPr>
            <p:ph type="ftr" sz="quarter" idx="11"/>
          </p:nvPr>
        </p:nvSpPr>
        <p:spPr/>
        <p:txBody>
          <a:bodyPr/>
          <a:lstStyle/>
          <a:p>
            <a:endParaRPr lang="bg-BG"/>
          </a:p>
        </p:txBody>
      </p:sp>
      <p:sp>
        <p:nvSpPr>
          <p:cNvPr id="9" name="Slide Number Placeholder 8"/>
          <p:cNvSpPr>
            <a:spLocks noGrp="1"/>
          </p:cNvSpPr>
          <p:nvPr>
            <p:ph type="sldNum" sz="quarter" idx="12"/>
          </p:nvPr>
        </p:nvSpPr>
        <p:spPr/>
        <p:txBody>
          <a:bodyPr/>
          <a:lstStyle/>
          <a:p>
            <a:fld id="{D4987073-7D73-4BD5-8E06-1158CC9FB4C0}" type="slidenum">
              <a:rPr lang="bg-BG" smtClean="0"/>
              <a:t>‹#›</a:t>
            </a:fld>
            <a:endParaRPr lang="bg-B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104B53-C8C8-42BD-8E44-473EAA00A9B1}" type="datetimeFigureOut">
              <a:rPr lang="bg-BG" smtClean="0"/>
              <a:t>26.9.2018 г.</a:t>
            </a:fld>
            <a:endParaRPr lang="bg-BG"/>
          </a:p>
        </p:txBody>
      </p:sp>
      <p:sp>
        <p:nvSpPr>
          <p:cNvPr id="4" name="Footer Placeholder 3"/>
          <p:cNvSpPr>
            <a:spLocks noGrp="1"/>
          </p:cNvSpPr>
          <p:nvPr>
            <p:ph type="ftr" sz="quarter" idx="11"/>
          </p:nvPr>
        </p:nvSpPr>
        <p:spPr/>
        <p:txBody>
          <a:bodyPr/>
          <a:lstStyle/>
          <a:p>
            <a:endParaRPr lang="bg-BG"/>
          </a:p>
        </p:txBody>
      </p:sp>
      <p:sp>
        <p:nvSpPr>
          <p:cNvPr id="5" name="Slide Number Placeholder 4"/>
          <p:cNvSpPr>
            <a:spLocks noGrp="1"/>
          </p:cNvSpPr>
          <p:nvPr>
            <p:ph type="sldNum" sz="quarter" idx="12"/>
          </p:nvPr>
        </p:nvSpPr>
        <p:spPr/>
        <p:txBody>
          <a:bodyPr/>
          <a:lstStyle/>
          <a:p>
            <a:fld id="{D4987073-7D73-4BD5-8E06-1158CC9FB4C0}" type="slidenum">
              <a:rPr lang="bg-BG" smtClean="0"/>
              <a:t>‹#›</a:t>
            </a:fld>
            <a:endParaRPr lang="bg-B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104B53-C8C8-42BD-8E44-473EAA00A9B1}" type="datetimeFigureOut">
              <a:rPr lang="bg-BG" smtClean="0"/>
              <a:t>26.9.2018 г.</a:t>
            </a:fld>
            <a:endParaRPr lang="bg-BG"/>
          </a:p>
        </p:txBody>
      </p:sp>
      <p:sp>
        <p:nvSpPr>
          <p:cNvPr id="3" name="Footer Placeholder 2"/>
          <p:cNvSpPr>
            <a:spLocks noGrp="1"/>
          </p:cNvSpPr>
          <p:nvPr>
            <p:ph type="ftr" sz="quarter" idx="11"/>
          </p:nvPr>
        </p:nvSpPr>
        <p:spPr/>
        <p:txBody>
          <a:bodyPr/>
          <a:lstStyle/>
          <a:p>
            <a:endParaRPr lang="bg-BG"/>
          </a:p>
        </p:txBody>
      </p:sp>
      <p:sp>
        <p:nvSpPr>
          <p:cNvPr id="4" name="Slide Number Placeholder 3"/>
          <p:cNvSpPr>
            <a:spLocks noGrp="1"/>
          </p:cNvSpPr>
          <p:nvPr>
            <p:ph type="sldNum" sz="quarter" idx="12"/>
          </p:nvPr>
        </p:nvSpPr>
        <p:spPr/>
        <p:txBody>
          <a:bodyPr/>
          <a:lstStyle/>
          <a:p>
            <a:fld id="{D4987073-7D73-4BD5-8E06-1158CC9FB4C0}" type="slidenum">
              <a:rPr lang="bg-BG" smtClean="0"/>
              <a:t>‹#›</a:t>
            </a:fld>
            <a:endParaRPr lang="bg-B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104B53-C8C8-42BD-8E44-473EAA00A9B1}" type="datetimeFigureOut">
              <a:rPr lang="bg-BG" smtClean="0"/>
              <a:t>26.9.2018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D4987073-7D73-4BD5-8E06-1158CC9FB4C0}" type="slidenum">
              <a:rPr lang="bg-BG" smtClean="0"/>
              <a:t>‹#›</a:t>
            </a:fld>
            <a:endParaRPr lang="bg-BG"/>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A2104B53-C8C8-42BD-8E44-473EAA00A9B1}" type="datetimeFigureOut">
              <a:rPr lang="bg-BG" smtClean="0"/>
              <a:t>26.9.2018 г.</a:t>
            </a:fld>
            <a:endParaRPr lang="bg-BG"/>
          </a:p>
        </p:txBody>
      </p:sp>
      <p:sp>
        <p:nvSpPr>
          <p:cNvPr id="9" name="Slide Number Placeholder 8"/>
          <p:cNvSpPr>
            <a:spLocks noGrp="1"/>
          </p:cNvSpPr>
          <p:nvPr>
            <p:ph type="sldNum" sz="quarter" idx="11"/>
          </p:nvPr>
        </p:nvSpPr>
        <p:spPr/>
        <p:txBody>
          <a:bodyPr/>
          <a:lstStyle/>
          <a:p>
            <a:fld id="{D4987073-7D73-4BD5-8E06-1158CC9FB4C0}" type="slidenum">
              <a:rPr lang="bg-BG" smtClean="0"/>
              <a:t>‹#›</a:t>
            </a:fld>
            <a:endParaRPr lang="bg-BG"/>
          </a:p>
        </p:txBody>
      </p:sp>
      <p:sp>
        <p:nvSpPr>
          <p:cNvPr id="10" name="Footer Placeholder 9"/>
          <p:cNvSpPr>
            <a:spLocks noGrp="1"/>
          </p:cNvSpPr>
          <p:nvPr>
            <p:ph type="ftr" sz="quarter" idx="12"/>
          </p:nvPr>
        </p:nvSpPr>
        <p:spPr/>
        <p:txBody>
          <a:bodyPr/>
          <a:lstStyle/>
          <a:p>
            <a:endParaRPr lang="bg-BG"/>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D4987073-7D73-4BD5-8E06-1158CC9FB4C0}" type="slidenum">
              <a:rPr lang="bg-BG" smtClean="0"/>
              <a:t>‹#›</a:t>
            </a:fld>
            <a:endParaRPr lang="bg-BG"/>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bg-BG"/>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A2104B53-C8C8-42BD-8E44-473EAA00A9B1}" type="datetimeFigureOut">
              <a:rPr lang="bg-BG" smtClean="0"/>
              <a:t>26.9.2018 г.</a:t>
            </a:fld>
            <a:endParaRPr lang="bg-BG"/>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6712"/>
            <a:ext cx="7543800" cy="3662263"/>
          </a:xfrm>
        </p:spPr>
        <p:txBody>
          <a:bodyPr/>
          <a:lstStyle/>
          <a:p>
            <a:pPr algn="ctr">
              <a:lnSpc>
                <a:spcPct val="115000"/>
              </a:lnSpc>
              <a:spcAft>
                <a:spcPts val="1000"/>
              </a:spcAft>
            </a:pPr>
            <a:r>
              <a:rPr lang="bg-BG" sz="3200" b="1" dirty="0">
                <a:latin typeface="Times New Roman"/>
                <a:ea typeface="Calibri"/>
                <a:cs typeface="Times New Roman"/>
              </a:rPr>
              <a:t>ПРЕДИЗВИКАТЕЛСТВА И ПЕРСПЕКТИВИ ВЪВ ВЗАИМООТНОШЕНИЯТА НА СЪВРЕМЕННАТА БИБЛИОТЕКА И СЪВРЕМЕННИТЕ ПОТРЕБИТЕЛИ</a:t>
            </a:r>
            <a:r>
              <a:rPr lang="bg-BG" sz="2400" dirty="0">
                <a:latin typeface="Calibri"/>
                <a:ea typeface="Calibri"/>
                <a:cs typeface="Times New Roman"/>
              </a:rPr>
              <a:t/>
            </a:r>
            <a:br>
              <a:rPr lang="bg-BG" sz="2400" dirty="0">
                <a:latin typeface="Calibri"/>
                <a:ea typeface="Calibri"/>
                <a:cs typeface="Times New Roman"/>
              </a:rPr>
            </a:br>
            <a:endParaRPr lang="bg-BG" sz="3200" dirty="0"/>
          </a:p>
        </p:txBody>
      </p:sp>
      <p:sp>
        <p:nvSpPr>
          <p:cNvPr id="3" name="Subtitle 2"/>
          <p:cNvSpPr>
            <a:spLocks noGrp="1"/>
          </p:cNvSpPr>
          <p:nvPr>
            <p:ph type="subTitle" idx="1"/>
          </p:nvPr>
        </p:nvSpPr>
        <p:spPr>
          <a:xfrm>
            <a:off x="323528" y="4077072"/>
            <a:ext cx="8136904" cy="2376264"/>
          </a:xfrm>
        </p:spPr>
        <p:txBody>
          <a:bodyPr>
            <a:normAutofit fontScale="77500" lnSpcReduction="20000"/>
          </a:bodyPr>
          <a:lstStyle/>
          <a:p>
            <a:pPr algn="ctr">
              <a:lnSpc>
                <a:spcPct val="115000"/>
              </a:lnSpc>
              <a:spcAft>
                <a:spcPts val="0"/>
              </a:spcAft>
            </a:pPr>
            <a:r>
              <a:rPr lang="bg-BG" b="1" dirty="0" smtClean="0">
                <a:solidFill>
                  <a:srgbClr val="000000"/>
                </a:solidFill>
                <a:latin typeface="Times New Roman"/>
                <a:ea typeface="Times New Roman"/>
                <a:cs typeface="Times New Roman"/>
              </a:rPr>
              <a:t>Гл. ас. д-р Ели Попова, катедра БИНКП, ФФ, </a:t>
            </a:r>
            <a:r>
              <a:rPr lang="bg-BG" b="1" dirty="0" smtClean="0">
                <a:solidFill>
                  <a:srgbClr val="000000"/>
                </a:solidFill>
                <a:latin typeface="Times New Roman"/>
                <a:ea typeface="Times New Roman"/>
                <a:cs typeface="Times New Roman"/>
              </a:rPr>
              <a:t>СУ</a:t>
            </a:r>
            <a:endParaRPr lang="en-US" b="1" dirty="0" smtClean="0">
              <a:solidFill>
                <a:srgbClr val="000000"/>
              </a:solidFill>
              <a:latin typeface="Times New Roman"/>
              <a:ea typeface="Times New Roman"/>
              <a:cs typeface="Times New Roman"/>
            </a:endParaRPr>
          </a:p>
          <a:p>
            <a:pPr lvl="0" algn="ctr">
              <a:lnSpc>
                <a:spcPct val="115000"/>
              </a:lnSpc>
              <a:buClr>
                <a:srgbClr val="CEB966"/>
              </a:buClr>
            </a:pPr>
            <a:r>
              <a:rPr lang="bg-BG" b="1" dirty="0" smtClean="0">
                <a:solidFill>
                  <a:srgbClr val="000000"/>
                </a:solidFill>
                <a:latin typeface="Times New Roman"/>
                <a:ea typeface="Times New Roman"/>
                <a:cs typeface="Times New Roman"/>
              </a:rPr>
              <a:t>Инж. Георги Петров, докторант, </a:t>
            </a:r>
            <a:r>
              <a:rPr lang="bg-BG" sz="2100" b="1" dirty="0">
                <a:solidFill>
                  <a:srgbClr val="000000"/>
                </a:solidFill>
                <a:latin typeface="Times New Roman"/>
                <a:ea typeface="Times New Roman"/>
                <a:cs typeface="Times New Roman"/>
              </a:rPr>
              <a:t>катедра БИНКП, ФФ, СУ</a:t>
            </a:r>
            <a:endParaRPr lang="en-US" sz="2100" b="1" dirty="0">
              <a:solidFill>
                <a:srgbClr val="000000"/>
              </a:solidFill>
              <a:latin typeface="Times New Roman"/>
              <a:ea typeface="Times New Roman"/>
              <a:cs typeface="Times New Roman"/>
            </a:endParaRPr>
          </a:p>
          <a:p>
            <a:pPr algn="ctr">
              <a:lnSpc>
                <a:spcPct val="115000"/>
              </a:lnSpc>
              <a:spcAft>
                <a:spcPts val="0"/>
              </a:spcAft>
            </a:pPr>
            <a:endParaRPr lang="bg-BG" b="1" dirty="0" smtClean="0">
              <a:solidFill>
                <a:srgbClr val="000000"/>
              </a:solidFill>
              <a:latin typeface="Times New Roman"/>
              <a:ea typeface="Times New Roman"/>
              <a:cs typeface="Times New Roman"/>
            </a:endParaRPr>
          </a:p>
          <a:p>
            <a:pPr algn="ctr">
              <a:lnSpc>
                <a:spcPct val="115000"/>
              </a:lnSpc>
              <a:spcAft>
                <a:spcPts val="0"/>
              </a:spcAft>
            </a:pPr>
            <a:r>
              <a:rPr lang="bg-BG" dirty="0" smtClean="0">
                <a:solidFill>
                  <a:srgbClr val="000000"/>
                </a:solidFill>
                <a:latin typeface="Times New Roman"/>
                <a:ea typeface="Times New Roman"/>
                <a:cs typeface="Times New Roman"/>
              </a:rPr>
              <a:t>Международната научна конференция </a:t>
            </a:r>
          </a:p>
          <a:p>
            <a:pPr algn="ctr">
              <a:lnSpc>
                <a:spcPct val="115000"/>
              </a:lnSpc>
              <a:spcAft>
                <a:spcPts val="0"/>
              </a:spcAft>
            </a:pPr>
            <a:r>
              <a:rPr lang="bg-BG" dirty="0" smtClean="0">
                <a:solidFill>
                  <a:srgbClr val="000000"/>
                </a:solidFill>
                <a:latin typeface="Times New Roman"/>
                <a:ea typeface="Times New Roman"/>
                <a:cs typeface="Times New Roman"/>
              </a:rPr>
              <a:t>"</a:t>
            </a:r>
            <a:r>
              <a:rPr lang="bg-BG" i="1" dirty="0">
                <a:solidFill>
                  <a:srgbClr val="000000"/>
                </a:solidFill>
                <a:latin typeface="Times New Roman"/>
                <a:ea typeface="Times New Roman"/>
                <a:cs typeface="Times New Roman"/>
              </a:rPr>
              <a:t>Съвременната библиотека – център за обучение, диалог на </a:t>
            </a:r>
            <a:r>
              <a:rPr lang="bg-BG" i="1" dirty="0" smtClean="0">
                <a:solidFill>
                  <a:srgbClr val="000000"/>
                </a:solidFill>
                <a:latin typeface="Times New Roman"/>
                <a:ea typeface="Times New Roman"/>
                <a:cs typeface="Times New Roman"/>
              </a:rPr>
              <a:t>култури, иновации </a:t>
            </a:r>
            <a:r>
              <a:rPr lang="bg-BG" i="1" dirty="0">
                <a:solidFill>
                  <a:srgbClr val="000000"/>
                </a:solidFill>
                <a:latin typeface="Times New Roman"/>
                <a:ea typeface="Times New Roman"/>
                <a:cs typeface="Times New Roman"/>
              </a:rPr>
              <a:t>и нови технологии</a:t>
            </a:r>
            <a:r>
              <a:rPr lang="bg-BG" dirty="0">
                <a:solidFill>
                  <a:srgbClr val="000000"/>
                </a:solidFill>
                <a:latin typeface="Times New Roman"/>
                <a:ea typeface="Times New Roman"/>
                <a:cs typeface="Times New Roman"/>
              </a:rPr>
              <a:t>", </a:t>
            </a:r>
            <a:endParaRPr lang="bg-BG" dirty="0" smtClean="0">
              <a:solidFill>
                <a:srgbClr val="000000"/>
              </a:solidFill>
              <a:latin typeface="Times New Roman"/>
              <a:ea typeface="Times New Roman"/>
              <a:cs typeface="Times New Roman"/>
            </a:endParaRPr>
          </a:p>
          <a:p>
            <a:pPr algn="ctr">
              <a:lnSpc>
                <a:spcPct val="115000"/>
              </a:lnSpc>
              <a:spcAft>
                <a:spcPts val="0"/>
              </a:spcAft>
            </a:pPr>
            <a:r>
              <a:rPr lang="bg-BG" dirty="0" smtClean="0">
                <a:solidFill>
                  <a:srgbClr val="000000"/>
                </a:solidFill>
                <a:latin typeface="Times New Roman"/>
                <a:ea typeface="Times New Roman"/>
                <a:cs typeface="Times New Roman"/>
              </a:rPr>
              <a:t>26–27.09</a:t>
            </a:r>
            <a:r>
              <a:rPr lang="bg-BG" dirty="0">
                <a:solidFill>
                  <a:srgbClr val="000000"/>
                </a:solidFill>
                <a:latin typeface="Times New Roman"/>
                <a:ea typeface="Times New Roman"/>
                <a:cs typeface="Times New Roman"/>
              </a:rPr>
              <a:t>. 2018 г</a:t>
            </a:r>
            <a:r>
              <a:rPr lang="bg-BG" dirty="0" smtClean="0">
                <a:solidFill>
                  <a:srgbClr val="000000"/>
                </a:solidFill>
                <a:latin typeface="Times New Roman"/>
                <a:ea typeface="Times New Roman"/>
                <a:cs typeface="Times New Roman"/>
              </a:rPr>
              <a:t>.</a:t>
            </a:r>
          </a:p>
          <a:p>
            <a:pPr algn="ctr">
              <a:lnSpc>
                <a:spcPct val="115000"/>
              </a:lnSpc>
              <a:spcAft>
                <a:spcPts val="0"/>
              </a:spcAft>
            </a:pPr>
            <a:r>
              <a:rPr lang="bg-BG" dirty="0" smtClean="0">
                <a:solidFill>
                  <a:srgbClr val="000000"/>
                </a:solidFill>
                <a:latin typeface="Times New Roman"/>
                <a:ea typeface="Times New Roman"/>
                <a:cs typeface="Times New Roman"/>
              </a:rPr>
              <a:t>Софийски университет „Св. Климент Охридски“</a:t>
            </a:r>
            <a:endParaRPr lang="bg-BG" sz="3600" dirty="0">
              <a:ea typeface="Calibri"/>
              <a:cs typeface="Times New Roman"/>
            </a:endParaRPr>
          </a:p>
          <a:p>
            <a:endParaRPr lang="bg-BG" dirty="0"/>
          </a:p>
        </p:txBody>
      </p:sp>
    </p:spTree>
    <p:extLst>
      <p:ext uri="{BB962C8B-B14F-4D97-AF65-F5344CB8AC3E}">
        <p14:creationId xmlns:p14="http://schemas.microsoft.com/office/powerpoint/2010/main" val="2216510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0"/>
            <a:ext cx="8280920" cy="1124744"/>
          </a:xfrm>
        </p:spPr>
        <p:txBody>
          <a:bodyPr/>
          <a:lstStyle/>
          <a:p>
            <a:pPr algn="ctr"/>
            <a:r>
              <a:rPr lang="bg-BG" dirty="0" smtClean="0"/>
              <a:t>БЛАГОДАРЯ ЗА ВНИМАНИЕТО!</a:t>
            </a:r>
            <a:endParaRPr lang="bg-BG" dirty="0"/>
          </a:p>
        </p:txBody>
      </p:sp>
      <p:sp>
        <p:nvSpPr>
          <p:cNvPr id="3" name="Content Placeholder 2"/>
          <p:cNvSpPr>
            <a:spLocks noGrp="1"/>
          </p:cNvSpPr>
          <p:nvPr>
            <p:ph idx="1"/>
          </p:nvPr>
        </p:nvSpPr>
        <p:spPr>
          <a:xfrm>
            <a:off x="0" y="908720"/>
            <a:ext cx="9144000" cy="5949280"/>
          </a:xfrm>
        </p:spPr>
        <p:txBody>
          <a:bodyPr/>
          <a:lstStyle/>
          <a:p>
            <a:pPr marL="114300" indent="0">
              <a:buNone/>
            </a:pPr>
            <a:endParaRPr lang="bg-BG" dirty="0"/>
          </a:p>
        </p:txBody>
      </p:sp>
      <p:pic>
        <p:nvPicPr>
          <p:cNvPr id="1026" name="Picture 2" descr="C:\Users\user\Documents\конференция-УБ-2018\-4-72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385601">
            <a:off x="545763" y="908720"/>
            <a:ext cx="3491880" cy="26189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ser\Documents\конференция-УБ-2018\d452ecaa7e83a655e732cd3f18d5b61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53157"/>
            <a:ext cx="5593157" cy="315525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user\Documents\конференция-УБ-2018\document-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393731">
            <a:off x="5164805" y="3573648"/>
            <a:ext cx="4111233" cy="30834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user\Documents\конференция-УБ-2018\knowledge-1052010_64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88024" y="1340768"/>
            <a:ext cx="1950720" cy="1463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411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bg-BG" sz="2800" dirty="0" smtClean="0"/>
              <a:t>ИНФОРМАЦИЯТА В ДИГИТАЛНАТА ЕРА-1</a:t>
            </a:r>
            <a:endParaRPr lang="bg-BG" sz="2800" dirty="0"/>
          </a:p>
        </p:txBody>
      </p:sp>
      <p:sp>
        <p:nvSpPr>
          <p:cNvPr id="3" name="Content Placeholder 2"/>
          <p:cNvSpPr>
            <a:spLocks noGrp="1"/>
          </p:cNvSpPr>
          <p:nvPr>
            <p:ph idx="1"/>
          </p:nvPr>
        </p:nvSpPr>
        <p:spPr/>
        <p:txBody>
          <a:bodyPr>
            <a:normAutofit fontScale="92500" lnSpcReduction="20000"/>
          </a:bodyPr>
          <a:lstStyle/>
          <a:p>
            <a:pPr marL="114300" indent="0">
              <a:buNone/>
            </a:pPr>
            <a:r>
              <a:rPr lang="bg-BG" sz="2400" dirty="0" smtClean="0">
                <a:latin typeface="Times New Roman"/>
                <a:ea typeface="Times New Roman"/>
              </a:rPr>
              <a:t>ПРИМЕРИ:</a:t>
            </a:r>
          </a:p>
          <a:p>
            <a:pPr>
              <a:spcAft>
                <a:spcPts val="0"/>
              </a:spcAft>
            </a:pPr>
            <a:r>
              <a:rPr lang="bg-BG" sz="2400" dirty="0">
                <a:latin typeface="Times New Roman"/>
                <a:ea typeface="Times New Roman"/>
              </a:rPr>
              <a:t>Г</a:t>
            </a:r>
            <a:r>
              <a:rPr lang="bg-BG" sz="2400" dirty="0" smtClean="0">
                <a:latin typeface="Times New Roman"/>
                <a:ea typeface="Times New Roman"/>
              </a:rPr>
              <a:t>одишен </a:t>
            </a:r>
            <a:r>
              <a:rPr lang="bg-BG" sz="2400" dirty="0">
                <a:latin typeface="Times New Roman"/>
                <a:ea typeface="Times New Roman"/>
              </a:rPr>
              <a:t>доклад на Световния икономически форум от 2016 г. </a:t>
            </a:r>
          </a:p>
          <a:p>
            <a:pPr lvl="1"/>
            <a:r>
              <a:rPr lang="bg-BG" dirty="0" smtClean="0">
                <a:latin typeface="Times New Roman"/>
                <a:ea typeface="Times New Roman"/>
                <a:cs typeface="Times New Roman"/>
              </a:rPr>
              <a:t>до </a:t>
            </a:r>
            <a:r>
              <a:rPr lang="bg-BG" dirty="0">
                <a:latin typeface="Times New Roman"/>
                <a:ea typeface="Times New Roman"/>
                <a:cs typeface="Times New Roman"/>
              </a:rPr>
              <a:t>2020 г. ще има над 26 милиарда свързани с интернет устройства </a:t>
            </a:r>
            <a:r>
              <a:rPr lang="bg-BG" dirty="0" smtClean="0">
                <a:latin typeface="Times New Roman"/>
                <a:ea typeface="Times New Roman"/>
                <a:cs typeface="Times New Roman"/>
              </a:rPr>
              <a:t>и над 4 </a:t>
            </a:r>
            <a:r>
              <a:rPr lang="bg-BG" dirty="0">
                <a:latin typeface="Times New Roman"/>
                <a:ea typeface="Times New Roman"/>
                <a:cs typeface="Times New Roman"/>
              </a:rPr>
              <a:t>милиарда глобални интернет </a:t>
            </a:r>
            <a:r>
              <a:rPr lang="bg-BG" dirty="0" smtClean="0">
                <a:latin typeface="Times New Roman"/>
                <a:ea typeface="Times New Roman"/>
                <a:cs typeface="Times New Roman"/>
              </a:rPr>
              <a:t>потребители.</a:t>
            </a:r>
          </a:p>
          <a:p>
            <a:pPr lvl="1"/>
            <a:r>
              <a:rPr lang="bg-BG" dirty="0" smtClean="0">
                <a:latin typeface="Times New Roman"/>
                <a:ea typeface="Times New Roman"/>
                <a:cs typeface="Times New Roman"/>
              </a:rPr>
              <a:t>Широколентовият </a:t>
            </a:r>
            <a:r>
              <a:rPr lang="bg-BG" dirty="0">
                <a:latin typeface="Times New Roman"/>
                <a:ea typeface="Times New Roman"/>
                <a:cs typeface="Times New Roman"/>
              </a:rPr>
              <a:t>интернет </a:t>
            </a:r>
            <a:r>
              <a:rPr lang="bg-BG" dirty="0" smtClean="0">
                <a:latin typeface="Times New Roman"/>
                <a:ea typeface="Times New Roman"/>
                <a:cs typeface="Times New Roman"/>
              </a:rPr>
              <a:t>– една от </a:t>
            </a:r>
            <a:r>
              <a:rPr lang="bg-BG" sz="2400" dirty="0" smtClean="0">
                <a:latin typeface="Times New Roman"/>
                <a:ea typeface="Times New Roman"/>
              </a:rPr>
              <a:t>най-важните </a:t>
            </a:r>
            <a:r>
              <a:rPr lang="bg-BG" sz="2400" dirty="0">
                <a:latin typeface="Times New Roman"/>
                <a:ea typeface="Times New Roman"/>
              </a:rPr>
              <a:t>цели в света на технологиите, с възможност за драматично въздействие върху социални структури и цели икономики. </a:t>
            </a:r>
            <a:endParaRPr lang="bg-BG" sz="2400" dirty="0" smtClean="0">
              <a:latin typeface="Times New Roman"/>
              <a:ea typeface="Times New Roman"/>
            </a:endParaRPr>
          </a:p>
          <a:p>
            <a:pPr lvl="1"/>
            <a:r>
              <a:rPr lang="bg-BG" sz="2400" dirty="0" smtClean="0">
                <a:latin typeface="Times New Roman"/>
                <a:ea typeface="Times New Roman"/>
              </a:rPr>
              <a:t>Всеки </a:t>
            </a:r>
            <a:r>
              <a:rPr lang="bg-BG" sz="2400" dirty="0">
                <a:latin typeface="Times New Roman"/>
                <a:ea typeface="Times New Roman"/>
              </a:rPr>
              <a:t>ден има екзабайти </a:t>
            </a:r>
            <a:r>
              <a:rPr lang="en-US" sz="2400" dirty="0">
                <a:latin typeface="Times New Roman"/>
                <a:ea typeface="Times New Roman"/>
              </a:rPr>
              <a:t>(</a:t>
            </a:r>
            <a:r>
              <a:rPr lang="bg-BG" sz="2400" dirty="0">
                <a:latin typeface="Times New Roman"/>
                <a:ea typeface="Times New Roman"/>
              </a:rPr>
              <a:t>exabytes</a:t>
            </a:r>
            <a:r>
              <a:rPr lang="en-US" sz="2400" dirty="0">
                <a:latin typeface="Times New Roman"/>
                <a:ea typeface="Times New Roman"/>
              </a:rPr>
              <a:t>)</a:t>
            </a:r>
            <a:r>
              <a:rPr lang="bg-BG" sz="2400" dirty="0">
                <a:latin typeface="Times New Roman"/>
                <a:ea typeface="Times New Roman"/>
              </a:rPr>
              <a:t> на нови данни, създадени и транспортирани през IP мрежи. </a:t>
            </a:r>
            <a:endParaRPr lang="bg-BG" sz="2400" dirty="0" smtClean="0">
              <a:latin typeface="Times New Roman"/>
              <a:ea typeface="Times New Roman"/>
            </a:endParaRPr>
          </a:p>
          <a:p>
            <a:pPr lvl="1"/>
            <a:r>
              <a:rPr lang="bg-BG" sz="2400" dirty="0" smtClean="0">
                <a:latin typeface="Times New Roman"/>
                <a:ea typeface="Times New Roman"/>
              </a:rPr>
              <a:t>През </a:t>
            </a:r>
            <a:r>
              <a:rPr lang="bg-BG" sz="2400" dirty="0">
                <a:latin typeface="Times New Roman"/>
                <a:ea typeface="Times New Roman"/>
              </a:rPr>
              <a:t>2016 г. светът е влязъл в „зетабайт ерата“: глобалният IP трафик ще достигне 1,1 зетабайта </a:t>
            </a:r>
            <a:r>
              <a:rPr lang="en-US" sz="2400" dirty="0">
                <a:latin typeface="Times New Roman"/>
                <a:ea typeface="Times New Roman"/>
              </a:rPr>
              <a:t>(</a:t>
            </a:r>
            <a:r>
              <a:rPr lang="bg-BG" sz="2400" dirty="0">
                <a:latin typeface="Times New Roman"/>
                <a:ea typeface="Times New Roman"/>
              </a:rPr>
              <a:t>zettabytes</a:t>
            </a:r>
            <a:r>
              <a:rPr lang="en-US" sz="2400" dirty="0">
                <a:latin typeface="Times New Roman"/>
                <a:ea typeface="Times New Roman"/>
              </a:rPr>
              <a:t>)</a:t>
            </a:r>
            <a:r>
              <a:rPr lang="bg-BG" sz="2400" dirty="0">
                <a:latin typeface="Times New Roman"/>
                <a:ea typeface="Times New Roman"/>
              </a:rPr>
              <a:t>, или над 1 трилион гигабайта. </a:t>
            </a:r>
            <a:endParaRPr lang="bg-BG" sz="2400" dirty="0" smtClean="0">
              <a:latin typeface="Times New Roman"/>
              <a:ea typeface="Times New Roman"/>
            </a:endParaRPr>
          </a:p>
          <a:p>
            <a:pPr lvl="1"/>
            <a:r>
              <a:rPr lang="bg-BG" sz="2400" dirty="0" smtClean="0">
                <a:latin typeface="Times New Roman"/>
                <a:ea typeface="Times New Roman"/>
              </a:rPr>
              <a:t>До </a:t>
            </a:r>
            <a:r>
              <a:rPr lang="bg-BG" sz="2400" dirty="0">
                <a:latin typeface="Times New Roman"/>
                <a:ea typeface="Times New Roman"/>
              </a:rPr>
              <a:t>2020 г. световният IP трафик ще достигне 2,3 зетабайта </a:t>
            </a:r>
            <a:r>
              <a:rPr lang="en-US" sz="2400" dirty="0">
                <a:latin typeface="Times New Roman"/>
                <a:ea typeface="Times New Roman"/>
              </a:rPr>
              <a:t>(</a:t>
            </a:r>
            <a:r>
              <a:rPr lang="bg-BG" sz="2400" dirty="0">
                <a:latin typeface="Times New Roman"/>
                <a:ea typeface="Times New Roman"/>
              </a:rPr>
              <a:t>zettabytes</a:t>
            </a:r>
            <a:r>
              <a:rPr lang="en-US" sz="2400" dirty="0">
                <a:latin typeface="Times New Roman"/>
                <a:ea typeface="Times New Roman"/>
              </a:rPr>
              <a:t>)</a:t>
            </a:r>
            <a:r>
              <a:rPr lang="bg-BG" sz="2400" dirty="0" smtClean="0">
                <a:latin typeface="Times New Roman"/>
                <a:ea typeface="Times New Roman"/>
              </a:rPr>
              <a:t>.</a:t>
            </a:r>
            <a:endParaRPr lang="bg-BG" sz="2400" dirty="0">
              <a:latin typeface="Times New Roman"/>
              <a:ea typeface="Times New Roman"/>
            </a:endParaRPr>
          </a:p>
        </p:txBody>
      </p:sp>
    </p:spTree>
    <p:extLst>
      <p:ext uri="{BB962C8B-B14F-4D97-AF65-F5344CB8AC3E}">
        <p14:creationId xmlns:p14="http://schemas.microsoft.com/office/powerpoint/2010/main" val="205892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bg-BG" sz="2800" dirty="0">
                <a:solidFill>
                  <a:srgbClr val="69676D"/>
                </a:solidFill>
              </a:rPr>
              <a:t>ИНФОРМАЦИЯТА В ДИГИТАЛНАТА </a:t>
            </a:r>
            <a:r>
              <a:rPr lang="bg-BG" sz="2800" dirty="0" smtClean="0">
                <a:solidFill>
                  <a:srgbClr val="69676D"/>
                </a:solidFill>
              </a:rPr>
              <a:t>ЕРА-2</a:t>
            </a:r>
            <a:endParaRPr lang="bg-BG" dirty="0"/>
          </a:p>
        </p:txBody>
      </p:sp>
      <p:sp>
        <p:nvSpPr>
          <p:cNvPr id="3" name="Content Placeholder 2"/>
          <p:cNvSpPr>
            <a:spLocks noGrp="1"/>
          </p:cNvSpPr>
          <p:nvPr>
            <p:ph idx="1"/>
          </p:nvPr>
        </p:nvSpPr>
        <p:spPr/>
        <p:txBody>
          <a:bodyPr>
            <a:normAutofit/>
          </a:bodyPr>
          <a:lstStyle/>
          <a:p>
            <a:pPr lvl="0">
              <a:buClr>
                <a:srgbClr val="CEB966"/>
              </a:buClr>
            </a:pPr>
            <a:r>
              <a:rPr lang="bg-BG" sz="2400" dirty="0">
                <a:solidFill>
                  <a:prstClr val="black"/>
                </a:solidFill>
                <a:latin typeface="+mj-lt"/>
                <a:ea typeface="Times New Roman"/>
              </a:rPr>
              <a:t>Доклад на ИФЛА за основните насоки за </a:t>
            </a:r>
            <a:r>
              <a:rPr lang="bg-BG" sz="2400" dirty="0" smtClean="0">
                <a:solidFill>
                  <a:prstClr val="black"/>
                </a:solidFill>
                <a:latin typeface="+mj-lt"/>
                <a:ea typeface="Times New Roman"/>
              </a:rPr>
              <a:t>развитие 2013 г.: </a:t>
            </a:r>
            <a:endParaRPr lang="bg-BG" sz="2400" dirty="0" smtClean="0">
              <a:solidFill>
                <a:prstClr val="black"/>
              </a:solidFill>
              <a:latin typeface="+mj-lt"/>
            </a:endParaRPr>
          </a:p>
          <a:p>
            <a:pPr marL="114300" lvl="0" indent="0">
              <a:buClr>
                <a:srgbClr val="CEB966"/>
              </a:buClr>
              <a:buNone/>
            </a:pPr>
            <a:r>
              <a:rPr lang="bg-BG" sz="2400" dirty="0">
                <a:latin typeface="+mj-lt"/>
                <a:ea typeface="Times New Roman"/>
                <a:cs typeface="Times New Roman"/>
              </a:rPr>
              <a:t>В</a:t>
            </a:r>
            <a:r>
              <a:rPr lang="bg-BG" sz="2400" dirty="0" smtClean="0">
                <a:latin typeface="+mj-lt"/>
                <a:ea typeface="Times New Roman"/>
                <a:cs typeface="Times New Roman"/>
              </a:rPr>
              <a:t> </a:t>
            </a:r>
            <a:r>
              <a:rPr lang="bg-BG" sz="2400" dirty="0">
                <a:latin typeface="+mj-lt"/>
                <a:ea typeface="Times New Roman"/>
                <a:cs typeface="Times New Roman"/>
              </a:rPr>
              <a:t>САЩ е открит нов център за данни на Агенцията за национална сигурност </a:t>
            </a:r>
            <a:r>
              <a:rPr lang="en-US" sz="2400" dirty="0">
                <a:latin typeface="+mj-lt"/>
                <a:ea typeface="Times New Roman"/>
                <a:cs typeface="Times New Roman"/>
              </a:rPr>
              <a:t>(NSA)</a:t>
            </a:r>
            <a:r>
              <a:rPr lang="bg-BG" sz="2400" dirty="0">
                <a:latin typeface="+mj-lt"/>
                <a:ea typeface="Times New Roman"/>
                <a:cs typeface="Times New Roman"/>
              </a:rPr>
              <a:t>, който ще може да съхранява до 12 екзабайта </a:t>
            </a:r>
            <a:r>
              <a:rPr lang="en-US" sz="2400" dirty="0">
                <a:latin typeface="+mj-lt"/>
                <a:ea typeface="Times New Roman"/>
                <a:cs typeface="Times New Roman"/>
              </a:rPr>
              <a:t>(</a:t>
            </a:r>
            <a:r>
              <a:rPr lang="bg-BG" sz="2400" dirty="0">
                <a:latin typeface="+mj-lt"/>
                <a:ea typeface="Times New Roman"/>
                <a:cs typeface="Times New Roman"/>
              </a:rPr>
              <a:t>12 000 петабайта</a:t>
            </a:r>
            <a:r>
              <a:rPr lang="en-US" sz="2400" dirty="0">
                <a:latin typeface="+mj-lt"/>
                <a:ea typeface="Times New Roman"/>
                <a:cs typeface="Times New Roman"/>
              </a:rPr>
              <a:t>)</a:t>
            </a:r>
            <a:r>
              <a:rPr lang="bg-BG" sz="2400" dirty="0">
                <a:latin typeface="+mj-lt"/>
                <a:ea typeface="Times New Roman"/>
                <a:cs typeface="Times New Roman"/>
              </a:rPr>
              <a:t> информация. „За сравнение, за да се съхранят всички написани някога книги, на всички езици, са нужни около 400 терабайта и това е по-малко от един процент от капацитета за съхраняване на новия център на </a:t>
            </a:r>
            <a:r>
              <a:rPr lang="en-US" sz="2400" dirty="0">
                <a:latin typeface="+mj-lt"/>
                <a:ea typeface="Times New Roman"/>
                <a:cs typeface="Times New Roman"/>
              </a:rPr>
              <a:t>NSA (</a:t>
            </a:r>
            <a:r>
              <a:rPr lang="bg-BG" sz="2400" dirty="0">
                <a:latin typeface="+mj-lt"/>
                <a:ea typeface="Times New Roman"/>
                <a:cs typeface="Times New Roman"/>
              </a:rPr>
              <a:t>0,0033%</a:t>
            </a:r>
            <a:r>
              <a:rPr lang="en-US" sz="2400" dirty="0">
                <a:latin typeface="+mj-lt"/>
                <a:ea typeface="Times New Roman"/>
                <a:cs typeface="Times New Roman"/>
              </a:rPr>
              <a:t>)</a:t>
            </a:r>
            <a:r>
              <a:rPr lang="bg-BG" sz="2400" dirty="0">
                <a:latin typeface="+mj-lt"/>
                <a:ea typeface="Times New Roman"/>
                <a:cs typeface="Times New Roman"/>
              </a:rPr>
              <a:t>, тъй като в един петабайт се съдържат 1 000 терабайта.“</a:t>
            </a:r>
            <a:endParaRPr lang="bg-BG" sz="2400" dirty="0">
              <a:latin typeface="+mj-lt"/>
              <a:ea typeface="Calibri"/>
              <a:cs typeface="Times New Roman"/>
            </a:endParaRPr>
          </a:p>
          <a:p>
            <a:endParaRPr lang="bg-BG" dirty="0"/>
          </a:p>
        </p:txBody>
      </p:sp>
    </p:spTree>
    <p:extLst>
      <p:ext uri="{BB962C8B-B14F-4D97-AF65-F5344CB8AC3E}">
        <p14:creationId xmlns:p14="http://schemas.microsoft.com/office/powerpoint/2010/main" val="3672114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424936" cy="1728192"/>
          </a:xfrm>
        </p:spPr>
        <p:txBody>
          <a:bodyPr/>
          <a:lstStyle/>
          <a:p>
            <a:pPr algn="just">
              <a:lnSpc>
                <a:spcPct val="150000"/>
              </a:lnSpc>
              <a:spcAft>
                <a:spcPts val="0"/>
              </a:spcAft>
            </a:pPr>
            <a:r>
              <a:rPr lang="bg-BG" sz="1800" b="1" i="1" dirty="0">
                <a:latin typeface="Times New Roman"/>
                <a:ea typeface="Times New Roman"/>
                <a:cs typeface="Times New Roman"/>
              </a:rPr>
              <a:t>Каква е съдбата на библиотеките и </a:t>
            </a:r>
            <a:r>
              <a:rPr lang="bg-BG" sz="1800" b="1" i="1" dirty="0" smtClean="0">
                <a:latin typeface="Times New Roman"/>
                <a:ea typeface="Times New Roman"/>
                <a:cs typeface="Times New Roman"/>
              </a:rPr>
              <a:t>техните </a:t>
            </a:r>
            <a:r>
              <a:rPr lang="bg-BG" sz="1800" b="1" i="1" dirty="0">
                <a:latin typeface="Times New Roman"/>
                <a:ea typeface="Times New Roman"/>
                <a:cs typeface="Times New Roman"/>
              </a:rPr>
              <a:t>потребители в този смайващо различен свят на безпределни възможности за свързаност, светкавичен обмен на съобщения и необятни информационни потоци, протичащи по все по-бързи магистрали?</a:t>
            </a:r>
            <a:r>
              <a:rPr lang="bg-BG" sz="1800" b="1" dirty="0">
                <a:latin typeface="Calibri"/>
                <a:ea typeface="Calibri"/>
                <a:cs typeface="Times New Roman"/>
              </a:rPr>
              <a:t/>
            </a:r>
            <a:br>
              <a:rPr lang="bg-BG" sz="1800" b="1" dirty="0">
                <a:latin typeface="Calibri"/>
                <a:ea typeface="Calibri"/>
                <a:cs typeface="Times New Roman"/>
              </a:rPr>
            </a:br>
            <a:endParaRPr lang="bg-BG" sz="1800" b="1" dirty="0"/>
          </a:p>
        </p:txBody>
      </p:sp>
      <p:sp>
        <p:nvSpPr>
          <p:cNvPr id="3" name="Content Placeholder 2"/>
          <p:cNvSpPr>
            <a:spLocks noGrp="1"/>
          </p:cNvSpPr>
          <p:nvPr>
            <p:ph idx="1"/>
          </p:nvPr>
        </p:nvSpPr>
        <p:spPr/>
        <p:txBody>
          <a:bodyPr>
            <a:normAutofit/>
          </a:bodyPr>
          <a:lstStyle/>
          <a:p>
            <a:pPr marL="114300" indent="0" algn="just">
              <a:lnSpc>
                <a:spcPct val="150000"/>
              </a:lnSpc>
              <a:spcAft>
                <a:spcPts val="0"/>
              </a:spcAft>
              <a:buNone/>
            </a:pPr>
            <a:r>
              <a:rPr lang="bg-BG" sz="1800" dirty="0">
                <a:latin typeface="Times New Roman"/>
                <a:ea typeface="Times New Roman"/>
                <a:cs typeface="Times New Roman"/>
              </a:rPr>
              <a:t>В настоящия доклад се изследват фактори и документи, които регламентират бъдещето на библиотеките в тази изключително различна, качествено нова информационна среда с оглед тяхната съотносимост към нуждите на потребителската аудитория. Хилядолетната библиотечна институция е изправена пред предизвикателствата да докаже своята стойност и да открие нови поприща да служи на ползвателите, съобразно техните съвременни изисквания и потребности. Целта на доклада е да очертае необходимостта от дискусия и проучвания доколко е осъзната и двупосочно адресирана силата на промяната – на библиотеките и на потребителите в международни документи, в национални политики, как и къде са поставени акцентите. </a:t>
            </a:r>
            <a:endParaRPr lang="bg-BG" sz="1600" dirty="0">
              <a:ea typeface="Calibri"/>
              <a:cs typeface="Times New Roman"/>
            </a:endParaRPr>
          </a:p>
          <a:p>
            <a:pPr marL="114300" indent="0">
              <a:buNone/>
            </a:pPr>
            <a:endParaRPr lang="bg-BG" sz="1800" dirty="0"/>
          </a:p>
        </p:txBody>
      </p:sp>
    </p:spTree>
    <p:extLst>
      <p:ext uri="{BB962C8B-B14F-4D97-AF65-F5344CB8AC3E}">
        <p14:creationId xmlns:p14="http://schemas.microsoft.com/office/powerpoint/2010/main" val="2592191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620000" cy="720080"/>
          </a:xfrm>
        </p:spPr>
        <p:txBody>
          <a:bodyPr/>
          <a:lstStyle/>
          <a:p>
            <a:pPr algn="ctr"/>
            <a:r>
              <a:rPr lang="bg-BG" sz="2800" b="1" i="1" dirty="0">
                <a:solidFill>
                  <a:srgbClr val="69676D"/>
                </a:solidFill>
                <a:latin typeface="Times New Roman"/>
                <a:ea typeface="Times New Roman"/>
                <a:cs typeface="Times New Roman"/>
              </a:rPr>
              <a:t>Международни документи и препоръки</a:t>
            </a:r>
            <a:endParaRPr lang="bg-BG" sz="1800" dirty="0"/>
          </a:p>
        </p:txBody>
      </p:sp>
      <p:sp>
        <p:nvSpPr>
          <p:cNvPr id="3" name="Content Placeholder 2"/>
          <p:cNvSpPr>
            <a:spLocks noGrp="1"/>
          </p:cNvSpPr>
          <p:nvPr>
            <p:ph idx="1"/>
          </p:nvPr>
        </p:nvSpPr>
        <p:spPr>
          <a:xfrm>
            <a:off x="179512" y="908720"/>
            <a:ext cx="8280920" cy="5949280"/>
          </a:xfrm>
        </p:spPr>
        <p:txBody>
          <a:bodyPr/>
          <a:lstStyle/>
          <a:p>
            <a:r>
              <a:rPr lang="bg-BG" sz="2400" dirty="0" smtClean="0">
                <a:solidFill>
                  <a:srgbClr val="333333"/>
                </a:solidFill>
                <a:latin typeface="Times New Roman"/>
                <a:ea typeface="Calibri"/>
              </a:rPr>
              <a:t>Доклад на ИФЛА, 2013 г.: „На </a:t>
            </a:r>
            <a:r>
              <a:rPr lang="bg-BG" sz="2400" dirty="0">
                <a:solidFill>
                  <a:srgbClr val="333333"/>
                </a:solidFill>
                <a:latin typeface="Times New Roman"/>
                <a:ea typeface="Calibri"/>
              </a:rPr>
              <a:t>гребена на вълните или настигнати от прилива: Да се ориентираме в променящата се информационна среда</a:t>
            </a:r>
            <a:r>
              <a:rPr lang="bg-BG" sz="2400" dirty="0" smtClean="0">
                <a:solidFill>
                  <a:srgbClr val="333333"/>
                </a:solidFill>
                <a:latin typeface="Times New Roman"/>
                <a:ea typeface="Calibri"/>
              </a:rPr>
              <a:t>“</a:t>
            </a:r>
          </a:p>
          <a:p>
            <a:pPr lvl="0">
              <a:buClr>
                <a:srgbClr val="CEB966"/>
              </a:buClr>
            </a:pPr>
            <a:r>
              <a:rPr lang="bg-BG" sz="2400" dirty="0">
                <a:solidFill>
                  <a:prstClr val="black"/>
                </a:solidFill>
                <a:latin typeface="Times New Roman"/>
                <a:ea typeface="Calibri"/>
              </a:rPr>
              <a:t>Становище на ИФЛА относно библиотеките и развитието, 2013 г.</a:t>
            </a:r>
            <a:endParaRPr lang="bg-BG" sz="2400" dirty="0">
              <a:solidFill>
                <a:prstClr val="black"/>
              </a:solidFill>
            </a:endParaRPr>
          </a:p>
          <a:p>
            <a:r>
              <a:rPr lang="bg-BG" sz="2400" dirty="0" smtClean="0">
                <a:latin typeface="Times New Roman"/>
                <a:ea typeface="Calibri"/>
              </a:rPr>
              <a:t>Доклад на ИФЛА, 2018 г.: Ние </a:t>
            </a:r>
            <a:r>
              <a:rPr lang="bg-BG" sz="2400" dirty="0">
                <a:latin typeface="Times New Roman"/>
                <a:ea typeface="Calibri"/>
              </a:rPr>
              <a:t>не знаем какво ще се случи през следващите десет години, но знаем, че обединявайки нашия интелект, нашите сили и нашите гласове, ние </a:t>
            </a:r>
            <a:r>
              <a:rPr lang="en-US" sz="2400" dirty="0">
                <a:latin typeface="Times New Roman"/>
                <a:ea typeface="Calibri"/>
              </a:rPr>
              <a:t>[</a:t>
            </a:r>
            <a:r>
              <a:rPr lang="bg-BG" sz="2400" dirty="0">
                <a:latin typeface="Times New Roman"/>
                <a:ea typeface="Calibri"/>
              </a:rPr>
              <a:t>библиотеките</a:t>
            </a:r>
            <a:r>
              <a:rPr lang="en-US" sz="2400" dirty="0">
                <a:latin typeface="Times New Roman"/>
                <a:ea typeface="Calibri"/>
              </a:rPr>
              <a:t>]</a:t>
            </a:r>
            <a:r>
              <a:rPr lang="bg-BG" sz="2400" dirty="0">
                <a:latin typeface="Times New Roman"/>
                <a:ea typeface="Calibri"/>
              </a:rPr>
              <a:t> ще бъдем най-добрите места, за да отговорим на потребностите. </a:t>
            </a:r>
            <a:r>
              <a:rPr lang="en-US" sz="2400" dirty="0">
                <a:latin typeface="Times New Roman"/>
                <a:ea typeface="Calibri"/>
              </a:rPr>
              <a:t>(</a:t>
            </a:r>
            <a:r>
              <a:rPr lang="bg-BG" sz="2400" dirty="0">
                <a:latin typeface="Times New Roman"/>
                <a:ea typeface="Calibri"/>
              </a:rPr>
              <a:t>„We cannot tell what will come in the next ten years, but we do know that by joining our intelligence, our forces, and our voices, we will be best placed to respond.”</a:t>
            </a:r>
            <a:r>
              <a:rPr lang="en-US" sz="2400" dirty="0" smtClean="0">
                <a:latin typeface="Times New Roman"/>
                <a:ea typeface="Calibri"/>
              </a:rPr>
              <a:t>)</a:t>
            </a:r>
            <a:endParaRPr lang="bg-BG" sz="2400" dirty="0" smtClean="0">
              <a:latin typeface="Times New Roman"/>
              <a:ea typeface="Calibri"/>
            </a:endParaRPr>
          </a:p>
          <a:p>
            <a:pPr lvl="0">
              <a:buClr>
                <a:srgbClr val="CEB966"/>
              </a:buClr>
            </a:pPr>
            <a:r>
              <a:rPr lang="bg-BG" sz="2400" dirty="0">
                <a:solidFill>
                  <a:prstClr val="black"/>
                </a:solidFill>
                <a:latin typeface="Times New Roman"/>
                <a:ea typeface="Times New Roman"/>
              </a:rPr>
              <a:t>Програма 2030 на ООН, 2015 г., под надслов „Да преобразим нашия свят” </a:t>
            </a:r>
            <a:r>
              <a:rPr lang="en-US" sz="2400" dirty="0">
                <a:solidFill>
                  <a:prstClr val="black"/>
                </a:solidFill>
                <a:latin typeface="Times New Roman"/>
                <a:ea typeface="Times New Roman"/>
              </a:rPr>
              <a:t>(</a:t>
            </a:r>
            <a:r>
              <a:rPr lang="bg-BG" sz="2400" dirty="0">
                <a:solidFill>
                  <a:prstClr val="black"/>
                </a:solidFill>
                <a:latin typeface="Times New Roman"/>
                <a:ea typeface="Times New Roman"/>
              </a:rPr>
              <a:t>„Transforming our world“</a:t>
            </a:r>
            <a:r>
              <a:rPr lang="en-US" sz="2400" dirty="0">
                <a:solidFill>
                  <a:prstClr val="black"/>
                </a:solidFill>
                <a:latin typeface="Times New Roman"/>
                <a:ea typeface="Times New Roman"/>
              </a:rPr>
              <a:t>)</a:t>
            </a:r>
            <a:endParaRPr lang="bg-BG" sz="2400" dirty="0">
              <a:solidFill>
                <a:prstClr val="black"/>
              </a:solidFill>
              <a:latin typeface="Times New Roman"/>
              <a:ea typeface="Times New Roman"/>
            </a:endParaRPr>
          </a:p>
          <a:p>
            <a:endParaRPr lang="bg-BG" sz="2400" dirty="0" smtClean="0">
              <a:latin typeface="Times New Roman"/>
              <a:ea typeface="Calibri"/>
            </a:endParaRPr>
          </a:p>
        </p:txBody>
      </p:sp>
    </p:spTree>
    <p:extLst>
      <p:ext uri="{BB962C8B-B14F-4D97-AF65-F5344CB8AC3E}">
        <p14:creationId xmlns:p14="http://schemas.microsoft.com/office/powerpoint/2010/main" val="2405308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620000" cy="1052736"/>
          </a:xfrm>
        </p:spPr>
        <p:txBody>
          <a:bodyPr/>
          <a:lstStyle/>
          <a:p>
            <a:pPr algn="ctr"/>
            <a:r>
              <a:rPr lang="bg-BG" sz="3200" dirty="0" smtClean="0"/>
              <a:t>Европейски политики и стратегии</a:t>
            </a:r>
            <a:endParaRPr lang="bg-BG" sz="3200" dirty="0"/>
          </a:p>
        </p:txBody>
      </p:sp>
      <p:sp>
        <p:nvSpPr>
          <p:cNvPr id="3" name="Content Placeholder 2"/>
          <p:cNvSpPr>
            <a:spLocks noGrp="1"/>
          </p:cNvSpPr>
          <p:nvPr>
            <p:ph idx="1"/>
          </p:nvPr>
        </p:nvSpPr>
        <p:spPr>
          <a:xfrm>
            <a:off x="0" y="908720"/>
            <a:ext cx="8460432" cy="5949280"/>
          </a:xfrm>
        </p:spPr>
        <p:txBody>
          <a:bodyPr>
            <a:noAutofit/>
          </a:bodyPr>
          <a:lstStyle/>
          <a:p>
            <a:pPr algn="just">
              <a:spcAft>
                <a:spcPts val="0"/>
              </a:spcAft>
            </a:pPr>
            <a:r>
              <a:rPr lang="bg-BG" sz="1800" dirty="0" smtClean="0">
                <a:latin typeface="Times New Roman"/>
                <a:ea typeface="Calibri"/>
                <a:cs typeface="Times New Roman"/>
              </a:rPr>
              <a:t>Европейските </a:t>
            </a:r>
            <a:r>
              <a:rPr lang="bg-BG" sz="1800" dirty="0">
                <a:latin typeface="Times New Roman"/>
                <a:ea typeface="Calibri"/>
                <a:cs typeface="Times New Roman"/>
              </a:rPr>
              <a:t>политики за </a:t>
            </a:r>
            <a:r>
              <a:rPr lang="bg-BG" sz="1800" dirty="0" smtClean="0">
                <a:latin typeface="Times New Roman"/>
                <a:ea typeface="Calibri"/>
                <a:cs typeface="Times New Roman"/>
              </a:rPr>
              <a:t>библиотеките</a:t>
            </a:r>
            <a:r>
              <a:rPr lang="bg-BG" sz="1800" dirty="0">
                <a:latin typeface="Times New Roman"/>
                <a:ea typeface="Calibri"/>
                <a:cs typeface="Times New Roman"/>
              </a:rPr>
              <a:t> </a:t>
            </a:r>
            <a:r>
              <a:rPr lang="bg-BG" sz="1800" dirty="0" smtClean="0">
                <a:latin typeface="Times New Roman"/>
                <a:ea typeface="Calibri"/>
                <a:cs typeface="Times New Roman"/>
              </a:rPr>
              <a:t>особено активни 80-те години на 20 </a:t>
            </a:r>
          </a:p>
          <a:p>
            <a:pPr marL="114300" indent="0" algn="just">
              <a:spcAft>
                <a:spcPts val="0"/>
              </a:spcAft>
              <a:buNone/>
            </a:pPr>
            <a:r>
              <a:rPr lang="bg-BG" sz="1800" dirty="0" smtClean="0">
                <a:latin typeface="Times New Roman"/>
                <a:ea typeface="Calibri"/>
                <a:cs typeface="Times New Roman"/>
              </a:rPr>
              <a:t>век; и</a:t>
            </a:r>
            <a:r>
              <a:rPr lang="bg-BG" sz="1800" dirty="0" smtClean="0">
                <a:latin typeface="Times New Roman"/>
                <a:ea typeface="Calibri"/>
                <a:cs typeface="Times New Roman"/>
              </a:rPr>
              <a:t>змененията </a:t>
            </a:r>
            <a:r>
              <a:rPr lang="bg-BG" sz="1800" dirty="0">
                <a:latin typeface="Times New Roman"/>
                <a:ea typeface="Calibri"/>
                <a:cs typeface="Times New Roman"/>
              </a:rPr>
              <a:t>и предизвикателствата в света на информацията, интернет средата </a:t>
            </a:r>
            <a:endParaRPr lang="bg-BG" sz="1800" dirty="0">
              <a:ea typeface="Calibri"/>
              <a:cs typeface="Times New Roman"/>
            </a:endParaRPr>
          </a:p>
          <a:p>
            <a:pPr marL="114300" indent="0" algn="just">
              <a:spcAft>
                <a:spcPts val="0"/>
              </a:spcAft>
              <a:buNone/>
            </a:pPr>
            <a:r>
              <a:rPr lang="bg-BG" sz="1800" dirty="0">
                <a:latin typeface="Times New Roman"/>
                <a:ea typeface="Calibri"/>
                <a:cs typeface="Times New Roman"/>
              </a:rPr>
              <a:t>и “икономиката на знанието” налагат адаптиране към нови роли и модели на развитие и </a:t>
            </a:r>
            <a:r>
              <a:rPr lang="bg-BG" sz="1800" dirty="0" smtClean="0">
                <a:latin typeface="Times New Roman"/>
                <a:ea typeface="Calibri"/>
                <a:cs typeface="Times New Roman"/>
              </a:rPr>
              <a:t>действие; </a:t>
            </a:r>
            <a:endParaRPr lang="bg-BG" sz="1800" dirty="0">
              <a:ea typeface="Calibri"/>
              <a:cs typeface="Times New Roman"/>
            </a:endParaRPr>
          </a:p>
          <a:p>
            <a:pPr>
              <a:spcAft>
                <a:spcPts val="0"/>
              </a:spcAft>
            </a:pPr>
            <a:r>
              <a:rPr lang="bg-BG" sz="1800" dirty="0">
                <a:latin typeface="Times New Roman"/>
                <a:ea typeface="Calibri"/>
              </a:rPr>
              <a:t>През 2005 г. Комисията на Европейските общности поставя началото </a:t>
            </a:r>
            <a:r>
              <a:rPr lang="bg-BG" sz="1800" dirty="0" smtClean="0">
                <a:latin typeface="Times New Roman"/>
                <a:ea typeface="Calibri"/>
              </a:rPr>
              <a:t>на</a:t>
            </a:r>
          </a:p>
          <a:p>
            <a:pPr marL="114300" indent="0">
              <a:spcAft>
                <a:spcPts val="0"/>
              </a:spcAft>
              <a:buNone/>
            </a:pPr>
            <a:r>
              <a:rPr lang="bg-BG" sz="1800" dirty="0" smtClean="0">
                <a:latin typeface="Times New Roman"/>
                <a:ea typeface="Calibri"/>
              </a:rPr>
              <a:t>инициативата </a:t>
            </a:r>
            <a:r>
              <a:rPr lang="bg-BG" sz="1800" dirty="0">
                <a:latin typeface="Times New Roman"/>
                <a:ea typeface="Calibri"/>
              </a:rPr>
              <a:t>i2010: DIGITAL LIBRARIES </a:t>
            </a:r>
            <a:endParaRPr lang="bg-BG" sz="1800" dirty="0" smtClean="0">
              <a:latin typeface="Times New Roman"/>
              <a:ea typeface="Calibri"/>
            </a:endParaRPr>
          </a:p>
          <a:p>
            <a:pPr lvl="0" indent="-342900" algn="just">
              <a:buFont typeface="Wingdings"/>
              <a:buChar char=""/>
            </a:pPr>
            <a:r>
              <a:rPr lang="bg-BG" sz="1800" dirty="0" smtClean="0">
                <a:latin typeface="Times New Roman"/>
                <a:ea typeface="Calibri"/>
              </a:rPr>
              <a:t>Онлайн </a:t>
            </a:r>
            <a:r>
              <a:rPr lang="bg-BG" sz="1800" dirty="0">
                <a:latin typeface="Times New Roman"/>
                <a:ea typeface="Calibri"/>
              </a:rPr>
              <a:t>достъпността, като предпоставка за максимално увеличаване на ползите, които гражданите, изследователите и компаниите могат да получат от информацията</a:t>
            </a:r>
            <a:r>
              <a:rPr lang="en-US" sz="1800" dirty="0">
                <a:latin typeface="Times New Roman"/>
                <a:ea typeface="Calibri"/>
              </a:rPr>
              <a:t>.</a:t>
            </a:r>
            <a:endParaRPr lang="bg-BG" sz="1800" dirty="0"/>
          </a:p>
          <a:p>
            <a:pPr lvl="0" indent="-342900" algn="just">
              <a:buFont typeface="Wingdings"/>
              <a:buChar char=""/>
            </a:pPr>
            <a:r>
              <a:rPr lang="bg-BG" sz="1800" dirty="0">
                <a:latin typeface="Times New Roman"/>
                <a:ea typeface="Calibri"/>
              </a:rPr>
              <a:t>Дигитализиране на аналогови колекции, за да се постигне по-широкото им използване в информационното общество.</a:t>
            </a:r>
            <a:endParaRPr lang="bg-BG" sz="1800" dirty="0"/>
          </a:p>
          <a:p>
            <a:pPr lvl="0" indent="-342900" algn="just">
              <a:buFont typeface="Wingdings"/>
              <a:buChar char=""/>
            </a:pPr>
            <a:r>
              <a:rPr lang="bg-BG" sz="1800" dirty="0">
                <a:latin typeface="Times New Roman"/>
                <a:ea typeface="Calibri"/>
              </a:rPr>
              <a:t>Запазване и съхранение, за да се гарантира, че бъдещите поколения ще имат достъп до цифровия материал и за да се предотврати загубата на ценно съдържание.</a:t>
            </a:r>
            <a:endParaRPr lang="bg-BG" sz="1800" dirty="0"/>
          </a:p>
          <a:p>
            <a:pPr>
              <a:spcAft>
                <a:spcPts val="0"/>
              </a:spcAft>
            </a:pPr>
            <a:r>
              <a:rPr lang="bg-BG" sz="1800" dirty="0">
                <a:latin typeface="Times New Roman"/>
                <a:ea typeface="Calibri"/>
              </a:rPr>
              <a:t>Програмата в областта на цифровите технологии за Европа („Digital Agenda for Europe“), една от водещите инициативи на стратегията Европа </a:t>
            </a:r>
            <a:r>
              <a:rPr lang="bg-BG" sz="1800" dirty="0" smtClean="0">
                <a:latin typeface="Times New Roman"/>
                <a:ea typeface="Calibri"/>
              </a:rPr>
              <a:t>2020</a:t>
            </a:r>
            <a:endParaRPr lang="bg-BG" sz="1800" dirty="0"/>
          </a:p>
        </p:txBody>
      </p:sp>
    </p:spTree>
    <p:extLst>
      <p:ext uri="{BB962C8B-B14F-4D97-AF65-F5344CB8AC3E}">
        <p14:creationId xmlns:p14="http://schemas.microsoft.com/office/powerpoint/2010/main" val="1091055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bg-BG" sz="4800" b="1" i="1" dirty="0" smtClean="0">
                <a:latin typeface="Times New Roman"/>
                <a:ea typeface="Times New Roman"/>
              </a:rPr>
              <a:t>Национални </a:t>
            </a:r>
            <a:r>
              <a:rPr lang="bg-BG" sz="4800" b="1" i="1" dirty="0" smtClean="0">
                <a:latin typeface="Times New Roman"/>
                <a:ea typeface="Times New Roman"/>
              </a:rPr>
              <a:t>политики</a:t>
            </a:r>
            <a:br>
              <a:rPr lang="bg-BG" sz="4800" b="1" i="1" dirty="0" smtClean="0">
                <a:latin typeface="Times New Roman"/>
                <a:ea typeface="Times New Roman"/>
              </a:rPr>
            </a:br>
            <a:endParaRPr lang="bg-BG" sz="2400" dirty="0"/>
          </a:p>
        </p:txBody>
      </p:sp>
      <p:sp>
        <p:nvSpPr>
          <p:cNvPr id="3" name="Content Placeholder 2"/>
          <p:cNvSpPr>
            <a:spLocks noGrp="1"/>
          </p:cNvSpPr>
          <p:nvPr>
            <p:ph idx="1"/>
          </p:nvPr>
        </p:nvSpPr>
        <p:spPr/>
        <p:txBody>
          <a:bodyPr/>
          <a:lstStyle/>
          <a:p>
            <a:endParaRPr lang="bg-BG" sz="2400" b="1" i="1" dirty="0" smtClean="0">
              <a:latin typeface="Times New Roman"/>
              <a:ea typeface="Calibri"/>
            </a:endParaRPr>
          </a:p>
          <a:p>
            <a:r>
              <a:rPr lang="bg-BG" sz="2400" b="1" i="1" dirty="0" smtClean="0">
                <a:latin typeface="Times New Roman"/>
                <a:ea typeface="Times New Roman"/>
              </a:rPr>
              <a:t>Национална </a:t>
            </a:r>
            <a:r>
              <a:rPr lang="bg-BG" sz="2400" b="1" i="1" dirty="0">
                <a:latin typeface="Times New Roman"/>
                <a:ea typeface="Times New Roman"/>
              </a:rPr>
              <a:t>програма за развитие: България 2020</a:t>
            </a:r>
            <a:r>
              <a:rPr lang="bg-BG" sz="2400" dirty="0">
                <a:latin typeface="Times New Roman"/>
                <a:ea typeface="Times New Roman"/>
              </a:rPr>
              <a:t> </a:t>
            </a:r>
            <a:endParaRPr lang="bg-BG" sz="2400" dirty="0" smtClean="0">
              <a:latin typeface="Times New Roman"/>
              <a:ea typeface="Times New Roman"/>
            </a:endParaRPr>
          </a:p>
          <a:p>
            <a:endParaRPr lang="bg-BG" sz="2400" dirty="0" smtClean="0">
              <a:latin typeface="Times New Roman"/>
              <a:ea typeface="Times New Roman"/>
            </a:endParaRPr>
          </a:p>
          <a:p>
            <a:r>
              <a:rPr lang="bg-BG" sz="2400" b="1" i="1" dirty="0">
                <a:latin typeface="Times New Roman"/>
                <a:ea typeface="Calibri"/>
              </a:rPr>
              <a:t>Тригодишен план за действие за изпълнението на Националната програма за развитие: България 2020 в периода </a:t>
            </a:r>
            <a:r>
              <a:rPr lang="bg-BG" sz="2400" b="1" i="1" dirty="0" smtClean="0">
                <a:latin typeface="Times New Roman"/>
                <a:ea typeface="Calibri"/>
              </a:rPr>
              <a:t>2017-2019</a:t>
            </a:r>
          </a:p>
          <a:p>
            <a:pPr marL="114300" indent="0">
              <a:buNone/>
            </a:pPr>
            <a:endParaRPr lang="bg-BG" sz="2000" b="1" i="1" dirty="0" smtClean="0">
              <a:latin typeface="Times New Roman"/>
              <a:ea typeface="Calibri"/>
            </a:endParaRPr>
          </a:p>
          <a:p>
            <a:r>
              <a:rPr lang="bg-BG" sz="2400" b="1" i="1" dirty="0">
                <a:latin typeface="Times New Roman"/>
                <a:ea typeface="Calibri"/>
              </a:rPr>
              <a:t>Програмата за управление на правителството на Република България за периода 2017-2021</a:t>
            </a:r>
            <a:endParaRPr lang="bg-BG" dirty="0"/>
          </a:p>
        </p:txBody>
      </p:sp>
    </p:spTree>
    <p:extLst>
      <p:ext uri="{BB962C8B-B14F-4D97-AF65-F5344CB8AC3E}">
        <p14:creationId xmlns:p14="http://schemas.microsoft.com/office/powerpoint/2010/main" val="1614627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634082"/>
          </a:xfrm>
        </p:spPr>
        <p:txBody>
          <a:bodyPr/>
          <a:lstStyle/>
          <a:p>
            <a:pPr marL="342900" lvl="0" indent="-228600" algn="ctr">
              <a:spcBef>
                <a:spcPct val="20000"/>
              </a:spcBef>
            </a:pPr>
            <a:r>
              <a:rPr lang="bg-BG" sz="2200" b="1" spc="0" dirty="0" smtClean="0">
                <a:solidFill>
                  <a:prstClr val="black"/>
                </a:solidFill>
                <a:latin typeface="Times New Roman"/>
                <a:ea typeface="Calibri"/>
              </a:rPr>
              <a:t/>
            </a:r>
            <a:br>
              <a:rPr lang="bg-BG" sz="2200" b="1" spc="0" dirty="0" smtClean="0">
                <a:solidFill>
                  <a:prstClr val="black"/>
                </a:solidFill>
                <a:latin typeface="Times New Roman"/>
                <a:ea typeface="Calibri"/>
              </a:rPr>
            </a:br>
            <a:r>
              <a:rPr lang="bg-BG" sz="2200" b="1" spc="0" dirty="0">
                <a:solidFill>
                  <a:prstClr val="black"/>
                </a:solidFill>
                <a:latin typeface="Times New Roman"/>
                <a:ea typeface="Calibri"/>
              </a:rPr>
              <a:t/>
            </a:r>
            <a:br>
              <a:rPr lang="bg-BG" sz="2200" b="1" spc="0" dirty="0">
                <a:solidFill>
                  <a:prstClr val="black"/>
                </a:solidFill>
                <a:latin typeface="Times New Roman"/>
                <a:ea typeface="Calibri"/>
              </a:rPr>
            </a:br>
            <a:r>
              <a:rPr lang="bg-BG" sz="2200" spc="0" dirty="0" smtClean="0">
                <a:solidFill>
                  <a:prstClr val="black"/>
                </a:solidFill>
                <a:latin typeface="Times New Roman"/>
                <a:ea typeface="Calibri"/>
              </a:rPr>
              <a:t>Фондация </a:t>
            </a:r>
            <a:r>
              <a:rPr lang="bg-BG" sz="2200" spc="0" dirty="0">
                <a:solidFill>
                  <a:prstClr val="black"/>
                </a:solidFill>
                <a:latin typeface="Times New Roman"/>
                <a:ea typeface="Calibri"/>
              </a:rPr>
              <a:t>„Глобални библиотеки - България“. </a:t>
            </a:r>
            <a:r>
              <a:rPr lang="bg-BG" sz="2200" i="1" spc="0" dirty="0">
                <a:solidFill>
                  <a:prstClr val="black"/>
                </a:solidFill>
                <a:latin typeface="Times New Roman"/>
                <a:ea typeface="Calibri"/>
              </a:rPr>
              <a:t>Състояние на обществените библиотеки България. </a:t>
            </a:r>
            <a:r>
              <a:rPr lang="bg-BG" sz="2200" spc="0" dirty="0">
                <a:solidFill>
                  <a:prstClr val="black"/>
                </a:solidFill>
                <a:latin typeface="Times New Roman"/>
                <a:ea typeface="Calibri"/>
              </a:rPr>
              <a:t>Финален доклад</a:t>
            </a:r>
            <a:br>
              <a:rPr lang="bg-BG" sz="2200" spc="0" dirty="0">
                <a:solidFill>
                  <a:prstClr val="black"/>
                </a:solidFill>
                <a:latin typeface="Times New Roman"/>
                <a:ea typeface="Calibri"/>
              </a:rPr>
            </a:br>
            <a:endParaRPr lang="bg-BG" dirty="0"/>
          </a:p>
        </p:txBody>
      </p:sp>
      <p:sp>
        <p:nvSpPr>
          <p:cNvPr id="3" name="Content Placeholder 2"/>
          <p:cNvSpPr>
            <a:spLocks noGrp="1"/>
          </p:cNvSpPr>
          <p:nvPr>
            <p:ph idx="1"/>
          </p:nvPr>
        </p:nvSpPr>
        <p:spPr>
          <a:xfrm>
            <a:off x="457200" y="1124744"/>
            <a:ext cx="7620000" cy="5276056"/>
          </a:xfrm>
        </p:spPr>
        <p:txBody>
          <a:bodyPr>
            <a:normAutofit/>
          </a:bodyPr>
          <a:lstStyle/>
          <a:p>
            <a:pPr marL="114300" indent="0">
              <a:buNone/>
            </a:pPr>
            <a:endParaRPr lang="bg-BG" sz="2400" dirty="0" smtClean="0">
              <a:latin typeface="Times New Roman"/>
              <a:ea typeface="Calibri"/>
            </a:endParaRPr>
          </a:p>
          <a:p>
            <a:pPr marL="114300" indent="0">
              <a:buNone/>
            </a:pPr>
            <a:r>
              <a:rPr lang="bg-BG" sz="2400" dirty="0" smtClean="0">
                <a:latin typeface="Times New Roman"/>
                <a:ea typeface="Calibri"/>
              </a:rPr>
              <a:t>„</a:t>
            </a:r>
            <a:r>
              <a:rPr lang="bg-BG" sz="2400" dirty="0">
                <a:latin typeface="Times New Roman"/>
                <a:ea typeface="Calibri"/>
              </a:rPr>
              <a:t>Макар и ползватели, и неползващи библиотечни услуги да смятат, че обществената библиотека у нас има сериозни дефицити, посещенията в библиотеките на национална база са се увеличили почти двойно от 2008 г. насам (ръст от 86%). В последните три години обаче нарастването се забавя – едва 2% в периода 2014-2016 г. Ръстът в посещаемостта се дължи основно на регионалните библиотеки, при които увеличението в броя на посещенията за периода 2008-2016 г. е близо 73%. Регионалните библиотеки реализират ръст и в последните три години (7%), в резултат на нарастването на виртуалните посещения. </a:t>
            </a:r>
            <a:r>
              <a:rPr lang="bg-BG" sz="2400" dirty="0" smtClean="0">
                <a:latin typeface="Times New Roman"/>
                <a:ea typeface="Calibri"/>
              </a:rPr>
              <a:t> </a:t>
            </a:r>
            <a:endParaRPr lang="bg-BG" dirty="0"/>
          </a:p>
        </p:txBody>
      </p:sp>
    </p:spTree>
    <p:extLst>
      <p:ext uri="{BB962C8B-B14F-4D97-AF65-F5344CB8AC3E}">
        <p14:creationId xmlns:p14="http://schemas.microsoft.com/office/powerpoint/2010/main" val="4189980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sz="3200" dirty="0">
                <a:latin typeface="Times New Roman"/>
                <a:ea typeface="Times New Roman"/>
              </a:rPr>
              <a:t>Взаимоотношенията между библиотеките и потребителите </a:t>
            </a:r>
            <a:endParaRPr lang="bg-BG" sz="3200" dirty="0"/>
          </a:p>
        </p:txBody>
      </p:sp>
      <p:sp>
        <p:nvSpPr>
          <p:cNvPr id="3" name="Content Placeholder 2"/>
          <p:cNvSpPr>
            <a:spLocks noGrp="1"/>
          </p:cNvSpPr>
          <p:nvPr>
            <p:ph idx="1"/>
          </p:nvPr>
        </p:nvSpPr>
        <p:spPr>
          <a:xfrm>
            <a:off x="107504" y="1412776"/>
            <a:ext cx="8280920" cy="4988024"/>
          </a:xfrm>
        </p:spPr>
        <p:txBody>
          <a:bodyPr>
            <a:noAutofit/>
          </a:bodyPr>
          <a:lstStyle/>
          <a:p>
            <a:pPr marL="285750" lvl="0" indent="-285750" algn="just">
              <a:lnSpc>
                <a:spcPct val="150000"/>
              </a:lnSpc>
            </a:pPr>
            <a:r>
              <a:rPr lang="bg-BG" sz="1800" dirty="0" smtClean="0">
                <a:latin typeface="Times New Roman"/>
                <a:ea typeface="Times New Roman"/>
                <a:cs typeface="Times New Roman"/>
              </a:rPr>
              <a:t>Общи </a:t>
            </a:r>
            <a:r>
              <a:rPr lang="bg-BG" sz="1800" dirty="0">
                <a:latin typeface="Times New Roman"/>
                <a:ea typeface="Times New Roman"/>
                <a:cs typeface="Times New Roman"/>
              </a:rPr>
              <a:t>тенденции в развитието на потребностите на обществото и индивидите в съвременната дигитална ера. </a:t>
            </a:r>
            <a:endParaRPr lang="bg-BG" sz="1800" dirty="0" smtClean="0">
              <a:ea typeface="Times New Roman"/>
              <a:cs typeface="Times New Roman"/>
            </a:endParaRPr>
          </a:p>
          <a:p>
            <a:pPr marL="285750" lvl="0" indent="-285750" algn="just">
              <a:lnSpc>
                <a:spcPct val="150000"/>
              </a:lnSpc>
            </a:pPr>
            <a:r>
              <a:rPr lang="bg-BG" sz="1800" dirty="0" smtClean="0">
                <a:latin typeface="Times New Roman"/>
                <a:ea typeface="Times New Roman"/>
                <a:cs typeface="Times New Roman"/>
              </a:rPr>
              <a:t>Национални </a:t>
            </a:r>
            <a:r>
              <a:rPr lang="bg-BG" sz="1800" dirty="0">
                <a:latin typeface="Times New Roman"/>
                <a:ea typeface="Times New Roman"/>
                <a:cs typeface="Times New Roman"/>
              </a:rPr>
              <a:t>особености на населението, състояние и развитие на потребителските общности. Достоверна база за подобни изследвания е официалната статистика, където следва библиотеките и техните потребители да са отразени според подходящи критерии, съотвени на общите тенценции</a:t>
            </a:r>
            <a:r>
              <a:rPr lang="bg-BG" sz="1800" dirty="0" smtClean="0">
                <a:latin typeface="Times New Roman"/>
                <a:ea typeface="Times New Roman"/>
                <a:cs typeface="Times New Roman"/>
              </a:rPr>
              <a:t>.</a:t>
            </a:r>
          </a:p>
          <a:p>
            <a:pPr lvl="0" indent="-342900" algn="just">
              <a:lnSpc>
                <a:spcPct val="150000"/>
              </a:lnSpc>
              <a:buFont typeface="Symbol"/>
              <a:buChar char=""/>
            </a:pPr>
            <a:r>
              <a:rPr lang="bg-BG" sz="1800" dirty="0">
                <a:latin typeface="Times New Roman"/>
                <a:ea typeface="Times New Roman"/>
                <a:cs typeface="Times New Roman"/>
              </a:rPr>
              <a:t>Изследователска дейност на ниво мрежи касае наличието на проучвания и получени резултати за функционирането на специфичните групи от потребители – ученици </a:t>
            </a:r>
            <a:r>
              <a:rPr lang="en-US" sz="1800" dirty="0">
                <a:latin typeface="Times New Roman"/>
                <a:ea typeface="Times New Roman"/>
                <a:cs typeface="Times New Roman"/>
              </a:rPr>
              <a:t>(</a:t>
            </a:r>
            <a:r>
              <a:rPr lang="bg-BG" sz="1800" dirty="0">
                <a:latin typeface="Times New Roman"/>
                <a:ea typeface="Times New Roman"/>
                <a:cs typeface="Times New Roman"/>
              </a:rPr>
              <a:t>училищни библиотеки</a:t>
            </a:r>
            <a:r>
              <a:rPr lang="en-US" sz="1800" dirty="0">
                <a:latin typeface="Times New Roman"/>
                <a:ea typeface="Times New Roman"/>
                <a:cs typeface="Times New Roman"/>
              </a:rPr>
              <a:t>)</a:t>
            </a:r>
            <a:r>
              <a:rPr lang="bg-BG" sz="1800" dirty="0">
                <a:latin typeface="Times New Roman"/>
                <a:ea typeface="Times New Roman"/>
                <a:cs typeface="Times New Roman"/>
              </a:rPr>
              <a:t>, специалисти в различните отрасли </a:t>
            </a:r>
            <a:r>
              <a:rPr lang="en-US" sz="1800" dirty="0">
                <a:latin typeface="Times New Roman"/>
                <a:ea typeface="Times New Roman"/>
                <a:cs typeface="Times New Roman"/>
              </a:rPr>
              <a:t>(</a:t>
            </a:r>
            <a:r>
              <a:rPr lang="bg-BG" sz="1800" dirty="0">
                <a:latin typeface="Times New Roman"/>
                <a:ea typeface="Times New Roman"/>
                <a:cs typeface="Times New Roman"/>
              </a:rPr>
              <a:t>специални библиотеки</a:t>
            </a:r>
            <a:r>
              <a:rPr lang="en-US" sz="1800" dirty="0">
                <a:latin typeface="Times New Roman"/>
                <a:ea typeface="Times New Roman"/>
                <a:cs typeface="Times New Roman"/>
              </a:rPr>
              <a:t>)</a:t>
            </a:r>
            <a:r>
              <a:rPr lang="bg-BG" sz="1800" dirty="0">
                <a:latin typeface="Times New Roman"/>
                <a:ea typeface="Times New Roman"/>
                <a:cs typeface="Times New Roman"/>
              </a:rPr>
              <a:t>, състав и характеристики на общността </a:t>
            </a:r>
            <a:r>
              <a:rPr lang="en-US" sz="1800" dirty="0">
                <a:latin typeface="Times New Roman"/>
                <a:ea typeface="Times New Roman"/>
                <a:cs typeface="Times New Roman"/>
              </a:rPr>
              <a:t>(</a:t>
            </a:r>
            <a:r>
              <a:rPr lang="bg-BG" sz="1800" dirty="0">
                <a:latin typeface="Times New Roman"/>
                <a:ea typeface="Times New Roman"/>
                <a:cs typeface="Times New Roman"/>
              </a:rPr>
              <a:t>обществените библиотеки</a:t>
            </a:r>
            <a:r>
              <a:rPr lang="en-US" sz="1800" dirty="0">
                <a:latin typeface="Times New Roman"/>
                <a:ea typeface="Times New Roman"/>
                <a:cs typeface="Times New Roman"/>
              </a:rPr>
              <a:t>)</a:t>
            </a:r>
            <a:r>
              <a:rPr lang="bg-BG" sz="1800" dirty="0">
                <a:latin typeface="Times New Roman"/>
                <a:ea typeface="Times New Roman"/>
                <a:cs typeface="Times New Roman"/>
              </a:rPr>
              <a:t> и т.н. </a:t>
            </a:r>
            <a:endParaRPr lang="bg-BG" sz="1800" dirty="0">
              <a:ea typeface="Calibri"/>
              <a:cs typeface="Times New Roman"/>
            </a:endParaRPr>
          </a:p>
          <a:p>
            <a:pPr lvl="0" indent="-342900" algn="just">
              <a:lnSpc>
                <a:spcPct val="150000"/>
              </a:lnSpc>
              <a:buFont typeface="Symbol"/>
              <a:buChar char=""/>
            </a:pPr>
            <a:r>
              <a:rPr lang="bg-BG" sz="1800" dirty="0">
                <a:latin typeface="Times New Roman"/>
                <a:ea typeface="Times New Roman"/>
                <a:cs typeface="Times New Roman"/>
              </a:rPr>
              <a:t>Потребителите – реални и потенциални, на отделна конкретна библиотека.</a:t>
            </a:r>
            <a:endParaRPr lang="bg-BG" sz="1800" dirty="0">
              <a:ea typeface="Calibri"/>
              <a:cs typeface="Times New Roman"/>
            </a:endParaRPr>
          </a:p>
          <a:p>
            <a:pPr marL="285750" lvl="0" indent="-285750" algn="just">
              <a:lnSpc>
                <a:spcPct val="150000"/>
              </a:lnSpc>
            </a:pPr>
            <a:endParaRPr lang="bg-BG" sz="1400" dirty="0">
              <a:ea typeface="Calibri"/>
              <a:cs typeface="Times New Roman"/>
            </a:endParaRPr>
          </a:p>
          <a:p>
            <a:pPr marL="114300" indent="0">
              <a:buNone/>
            </a:pPr>
            <a:endParaRPr lang="bg-BG" sz="1400" dirty="0"/>
          </a:p>
        </p:txBody>
      </p:sp>
    </p:spTree>
    <p:extLst>
      <p:ext uri="{BB962C8B-B14F-4D97-AF65-F5344CB8AC3E}">
        <p14:creationId xmlns:p14="http://schemas.microsoft.com/office/powerpoint/2010/main" val="24754408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TotalTime>
  <Words>936</Words>
  <Application>Microsoft Office PowerPoint</Application>
  <PresentationFormat>On-screen Show (4:3)</PresentationFormat>
  <Paragraphs>52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Adjacency</vt:lpstr>
      <vt:lpstr>ПРЕДИЗВИКАТЕЛСТВА И ПЕРСПЕКТИВИ ВЪВ ВЗАИМООТНОШЕНИЯТА НА СЪВРЕМЕННАТА БИБЛИОТЕКА И СЪВРЕМЕННИТЕ ПОТРЕБИТЕЛИ </vt:lpstr>
      <vt:lpstr>ИНФОРМАЦИЯТА В ДИГИТАЛНАТА ЕРА-1</vt:lpstr>
      <vt:lpstr>ИНФОРМАЦИЯТА В ДИГИТАЛНАТА ЕРА-2</vt:lpstr>
      <vt:lpstr>Каква е съдбата на библиотеките и техните потребители в този смайващо различен свят на безпределни възможности за свързаност, светкавичен обмен на съобщения и необятни информационни потоци, протичащи по все по-бързи магистрали? </vt:lpstr>
      <vt:lpstr>Международни документи и препоръки</vt:lpstr>
      <vt:lpstr>Европейски политики и стратегии</vt:lpstr>
      <vt:lpstr>Национални политики </vt:lpstr>
      <vt:lpstr>  Фондация „Глобални библиотеки - България“. Състояние на обществените библиотеки България. Финален доклад </vt:lpstr>
      <vt:lpstr>Взаимоотношенията между библиотеките и потребителите </vt:lpstr>
      <vt:lpstr>БЛАГОДАРЯ ЗА ВНИМАНИЕТО!</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12</cp:revision>
  <dcterms:created xsi:type="dcterms:W3CDTF">2018-09-07T12:13:53Z</dcterms:created>
  <dcterms:modified xsi:type="dcterms:W3CDTF">2018-09-26T14:33:37Z</dcterms:modified>
</cp:coreProperties>
</file>