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5"/>
  </p:notesMasterIdLst>
  <p:handoutMasterIdLst>
    <p:handoutMasterId r:id="rId26"/>
  </p:handoutMasterIdLst>
  <p:sldIdLst>
    <p:sldId id="288" r:id="rId2"/>
    <p:sldId id="290" r:id="rId3"/>
    <p:sldId id="328" r:id="rId4"/>
    <p:sldId id="318" r:id="rId5"/>
    <p:sldId id="319" r:id="rId6"/>
    <p:sldId id="291" r:id="rId7"/>
    <p:sldId id="322" r:id="rId8"/>
    <p:sldId id="292" r:id="rId9"/>
    <p:sldId id="293" r:id="rId10"/>
    <p:sldId id="262" r:id="rId11"/>
    <p:sldId id="271" r:id="rId12"/>
    <p:sldId id="324" r:id="rId13"/>
    <p:sldId id="257" r:id="rId14"/>
    <p:sldId id="258" r:id="rId15"/>
    <p:sldId id="326" r:id="rId16"/>
    <p:sldId id="323" r:id="rId17"/>
    <p:sldId id="295" r:id="rId18"/>
    <p:sldId id="296" r:id="rId19"/>
    <p:sldId id="325" r:id="rId20"/>
    <p:sldId id="321" r:id="rId21"/>
    <p:sldId id="313" r:id="rId22"/>
    <p:sldId id="314" r:id="rId23"/>
    <p:sldId id="311" r:id="rId24"/>
  </p:sldIdLst>
  <p:sldSz cx="9144000" cy="6858000" type="screen4x3"/>
  <p:notesSz cx="6858000" cy="9144000"/>
  <p:defaultTextStyle>
    <a:defPPr>
      <a:defRPr lang="bg-BG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118" autoAdjust="0"/>
    <p:restoredTop sz="97513" autoAdjust="0"/>
  </p:normalViewPr>
  <p:slideViewPr>
    <p:cSldViewPr>
      <p:cViewPr>
        <p:scale>
          <a:sx n="104" d="100"/>
          <a:sy n="104" d="100"/>
        </p:scale>
        <p:origin x="-186" y="-1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Lucida Sans Unicode" pitchFamily="34" charset="0"/>
              </a:defRPr>
            </a:lvl1pPr>
          </a:lstStyle>
          <a:p>
            <a:pPr>
              <a:defRPr/>
            </a:pPr>
            <a:endParaRPr lang="en-US" altLang="bg-BG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Lucida Sans Unicode" pitchFamily="34" charset="0"/>
              </a:defRPr>
            </a:lvl1pPr>
          </a:lstStyle>
          <a:p>
            <a:pPr>
              <a:defRPr/>
            </a:pPr>
            <a:fld id="{8F13BD87-F072-4C69-9AEB-3698C3B4EFB8}" type="datetimeFigureOut">
              <a:rPr lang="en-US" altLang="bg-BG"/>
              <a:pPr>
                <a:defRPr/>
              </a:pPr>
              <a:t>9/25/2018</a:t>
            </a:fld>
            <a:endParaRPr lang="en-US" altLang="bg-BG"/>
          </a:p>
        </p:txBody>
      </p:sp>
      <p:sp>
        <p:nvSpPr>
          <p:cNvPr id="460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Lucida Sans Unicode" pitchFamily="34" charset="0"/>
              </a:defRPr>
            </a:lvl1pPr>
          </a:lstStyle>
          <a:p>
            <a:pPr>
              <a:defRPr/>
            </a:pPr>
            <a:endParaRPr lang="en-US" altLang="bg-BG"/>
          </a:p>
        </p:txBody>
      </p:sp>
      <p:sp>
        <p:nvSpPr>
          <p:cNvPr id="460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Lucida Sans Unicode" pitchFamily="34" charset="0"/>
              </a:defRPr>
            </a:lvl1pPr>
          </a:lstStyle>
          <a:p>
            <a:pPr>
              <a:defRPr/>
            </a:pPr>
            <a:fld id="{5E99CC8B-F8CC-4D27-A830-6BAC7C9DE943}" type="slidenum">
              <a:rPr lang="en-US" altLang="bg-BG"/>
              <a:pPr>
                <a:defRPr/>
              </a:pPr>
              <a:t>‹#›</a:t>
            </a:fld>
            <a:endParaRPr lang="en-US" altLang="bg-BG"/>
          </a:p>
        </p:txBody>
      </p:sp>
    </p:spTree>
    <p:extLst>
      <p:ext uri="{BB962C8B-B14F-4D97-AF65-F5344CB8AC3E}">
        <p14:creationId xmlns:p14="http://schemas.microsoft.com/office/powerpoint/2010/main" val="16921936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Lucida Sans Unicode" pitchFamily="34" charset="0"/>
              </a:defRPr>
            </a:lvl1pPr>
          </a:lstStyle>
          <a:p>
            <a:pPr>
              <a:defRPr/>
            </a:pPr>
            <a:endParaRPr lang="en-US" altLang="bg-BG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Lucida Sans Unicode" pitchFamily="34" charset="0"/>
              </a:defRPr>
            </a:lvl1pPr>
          </a:lstStyle>
          <a:p>
            <a:pPr>
              <a:defRPr/>
            </a:pPr>
            <a:fld id="{EF5D50F6-F8E7-47CC-A961-F880453930F7}" type="datetimeFigureOut">
              <a:rPr lang="en-US" altLang="bg-BG"/>
              <a:pPr>
                <a:defRPr/>
              </a:pPr>
              <a:t>9/25/2018</a:t>
            </a:fld>
            <a:endParaRPr lang="en-US" altLang="bg-BG"/>
          </a:p>
        </p:txBody>
      </p:sp>
      <p:sp>
        <p:nvSpPr>
          <p:cNvPr id="317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50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bg-BG" noProof="0" smtClean="0"/>
              <a:t>Click to edit Master text styles</a:t>
            </a:r>
          </a:p>
          <a:p>
            <a:pPr lvl="1"/>
            <a:r>
              <a:rPr lang="en-US" altLang="bg-BG" noProof="0" smtClean="0"/>
              <a:t>Second level</a:t>
            </a:r>
          </a:p>
          <a:p>
            <a:pPr lvl="2"/>
            <a:r>
              <a:rPr lang="en-US" altLang="bg-BG" noProof="0" smtClean="0"/>
              <a:t>Third level</a:t>
            </a:r>
          </a:p>
          <a:p>
            <a:pPr lvl="3"/>
            <a:r>
              <a:rPr lang="en-US" altLang="bg-BG" noProof="0" smtClean="0"/>
              <a:t>Fourth level</a:t>
            </a:r>
          </a:p>
          <a:p>
            <a:pPr lvl="4"/>
            <a:r>
              <a:rPr lang="en-US" altLang="bg-BG" noProof="0" smtClean="0"/>
              <a:t>Fifth level</a:t>
            </a:r>
          </a:p>
        </p:txBody>
      </p:sp>
      <p:sp>
        <p:nvSpPr>
          <p:cNvPr id="450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Lucida Sans Unicode" pitchFamily="34" charset="0"/>
              </a:defRPr>
            </a:lvl1pPr>
          </a:lstStyle>
          <a:p>
            <a:pPr>
              <a:defRPr/>
            </a:pPr>
            <a:endParaRPr lang="en-US" altLang="bg-BG"/>
          </a:p>
        </p:txBody>
      </p:sp>
      <p:sp>
        <p:nvSpPr>
          <p:cNvPr id="450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Lucida Sans Unicode" pitchFamily="34" charset="0"/>
              </a:defRPr>
            </a:lvl1pPr>
          </a:lstStyle>
          <a:p>
            <a:pPr>
              <a:defRPr/>
            </a:pPr>
            <a:fld id="{DA230C4C-548F-45FD-9A62-1C471D959402}" type="slidenum">
              <a:rPr lang="en-US" altLang="bg-BG"/>
              <a:pPr>
                <a:defRPr/>
              </a:pPr>
              <a:t>‹#›</a:t>
            </a:fld>
            <a:endParaRPr lang="en-US" altLang="bg-BG"/>
          </a:p>
        </p:txBody>
      </p:sp>
    </p:spTree>
    <p:extLst>
      <p:ext uri="{BB962C8B-B14F-4D97-AF65-F5344CB8AC3E}">
        <p14:creationId xmlns:p14="http://schemas.microsoft.com/office/powerpoint/2010/main" val="339358424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bg-BG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bg-BG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bg-BG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bg-BG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bg-BG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bg-BG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A7612C-8DBE-4F23-B500-C790E2736C98}" type="datetimeFigureOut">
              <a:rPr lang="bg-BG"/>
              <a:pPr>
                <a:defRPr/>
              </a:pPr>
              <a:t>25.9.2018 г.</a:t>
            </a:fld>
            <a:endParaRPr lang="bg-BG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BCA9F7-EC3E-456B-844B-4854B491153A}" type="slidenum">
              <a:rPr lang="bg-BG"/>
              <a:pPr>
                <a:defRPr/>
              </a:pPr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7117608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8D717-B4A1-4B5E-8215-65C181092F08}" type="datetimeFigureOut">
              <a:rPr lang="bg-BG"/>
              <a:pPr>
                <a:defRPr/>
              </a:pPr>
              <a:t>25.9.2018 г.</a:t>
            </a:fld>
            <a:endParaRPr lang="bg-BG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6458C0-F594-4978-A0EA-EEAA72C4C512}" type="slidenum">
              <a:rPr lang="bg-BG"/>
              <a:pPr>
                <a:defRPr/>
              </a:pPr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5773405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FFC009C-B21B-43CD-9A4B-248B83D72F46}" type="datetimeFigureOut">
              <a:rPr lang="bg-BG"/>
              <a:pPr>
                <a:defRPr/>
              </a:pPr>
              <a:t>25.9.2018 г.</a:t>
            </a:fld>
            <a:endParaRPr lang="bg-B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bg-B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47C3500-F0C3-4FEE-B8E8-AC62AAC4E4DE}" type="slidenum">
              <a:rPr lang="bg-BG"/>
              <a:pPr>
                <a:defRPr/>
              </a:pPr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8453951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5264E-F863-4F11-BE83-8B570C762A8F}" type="datetimeFigureOut">
              <a:rPr lang="bg-BG"/>
              <a:pPr>
                <a:defRPr/>
              </a:pPr>
              <a:t>25.9.2018 г.</a:t>
            </a:fld>
            <a:endParaRPr lang="bg-BG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0FB719-1565-491A-A974-493A0028F3AF}" type="slidenum">
              <a:rPr lang="bg-BG"/>
              <a:pPr>
                <a:defRPr/>
              </a:pPr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1102354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FE0D45-739A-4C12-82B4-5BE1932BADE9}" type="datetimeFigureOut">
              <a:rPr lang="bg-BG"/>
              <a:pPr>
                <a:defRPr/>
              </a:pPr>
              <a:t>25.9.2018 г.</a:t>
            </a:fld>
            <a:endParaRPr lang="bg-BG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DAEB48-629D-4DE0-A7F7-1E065E8B6250}" type="slidenum">
              <a:rPr lang="bg-BG"/>
              <a:pPr>
                <a:defRPr/>
              </a:pPr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7604795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0992473-BCA1-4F81-A105-C7525471FAEB}" type="datetimeFigureOut">
              <a:rPr lang="bg-BG"/>
              <a:pPr>
                <a:defRPr/>
              </a:pPr>
              <a:t>25.9.2018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A3D33B4-1FD3-4298-B017-CFF165B634C4}" type="slidenum">
              <a:rPr lang="bg-BG"/>
              <a:pPr>
                <a:defRPr/>
              </a:pPr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8847992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7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Freeform 8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/>
            <a:gdLst>
              <a:gd name="T0" fmla="*/ 0 w 5591"/>
              <a:gd name="T1" fmla="*/ 0 h 588"/>
              <a:gd name="T2" fmla="*/ 2147483647 w 5591"/>
              <a:gd name="T3" fmla="*/ 0 h 588"/>
              <a:gd name="T4" fmla="*/ 2147483647 w 5591"/>
              <a:gd name="T5" fmla="*/ 2147483647 h 588"/>
              <a:gd name="T6" fmla="*/ 2147483647 w 5591"/>
              <a:gd name="T7" fmla="*/ 0 h 588"/>
              <a:gd name="T8" fmla="*/ 0 60000 65536"/>
              <a:gd name="T9" fmla="*/ 0 60000 65536"/>
              <a:gd name="T10" fmla="*/ 0 60000 65536"/>
              <a:gd name="T11" fmla="*/ 0 60000 65536"/>
              <a:gd name="T12" fmla="*/ 0 w 5591"/>
              <a:gd name="T13" fmla="*/ 0 h 588"/>
              <a:gd name="T14" fmla="*/ 5591 w 5591"/>
              <a:gd name="T15" fmla="*/ 588 h 58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bg-BG"/>
          </a:p>
        </p:txBody>
      </p:sp>
      <p:sp>
        <p:nvSpPr>
          <p:cNvPr id="7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Chevron 11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Chevron 12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5939AAF4-195B-4BB5-9F8D-2697EF32F8A5}" type="datetimeFigureOut">
              <a:rPr lang="bg-BG"/>
              <a:pPr>
                <a:defRPr/>
              </a:pPr>
              <a:t>25.9.2018 г.</a:t>
            </a:fld>
            <a:endParaRPr lang="bg-BG"/>
          </a:p>
        </p:txBody>
      </p:sp>
      <p:sp>
        <p:nvSpPr>
          <p:cNvPr id="12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bg-BG"/>
          </a:p>
        </p:txBody>
      </p:sp>
      <p:sp>
        <p:nvSpPr>
          <p:cNvPr id="13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C5A75638-43AF-40C6-A3F6-9E735AA2A3E0}" type="slidenum">
              <a:rPr lang="bg-BG"/>
              <a:pPr>
                <a:defRPr/>
              </a:pPr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9656903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32186B-F886-48C6-BB5D-1C853DE716BE}" type="datetimeFigureOut">
              <a:rPr lang="bg-BG"/>
              <a:pPr>
                <a:defRPr/>
              </a:pPr>
              <a:t>25.9.2018 г.</a:t>
            </a:fld>
            <a:endParaRPr lang="bg-BG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E14024-D27F-4357-AA25-D230BC37F57A}" type="slidenum">
              <a:rPr lang="bg-BG"/>
              <a:pPr>
                <a:defRPr/>
              </a:pPr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039745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653163-5218-49E3-910A-E1965B722DBC}" type="datetimeFigureOut">
              <a:rPr lang="bg-BG"/>
              <a:pPr>
                <a:defRPr/>
              </a:pPr>
              <a:t>25.9.2018 г.</a:t>
            </a:fld>
            <a:endParaRPr lang="bg-BG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3B309-8E08-452B-8351-83A3A063B3D0}" type="slidenum">
              <a:rPr lang="bg-BG"/>
              <a:pPr>
                <a:defRPr/>
              </a:pPr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6619655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7" name="Freeform 11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/>
            <a:gdLst>
              <a:gd name="T0" fmla="*/ 0 w 5591"/>
              <a:gd name="T1" fmla="*/ 0 h 588"/>
              <a:gd name="T2" fmla="*/ 2147483647 w 5591"/>
              <a:gd name="T3" fmla="*/ 0 h 588"/>
              <a:gd name="T4" fmla="*/ 2147483647 w 5591"/>
              <a:gd name="T5" fmla="*/ 2147483647 h 588"/>
              <a:gd name="T6" fmla="*/ 2147483647 w 5591"/>
              <a:gd name="T7" fmla="*/ 0 h 588"/>
              <a:gd name="T8" fmla="*/ 0 60000 65536"/>
              <a:gd name="T9" fmla="*/ 0 60000 65536"/>
              <a:gd name="T10" fmla="*/ 0 60000 65536"/>
              <a:gd name="T11" fmla="*/ 0 60000 65536"/>
              <a:gd name="T12" fmla="*/ 0 w 5591"/>
              <a:gd name="T13" fmla="*/ 0 h 588"/>
              <a:gd name="T14" fmla="*/ 5591 w 5591"/>
              <a:gd name="T15" fmla="*/ 588 h 58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bg-BG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33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bg-BG" smtClean="0"/>
              <a:t>Click to edit Master text styles</a:t>
            </a:r>
          </a:p>
          <a:p>
            <a:pPr lvl="1"/>
            <a:r>
              <a:rPr lang="en-US" altLang="bg-BG" smtClean="0"/>
              <a:t>Second level</a:t>
            </a:r>
          </a:p>
          <a:p>
            <a:pPr lvl="2"/>
            <a:r>
              <a:rPr lang="en-US" altLang="bg-BG" smtClean="0"/>
              <a:t>Third level</a:t>
            </a:r>
          </a:p>
          <a:p>
            <a:pPr lvl="3"/>
            <a:r>
              <a:rPr lang="en-US" altLang="bg-BG" smtClean="0"/>
              <a:t>Fourth level</a:t>
            </a:r>
          </a:p>
          <a:p>
            <a:pPr lvl="4"/>
            <a:r>
              <a:rPr lang="en-US" altLang="bg-BG" smtClean="0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B3C32517-50AF-4871-B598-124E9F9E3522}" type="datetimeFigureOut">
              <a:rPr lang="bg-BG"/>
              <a:pPr>
                <a:defRPr/>
              </a:pPr>
              <a:t>25.9.2018 г.</a:t>
            </a:fld>
            <a:endParaRPr lang="bg-BG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endParaRPr lang="bg-BG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b="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CE5F2117-12A6-4D28-BF0A-7D39FB5C30B7}" type="slidenum">
              <a:rPr lang="bg-BG"/>
              <a:pPr>
                <a:defRPr/>
              </a:pPr>
              <a:t>‹#›</a:t>
            </a:fld>
            <a:endParaRPr lang="bg-BG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7" r:id="rId1"/>
    <p:sldLayoutId id="2147483886" r:id="rId2"/>
    <p:sldLayoutId id="2147483888" r:id="rId3"/>
    <p:sldLayoutId id="2147483885" r:id="rId4"/>
    <p:sldLayoutId id="2147483884" r:id="rId5"/>
    <p:sldLayoutId id="2147483889" r:id="rId6"/>
    <p:sldLayoutId id="2147483890" r:id="rId7"/>
    <p:sldLayoutId id="2147483883" r:id="rId8"/>
    <p:sldLayoutId id="2147483882" r:id="rId9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eaLnBrk="0" fontAlgn="base" hangingPunct="0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eaLnBrk="0" fontAlgn="base" hangingPunct="0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ubtitle 2"/>
          <p:cNvSpPr>
            <a:spLocks noGrp="1"/>
          </p:cNvSpPr>
          <p:nvPr>
            <p:ph type="subTitle" idx="4294967295"/>
          </p:nvPr>
        </p:nvSpPr>
        <p:spPr>
          <a:xfrm>
            <a:off x="250825" y="1484313"/>
            <a:ext cx="8640763" cy="4752975"/>
          </a:xfrm>
        </p:spPr>
        <p:txBody>
          <a:bodyPr/>
          <a:lstStyle/>
          <a:p>
            <a:pPr marL="0" indent="0" algn="ctr" eaLnBrk="1" hangingPunct="1">
              <a:lnSpc>
                <a:spcPct val="80000"/>
              </a:lnSpc>
              <a:buFont typeface="Wingdings 3" pitchFamily="18" charset="2"/>
              <a:buNone/>
            </a:pPr>
            <a:endParaRPr lang="bg-BG" altLang="bg-BG" sz="2000" b="1" dirty="0" smtClean="0"/>
          </a:p>
          <a:p>
            <a:pPr marL="0" indent="0" algn="ctr" eaLnBrk="1" hangingPunct="1">
              <a:lnSpc>
                <a:spcPct val="80000"/>
              </a:lnSpc>
              <a:buFont typeface="Wingdings 3" pitchFamily="18" charset="2"/>
              <a:buNone/>
            </a:pPr>
            <a:endParaRPr lang="bg-BG" altLang="bg-BG" sz="3200" b="1" dirty="0" smtClean="0">
              <a:latin typeface="Arial" charset="0"/>
              <a:cs typeface="Arial" charset="0"/>
            </a:endParaRPr>
          </a:p>
          <a:p>
            <a:pPr marL="0" indent="0" algn="ctr" eaLnBrk="1" hangingPunct="1">
              <a:lnSpc>
                <a:spcPct val="80000"/>
              </a:lnSpc>
              <a:buFont typeface="Wingdings 3" pitchFamily="18" charset="2"/>
              <a:buNone/>
            </a:pPr>
            <a:endParaRPr lang="bg-BG" altLang="bg-BG" sz="3200" b="1" dirty="0" smtClean="0">
              <a:latin typeface="Arial" charset="0"/>
              <a:cs typeface="Arial" charset="0"/>
            </a:endParaRPr>
          </a:p>
          <a:p>
            <a:pPr marL="0" indent="0" algn="ctr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bg-BG" altLang="bg-BG" sz="4400" b="1" dirty="0" smtClean="0">
                <a:latin typeface="Arial" charset="0"/>
                <a:cs typeface="Arial" charset="0"/>
              </a:rPr>
              <a:t>ЗНАЧЕНИЕ НА ИДЕНТИФИКАТОРИ </a:t>
            </a:r>
          </a:p>
          <a:p>
            <a:pPr marL="0" indent="0" algn="ctr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bg-BG" altLang="bg-BG" sz="4400" b="1" dirty="0" smtClean="0">
                <a:latin typeface="Arial" charset="0"/>
                <a:cs typeface="Arial" charset="0"/>
              </a:rPr>
              <a:t>НА ЦИФРОВИ ОБЕКТИ</a:t>
            </a:r>
          </a:p>
          <a:p>
            <a:pPr marL="0" indent="0" algn="ctr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bg-BG" altLang="bg-BG" sz="2000" b="1" dirty="0" smtClean="0">
                <a:latin typeface="Arial" charset="0"/>
                <a:cs typeface="Arial" charset="0"/>
              </a:rPr>
              <a:t>				</a:t>
            </a:r>
          </a:p>
          <a:p>
            <a:pPr marL="0" indent="0" algn="ctr" eaLnBrk="1" hangingPunct="1">
              <a:lnSpc>
                <a:spcPct val="80000"/>
              </a:lnSpc>
              <a:buFont typeface="Wingdings 3" pitchFamily="18" charset="2"/>
              <a:buNone/>
            </a:pPr>
            <a:endParaRPr lang="bg-BG" altLang="bg-BG" sz="2800" b="1" dirty="0" smtClean="0">
              <a:latin typeface="Arial" charset="0"/>
              <a:cs typeface="Arial" charset="0"/>
            </a:endParaRPr>
          </a:p>
          <a:p>
            <a:pPr marL="0" indent="0" algn="ctr" eaLnBrk="1" hangingPunct="1">
              <a:lnSpc>
                <a:spcPct val="80000"/>
              </a:lnSpc>
              <a:buFont typeface="Wingdings 3" pitchFamily="18" charset="2"/>
              <a:buNone/>
            </a:pPr>
            <a:endParaRPr lang="bg-BG" altLang="bg-BG" sz="2800" b="1" dirty="0" smtClean="0">
              <a:latin typeface="Arial" charset="0"/>
              <a:cs typeface="Arial" charset="0"/>
            </a:endParaRPr>
          </a:p>
          <a:p>
            <a:pPr marL="0" indent="0" algn="ctr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bg-BG" altLang="bg-BG" sz="2800" b="1" dirty="0" smtClean="0">
                <a:latin typeface="Arial" charset="0"/>
                <a:cs typeface="Arial" charset="0"/>
              </a:rPr>
              <a:t>Е. Павловска</a:t>
            </a:r>
          </a:p>
          <a:p>
            <a:pPr marL="0" indent="0" algn="ctr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en-US" altLang="bg-BG" sz="2800" b="1" dirty="0" smtClean="0">
                <a:latin typeface="Arial" charset="0"/>
                <a:cs typeface="Arial" charset="0"/>
              </a:rPr>
              <a:t>Index Ltd.</a:t>
            </a:r>
            <a:endParaRPr lang="bg-BG" altLang="bg-BG" sz="2800" b="1" dirty="0" smtClean="0">
              <a:latin typeface="Arial" charset="0"/>
              <a:cs typeface="Arial" charset="0"/>
            </a:endParaRPr>
          </a:p>
        </p:txBody>
      </p:sp>
      <p:sp>
        <p:nvSpPr>
          <p:cNvPr id="5124" name="Rectangle 2"/>
          <p:cNvSpPr txBox="1">
            <a:spLocks noChangeArrowheads="1"/>
          </p:cNvSpPr>
          <p:nvPr/>
        </p:nvSpPr>
        <p:spPr bwMode="auto">
          <a:xfrm>
            <a:off x="0" y="274638"/>
            <a:ext cx="9144000" cy="135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bg-BG" altLang="bg-BG" sz="2000" b="1" dirty="0">
                <a:solidFill>
                  <a:schemeClr val="tx2"/>
                </a:solidFill>
                <a:latin typeface="Arial" charset="0"/>
                <a:cs typeface="Arial" charset="0"/>
              </a:rPr>
              <a:t>М</a:t>
            </a:r>
            <a:r>
              <a:rPr lang="ru-RU" altLang="bg-BG" sz="2000" b="1" dirty="0">
                <a:solidFill>
                  <a:schemeClr val="tx2"/>
                </a:solidFill>
                <a:latin typeface="Arial" charset="0"/>
                <a:cs typeface="Arial" charset="0"/>
              </a:rPr>
              <a:t>еждународна конференция</a:t>
            </a:r>
            <a:br>
              <a:rPr lang="ru-RU" altLang="bg-BG" sz="2000" b="1" dirty="0">
                <a:solidFill>
                  <a:schemeClr val="tx2"/>
                </a:solidFill>
                <a:latin typeface="Arial" charset="0"/>
                <a:cs typeface="Arial" charset="0"/>
              </a:rPr>
            </a:br>
            <a:r>
              <a:rPr lang="ru-RU" altLang="bg-BG" sz="2000" b="1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„Съвременната библиотека – център за обучение, диалог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bg-BG" sz="2000" b="1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на култури, иновации и нови технологии”</a:t>
            </a:r>
            <a:endParaRPr lang="en-US" altLang="bg-BG" sz="2000" b="1" dirty="0">
              <a:solidFill>
                <a:schemeClr val="tx2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>
            <a:spLocks noGrp="1"/>
          </p:cNvSpPr>
          <p:nvPr>
            <p:ph type="body" idx="1"/>
          </p:nvPr>
        </p:nvSpPr>
        <p:spPr>
          <a:xfrm>
            <a:off x="612775" y="908720"/>
            <a:ext cx="7918450" cy="4607843"/>
          </a:xfrm>
        </p:spPr>
        <p:txBody>
          <a:bodyPr/>
          <a:lstStyle/>
          <a:p>
            <a:pPr eaLnBrk="1" hangingPunct="1">
              <a:buFont typeface="Wingdings 3" pitchFamily="18" charset="2"/>
              <a:buNone/>
            </a:pPr>
            <a:r>
              <a:rPr lang="ru-RU" altLang="bg-BG" sz="2600" b="1" dirty="0" smtClean="0">
                <a:latin typeface="Arial" charset="0"/>
                <a:cs typeface="Arial" charset="0"/>
              </a:rPr>
              <a:t>		</a:t>
            </a:r>
            <a:endParaRPr lang="ru-RU" altLang="bg-BG" sz="2600" b="1" dirty="0" smtClean="0">
              <a:latin typeface="Arial" charset="0"/>
              <a:cs typeface="Arial" charset="0"/>
            </a:endParaRPr>
          </a:p>
          <a:p>
            <a:pPr eaLnBrk="1" hangingPunct="1">
              <a:buFont typeface="Wingdings 3" pitchFamily="18" charset="2"/>
              <a:buNone/>
            </a:pPr>
            <a:r>
              <a:rPr lang="ru-RU" altLang="bg-BG" sz="2600" b="1" dirty="0">
                <a:latin typeface="Arial" charset="0"/>
                <a:cs typeface="Arial" charset="0"/>
              </a:rPr>
              <a:t>	</a:t>
            </a:r>
            <a:r>
              <a:rPr lang="ru-RU" altLang="bg-BG" sz="2600" b="1" dirty="0" smtClean="0">
                <a:latin typeface="Arial" charset="0"/>
                <a:cs typeface="Arial" charset="0"/>
              </a:rPr>
              <a:t>	</a:t>
            </a:r>
            <a:r>
              <a:rPr lang="ru-RU" altLang="bg-BG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дентификацията </a:t>
            </a: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на </a:t>
            </a: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цифрови </a:t>
            </a: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обекти в интернет е важен елемент в организацията на достъпа до електронни </a:t>
            </a: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публикации, книги, стандарти </a:t>
            </a: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и други обекти</a:t>
            </a:r>
            <a:r>
              <a:rPr lang="ru-RU" altLang="bg-BG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 eaLnBrk="1" hangingPunct="1">
              <a:buClr>
                <a:srgbClr val="0F6FC6"/>
              </a:buClr>
              <a:buNone/>
            </a:pPr>
            <a:r>
              <a:rPr lang="ru-RU" altLang="bg-BG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		</a:t>
            </a:r>
            <a:r>
              <a:rPr lang="bg-BG" sz="2600" dirty="0" smtClean="0">
                <a:solidFill>
                  <a:prstClr val="black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Идентификаторите </a:t>
            </a:r>
            <a:r>
              <a:rPr lang="bg-BG" sz="2600" dirty="0">
                <a:solidFill>
                  <a:prstClr val="black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на </a:t>
            </a:r>
            <a:r>
              <a:rPr lang="bg-BG" sz="2600" dirty="0" smtClean="0">
                <a:solidFill>
                  <a:prstClr val="black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цифровите </a:t>
            </a:r>
            <a:r>
              <a:rPr lang="bg-BG" sz="2600" dirty="0">
                <a:solidFill>
                  <a:prstClr val="black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обекти са </a:t>
            </a:r>
            <a:endParaRPr lang="bg-BG" sz="2600" dirty="0" smtClean="0">
              <a:solidFill>
                <a:prstClr val="black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lvl="0" eaLnBrk="1" hangingPunct="1">
              <a:buClr>
                <a:srgbClr val="0F6FC6"/>
              </a:buClr>
              <a:buNone/>
            </a:pPr>
            <a:r>
              <a:rPr lang="bg-BG" sz="2600" dirty="0">
                <a:solidFill>
                  <a:prstClr val="black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	</a:t>
            </a:r>
            <a:r>
              <a:rPr lang="bg-BG" sz="2600" dirty="0" smtClean="0">
                <a:solidFill>
                  <a:prstClr val="black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един </a:t>
            </a:r>
            <a:r>
              <a:rPr lang="bg-BG" sz="2600" dirty="0">
                <a:solidFill>
                  <a:prstClr val="black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вид постоянни етикети, прикрепени към обекта, </a:t>
            </a:r>
            <a:r>
              <a:rPr lang="bg-BG" sz="2600" dirty="0" smtClean="0">
                <a:solidFill>
                  <a:prstClr val="black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позволяващи те </a:t>
            </a:r>
            <a:r>
              <a:rPr lang="bg-BG" sz="2600" dirty="0">
                <a:solidFill>
                  <a:prstClr val="black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бързо да бъдат </a:t>
            </a:r>
            <a:r>
              <a:rPr lang="bg-BG" sz="2600" dirty="0" smtClean="0">
                <a:solidFill>
                  <a:prstClr val="black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намирани </a:t>
            </a:r>
            <a:r>
              <a:rPr lang="bg-BG" sz="2600" dirty="0">
                <a:solidFill>
                  <a:prstClr val="black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в </a:t>
            </a:r>
            <a:r>
              <a:rPr lang="bg-BG" sz="2600" dirty="0" smtClean="0">
                <a:solidFill>
                  <a:prstClr val="black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дигиталното пространство.</a:t>
            </a:r>
            <a:r>
              <a:rPr lang="bg-BG" altLang="bg-BG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8"/>
          <p:cNvSpPr>
            <a:spLocks noChangeArrowheads="1"/>
          </p:cNvSpPr>
          <p:nvPr/>
        </p:nvSpPr>
        <p:spPr bwMode="auto">
          <a:xfrm>
            <a:off x="612775" y="765175"/>
            <a:ext cx="7918450" cy="56117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108000" lvl="1" indent="360000" algn="just">
              <a:spcBef>
                <a:spcPts val="400"/>
              </a:spcBef>
              <a:buClr>
                <a:srgbClr val="0F6FC6"/>
              </a:buClr>
              <a:buSzPct val="68000"/>
              <a:defRPr/>
            </a:pPr>
            <a:endParaRPr lang="ru-RU" altLang="en-US" sz="2600" dirty="0" smtClean="0">
              <a:solidFill>
                <a:prstClr val="black"/>
              </a:solidFill>
            </a:endParaRPr>
          </a:p>
          <a:p>
            <a:pPr marL="108000" lvl="1" indent="360000">
              <a:spcBef>
                <a:spcPts val="400"/>
              </a:spcBef>
              <a:buClr>
                <a:srgbClr val="0F6FC6"/>
              </a:buClr>
              <a:buSzPct val="68000"/>
              <a:defRPr/>
            </a:pPr>
            <a:r>
              <a:rPr lang="ru-RU" altLang="en-US" sz="2600" dirty="0" smtClean="0">
                <a:solidFill>
                  <a:prstClr val="black"/>
                </a:solidFill>
              </a:rPr>
              <a:t>В </a:t>
            </a:r>
            <a:r>
              <a:rPr lang="ru-RU" altLang="en-US" sz="2600" dirty="0">
                <a:solidFill>
                  <a:prstClr val="black"/>
                </a:solidFill>
              </a:rPr>
              <a:t>областта на научната комуникация това са цифровите идентификатори </a:t>
            </a:r>
            <a:r>
              <a:rPr lang="bg-BG" sz="2800" dirty="0" smtClean="0">
                <a:latin typeface="Calibri"/>
                <a:ea typeface="Calibri"/>
                <a:cs typeface="Times New Roman"/>
              </a:rPr>
              <a:t>на </a:t>
            </a:r>
            <a:r>
              <a:rPr lang="bg-BG" sz="2800" dirty="0">
                <a:latin typeface="Calibri"/>
                <a:ea typeface="Calibri"/>
                <a:cs typeface="Times New Roman"/>
              </a:rPr>
              <a:t>книги </a:t>
            </a:r>
            <a:r>
              <a:rPr lang="en-US" sz="2800" dirty="0">
                <a:latin typeface="Calibri"/>
                <a:ea typeface="Calibri"/>
                <a:cs typeface="Times New Roman"/>
              </a:rPr>
              <a:t>e</a:t>
            </a:r>
            <a:r>
              <a:rPr lang="ru-RU" sz="2800" dirty="0">
                <a:latin typeface="Calibri"/>
                <a:ea typeface="Calibri"/>
                <a:cs typeface="Times New Roman"/>
              </a:rPr>
              <a:t>-</a:t>
            </a:r>
            <a:r>
              <a:rPr lang="en-US" sz="2800" dirty="0">
                <a:latin typeface="Calibri"/>
                <a:ea typeface="Calibri"/>
                <a:cs typeface="Times New Roman"/>
              </a:rPr>
              <a:t>ISBN </a:t>
            </a:r>
            <a:r>
              <a:rPr lang="bg-BG" sz="2800" dirty="0">
                <a:latin typeface="Calibri"/>
                <a:ea typeface="Calibri"/>
                <a:cs typeface="Times New Roman"/>
              </a:rPr>
              <a:t>и списания </a:t>
            </a:r>
            <a:r>
              <a:rPr lang="en-US" sz="2800" dirty="0">
                <a:latin typeface="Calibri"/>
                <a:ea typeface="Calibri"/>
                <a:cs typeface="Times New Roman"/>
              </a:rPr>
              <a:t>e</a:t>
            </a:r>
            <a:r>
              <a:rPr lang="ru-RU" sz="2800" dirty="0">
                <a:latin typeface="Calibri"/>
                <a:ea typeface="Calibri"/>
                <a:cs typeface="Times New Roman"/>
              </a:rPr>
              <a:t>-</a:t>
            </a:r>
            <a:r>
              <a:rPr lang="en-US" sz="2800" dirty="0" smtClean="0">
                <a:latin typeface="Calibri"/>
                <a:ea typeface="Calibri"/>
                <a:cs typeface="Times New Roman"/>
              </a:rPr>
              <a:t>ISSN</a:t>
            </a:r>
            <a:r>
              <a:rPr lang="bg-BG" sz="2800" dirty="0" smtClean="0">
                <a:latin typeface="Calibri"/>
                <a:ea typeface="Calibri"/>
                <a:cs typeface="Times New Roman"/>
              </a:rPr>
              <a:t>, </a:t>
            </a:r>
            <a:r>
              <a:rPr lang="ru-RU" altLang="en-US" sz="2600" dirty="0" smtClean="0">
                <a:solidFill>
                  <a:prstClr val="black"/>
                </a:solidFill>
              </a:rPr>
              <a:t>на автори:  </a:t>
            </a:r>
            <a:r>
              <a:rPr lang="ru-RU" altLang="en-US" sz="2600" dirty="0">
                <a:solidFill>
                  <a:prstClr val="black"/>
                </a:solidFill>
              </a:rPr>
              <a:t>ResearcherID  и  ORCID, целта на които е </a:t>
            </a:r>
            <a:r>
              <a:rPr lang="ru-RU" altLang="en-US" sz="2600" dirty="0" smtClean="0">
                <a:solidFill>
                  <a:prstClr val="black"/>
                </a:solidFill>
              </a:rPr>
              <a:t>присвояване </a:t>
            </a:r>
            <a:r>
              <a:rPr lang="ru-RU" altLang="en-US" sz="2600" dirty="0">
                <a:solidFill>
                  <a:prstClr val="black"/>
                </a:solidFill>
              </a:rPr>
              <a:t>на уникален код на </a:t>
            </a:r>
            <a:r>
              <a:rPr lang="ru-RU" altLang="en-US" sz="2600" dirty="0" smtClean="0">
                <a:solidFill>
                  <a:prstClr val="black"/>
                </a:solidFill>
              </a:rPr>
              <a:t>обектите. </a:t>
            </a:r>
          </a:p>
          <a:p>
            <a:pPr marL="108000" lvl="1" indent="360000" algn="just">
              <a:spcBef>
                <a:spcPts val="400"/>
              </a:spcBef>
              <a:buClr>
                <a:srgbClr val="0F6FC6"/>
              </a:buClr>
              <a:buSzPct val="68000"/>
              <a:defRPr/>
            </a:pPr>
            <a:r>
              <a:rPr lang="ru-RU" altLang="en-US" sz="2600" dirty="0" smtClean="0">
                <a:solidFill>
                  <a:prstClr val="black"/>
                </a:solidFill>
              </a:rPr>
              <a:t>Идентификаторите на авторите, например, позволяват </a:t>
            </a:r>
            <a:r>
              <a:rPr lang="ru-RU" altLang="en-US" sz="2600" dirty="0">
                <a:solidFill>
                  <a:prstClr val="black"/>
                </a:solidFill>
              </a:rPr>
              <a:t>да се </a:t>
            </a:r>
            <a:r>
              <a:rPr lang="bg-BG" altLang="en-US" sz="2600" dirty="0">
                <a:solidFill>
                  <a:prstClr val="black"/>
                </a:solidFill>
              </a:rPr>
              <a:t>избегнат</a:t>
            </a:r>
            <a:r>
              <a:rPr lang="ru-RU" altLang="en-US" sz="2600" dirty="0">
                <a:solidFill>
                  <a:prstClr val="black"/>
                </a:solidFill>
              </a:rPr>
              <a:t> : </a:t>
            </a:r>
          </a:p>
          <a:p>
            <a:pPr marL="565200" lvl="1" indent="-457200">
              <a:spcBef>
                <a:spcPts val="400"/>
              </a:spcBef>
              <a:buClr>
                <a:srgbClr val="0F6FC6"/>
              </a:buClr>
              <a:buSzPct val="100000"/>
              <a:buFont typeface="Wingdings" panose="05000000000000000000" pitchFamily="2" charset="2"/>
              <a:buChar char="Ø"/>
              <a:defRPr/>
            </a:pPr>
            <a:r>
              <a:rPr lang="ru-RU" altLang="en-US" sz="2600" dirty="0">
                <a:solidFill>
                  <a:prstClr val="black"/>
                </a:solidFill>
              </a:rPr>
              <a:t>многобройните варианти на фамилните имена на един и същ </a:t>
            </a:r>
            <a:r>
              <a:rPr lang="ru-RU" altLang="en-US" sz="2600" dirty="0" smtClean="0">
                <a:solidFill>
                  <a:prstClr val="black"/>
                </a:solidFill>
              </a:rPr>
              <a:t>автор; </a:t>
            </a:r>
            <a:endParaRPr lang="ru-RU" altLang="en-US" sz="2600" dirty="0">
              <a:solidFill>
                <a:prstClr val="black"/>
              </a:solidFill>
            </a:endParaRPr>
          </a:p>
          <a:p>
            <a:pPr marL="565200" lvl="1" indent="-457200">
              <a:spcBef>
                <a:spcPts val="400"/>
              </a:spcBef>
              <a:buClr>
                <a:srgbClr val="0F6FC6"/>
              </a:buClr>
              <a:buSzPct val="100000"/>
              <a:buFont typeface="Wingdings" panose="05000000000000000000" pitchFamily="2" charset="2"/>
              <a:buChar char="Ø"/>
              <a:defRPr/>
            </a:pPr>
            <a:r>
              <a:rPr lang="ru-RU" altLang="en-US" sz="2600" dirty="0">
                <a:solidFill>
                  <a:prstClr val="black"/>
                </a:solidFill>
              </a:rPr>
              <a:t>съвпадението на ра</a:t>
            </a:r>
            <a:r>
              <a:rPr lang="bg-BG" altLang="en-US" sz="2600" dirty="0">
                <a:solidFill>
                  <a:prstClr val="black"/>
                </a:solidFill>
              </a:rPr>
              <a:t>з</a:t>
            </a:r>
            <a:r>
              <a:rPr lang="ru-RU" altLang="en-US" sz="2600" dirty="0">
                <a:solidFill>
                  <a:prstClr val="black"/>
                </a:solidFill>
              </a:rPr>
              <a:t>пространени фамилни </a:t>
            </a:r>
            <a:r>
              <a:rPr lang="ru-RU" altLang="en-US" sz="2600" dirty="0" smtClean="0">
                <a:solidFill>
                  <a:prstClr val="black"/>
                </a:solidFill>
              </a:rPr>
              <a:t>имена на </a:t>
            </a:r>
            <a:r>
              <a:rPr lang="ru-RU" altLang="en-US" sz="2600" dirty="0">
                <a:solidFill>
                  <a:prstClr val="black"/>
                </a:solidFill>
              </a:rPr>
              <a:t>автори.</a:t>
            </a:r>
          </a:p>
          <a:p>
            <a:pPr lvl="1">
              <a:buClr>
                <a:srgbClr val="0F6FC6"/>
              </a:buClr>
              <a:buSzPct val="68000"/>
              <a:defRPr/>
            </a:pPr>
            <a:endParaRPr lang="bg-BG" altLang="en-US" sz="2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6060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612775" y="471488"/>
            <a:ext cx="7918450" cy="569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108000">
              <a:defRPr/>
            </a:pPr>
            <a:r>
              <a:rPr lang="ru-RU" altLang="bg-BG" sz="2600" dirty="0"/>
              <a:t>Важен елемент на съвременната система на научната комуникация е идентификаторът DOI. </a:t>
            </a:r>
          </a:p>
          <a:p>
            <a:pPr marL="108000" algn="ctr">
              <a:defRPr/>
            </a:pPr>
            <a:endParaRPr lang="ru-RU" altLang="bg-BG" sz="2600" dirty="0"/>
          </a:p>
          <a:p>
            <a:pPr marL="108000" algn="ctr">
              <a:defRPr/>
            </a:pPr>
            <a:r>
              <a:rPr lang="ru-RU" altLang="bg-BG" sz="2600" dirty="0"/>
              <a:t>Какво e DOI?</a:t>
            </a:r>
          </a:p>
          <a:p>
            <a:pPr algn="ctr">
              <a:defRPr/>
            </a:pPr>
            <a:endParaRPr lang="ru-RU" altLang="bg-BG" sz="2600" dirty="0"/>
          </a:p>
          <a:p>
            <a:pPr algn="ctr">
              <a:defRPr/>
            </a:pPr>
            <a:endParaRPr lang="ru-RU" altLang="bg-BG" sz="2600" dirty="0"/>
          </a:p>
          <a:p>
            <a:pPr algn="ctr">
              <a:defRPr/>
            </a:pPr>
            <a:endParaRPr lang="ru-RU" altLang="bg-BG" sz="2600" dirty="0"/>
          </a:p>
          <a:p>
            <a:pPr algn="ctr">
              <a:defRPr/>
            </a:pPr>
            <a:endParaRPr lang="ru-RU" altLang="bg-BG" sz="2600" dirty="0"/>
          </a:p>
          <a:p>
            <a:pPr>
              <a:defRPr/>
            </a:pPr>
            <a:endParaRPr lang="ru-RU" altLang="bg-BG" sz="2600" dirty="0"/>
          </a:p>
          <a:p>
            <a:pPr marL="108000">
              <a:defRPr/>
            </a:pPr>
            <a:r>
              <a:rPr lang="ru-RU" altLang="bg-BG" sz="2600" dirty="0"/>
              <a:t>DOI (digital object identifier) – идентификаторът на цифровия обект, е стандарт за представяне на информация за електронен документ в интернет. По същество DOI е пътят към постоянния адрес на документа в интернет.</a:t>
            </a: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8300" y="2420938"/>
            <a:ext cx="5907088" cy="130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2775" y="260350"/>
            <a:ext cx="7918450" cy="6094413"/>
          </a:xfrm>
          <a:prstGeom prst="rect">
            <a:avLst/>
          </a:prstGeom>
        </p:spPr>
        <p:txBody>
          <a:bodyPr>
            <a:spAutoFit/>
          </a:bodyPr>
          <a:lstStyle/>
          <a:p>
            <a:pPr marL="108000" indent="360000">
              <a:defRPr/>
            </a:pPr>
            <a:r>
              <a:rPr lang="ru-RU" sz="2500" dirty="0"/>
              <a:t>Системата на идентификация DOI се използва в различни информационни сегменти (научна информация, нормативна документация, учебни материали, </a:t>
            </a:r>
            <a:r>
              <a:rPr lang="ru-RU" sz="2500" dirty="0" smtClean="0"/>
              <a:t>отчети </a:t>
            </a:r>
            <a:r>
              <a:rPr lang="ru-RU" sz="2500" dirty="0" smtClean="0"/>
              <a:t>и </a:t>
            </a:r>
            <a:r>
              <a:rPr lang="ru-RU" sz="2500" dirty="0"/>
              <a:t>др.). За сегмента «научна литература» отговаря регистрационната агенция CrossRef.</a:t>
            </a:r>
          </a:p>
          <a:p>
            <a:pPr marL="108000" indent="360000">
              <a:defRPr/>
            </a:pPr>
            <a:r>
              <a:rPr lang="ru-RU" sz="2500" dirty="0"/>
              <a:t>Сведенията, които се съдържат в DOI на електронния документ, включват: </a:t>
            </a:r>
          </a:p>
          <a:p>
            <a:pPr marL="468000" indent="-360000">
              <a:buClr>
                <a:schemeClr val="accent1"/>
              </a:buClr>
              <a:buFont typeface="Wingdings" pitchFamily="2" charset="2"/>
              <a:buChar char="Ø"/>
              <a:defRPr/>
            </a:pPr>
            <a:r>
              <a:rPr lang="ru-RU" sz="2500" dirty="0"/>
              <a:t>Указател на неговото местонахождение (например,URL</a:t>
            </a:r>
            <a:r>
              <a:rPr lang="ru-RU" sz="2500" dirty="0" smtClean="0"/>
              <a:t>);</a:t>
            </a:r>
            <a:endParaRPr lang="ru-RU" sz="2500" dirty="0"/>
          </a:p>
          <a:p>
            <a:pPr marL="468000" indent="-360000">
              <a:buClr>
                <a:schemeClr val="accent1"/>
              </a:buClr>
              <a:buFont typeface="Wingdings" pitchFamily="2" charset="2"/>
              <a:buChar char="Ø"/>
              <a:defRPr/>
            </a:pPr>
            <a:r>
              <a:rPr lang="ru-RU" sz="2500" dirty="0"/>
              <a:t>име (название) на обекта;</a:t>
            </a:r>
          </a:p>
          <a:p>
            <a:pPr marL="468000" indent="-360000">
              <a:buClr>
                <a:schemeClr val="accent1"/>
              </a:buClr>
              <a:buFont typeface="Wingdings" pitchFamily="2" charset="2"/>
              <a:buChar char="Ø"/>
              <a:defRPr/>
            </a:pPr>
            <a:r>
              <a:rPr lang="ru-RU" sz="2500" dirty="0"/>
              <a:t>други идентификатори на обекта (напр.,ISBN за електронния вариант на книга, </a:t>
            </a:r>
            <a:r>
              <a:rPr lang="ru-RU" sz="2500" dirty="0" smtClean="0"/>
              <a:t>е-ISSN</a:t>
            </a:r>
            <a:r>
              <a:rPr lang="bg-BG" sz="2500" dirty="0" smtClean="0"/>
              <a:t> </a:t>
            </a:r>
            <a:r>
              <a:rPr lang="ru-RU" sz="2500" dirty="0"/>
              <a:t>за</a:t>
            </a:r>
            <a:r>
              <a:rPr lang="en-US" sz="2500" dirty="0"/>
              <a:t> </a:t>
            </a:r>
            <a:r>
              <a:rPr lang="ru-RU" sz="2500" dirty="0"/>
              <a:t>електронната версия на списанието) и асоции-рани с обекта метаданни в структуриран вид.</a:t>
            </a:r>
            <a:endParaRPr lang="bg-BG" sz="25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/>
          <p:cNvSpPr>
            <a:spLocks noGrp="1"/>
          </p:cNvSpPr>
          <p:nvPr>
            <p:ph type="body" idx="1"/>
          </p:nvPr>
        </p:nvSpPr>
        <p:spPr>
          <a:xfrm>
            <a:off x="611188" y="763588"/>
            <a:ext cx="7920037" cy="5186362"/>
          </a:xfrm>
        </p:spPr>
        <p:txBody>
          <a:bodyPr/>
          <a:lstStyle/>
          <a:p>
            <a:pPr algn="ctr" eaLnBrk="1" hangingPunct="1">
              <a:buFont typeface="Wingdings 3" pitchFamily="18" charset="2"/>
              <a:buNone/>
              <a:defRPr/>
            </a:pPr>
            <a:endParaRPr lang="ru-RU" altLang="bg-BG" sz="2600" dirty="0" smtClean="0">
              <a:latin typeface="Arial" charset="0"/>
              <a:cs typeface="Arial" charset="0"/>
            </a:endParaRPr>
          </a:p>
          <a:p>
            <a:pPr algn="ctr" eaLnBrk="1" hangingPunct="1">
              <a:buFont typeface="Wingdings 3" pitchFamily="18" charset="2"/>
              <a:buNone/>
              <a:defRPr/>
            </a:pPr>
            <a:r>
              <a:rPr lang="ru-RU" altLang="bg-BG" sz="2600" dirty="0" smtClean="0">
                <a:latin typeface="Arial" charset="0"/>
                <a:cs typeface="Arial" charset="0"/>
              </a:rPr>
              <a:t>DOI </a:t>
            </a:r>
            <a:r>
              <a:rPr lang="ru-RU" altLang="bg-BG" sz="2600" dirty="0">
                <a:latin typeface="Arial" charset="0"/>
                <a:cs typeface="Arial" charset="0"/>
              </a:rPr>
              <a:t>може да бъде присвоен на </a:t>
            </a:r>
            <a:r>
              <a:rPr lang="ru-RU" altLang="bg-BG" sz="2600" b="1" dirty="0">
                <a:latin typeface="Arial" charset="0"/>
                <a:cs typeface="Arial" charset="0"/>
              </a:rPr>
              <a:t>всеки</a:t>
            </a:r>
            <a:r>
              <a:rPr lang="ru-RU" altLang="bg-BG" sz="2600" dirty="0">
                <a:latin typeface="Arial" charset="0"/>
                <a:cs typeface="Arial" charset="0"/>
              </a:rPr>
              <a:t> </a:t>
            </a:r>
            <a:r>
              <a:rPr lang="ru-RU" altLang="bg-BG" sz="2600" dirty="0" smtClean="0">
                <a:latin typeface="Arial" charset="0"/>
                <a:cs typeface="Arial" charset="0"/>
              </a:rPr>
              <a:t>обект:</a:t>
            </a:r>
          </a:p>
          <a:p>
            <a:pPr algn="ctr" eaLnBrk="1" hangingPunct="1">
              <a:buFont typeface="Wingdings 3" pitchFamily="18" charset="2"/>
              <a:buNone/>
              <a:defRPr/>
            </a:pPr>
            <a:r>
              <a:rPr lang="ru-RU" altLang="bg-BG" sz="2600" dirty="0" smtClean="0">
                <a:latin typeface="Arial" charset="0"/>
                <a:cs typeface="Arial" charset="0"/>
              </a:rPr>
              <a:t> </a:t>
            </a:r>
          </a:p>
          <a:p>
            <a:pPr marL="457200" indent="-360000" eaLnBrk="1" hangingPunct="1">
              <a:buSzPct val="100000"/>
              <a:buFont typeface="Wingdings" panose="05000000000000000000" pitchFamily="2" charset="2"/>
              <a:buChar char="Ø"/>
              <a:defRPr/>
            </a:pPr>
            <a:r>
              <a:rPr lang="ru-RU" altLang="bg-BG" sz="2600" dirty="0" smtClean="0">
                <a:latin typeface="Arial" charset="0"/>
                <a:cs typeface="Arial" charset="0"/>
              </a:rPr>
              <a:t>списание</a:t>
            </a:r>
            <a:r>
              <a:rPr lang="ru-RU" altLang="bg-BG" sz="2600" dirty="0">
                <a:latin typeface="Arial" charset="0"/>
                <a:cs typeface="Arial" charset="0"/>
              </a:rPr>
              <a:t>, отделен брой или том на списанието</a:t>
            </a:r>
            <a:r>
              <a:rPr lang="ru-RU" altLang="bg-BG" sz="2600" dirty="0" smtClean="0">
                <a:latin typeface="Arial" charset="0"/>
                <a:cs typeface="Arial" charset="0"/>
              </a:rPr>
              <a:t>;</a:t>
            </a:r>
          </a:p>
          <a:p>
            <a:pPr marL="457200" indent="-360000" eaLnBrk="1" hangingPunct="1">
              <a:buSzPct val="100000"/>
              <a:buFont typeface="Wingdings" panose="05000000000000000000" pitchFamily="2" charset="2"/>
              <a:buChar char="Ø"/>
              <a:defRPr/>
            </a:pPr>
            <a:r>
              <a:rPr lang="ru-RU" altLang="bg-BG" sz="2600" dirty="0" smtClean="0">
                <a:latin typeface="Arial" charset="0"/>
                <a:cs typeface="Arial" charset="0"/>
              </a:rPr>
              <a:t>статия</a:t>
            </a:r>
            <a:r>
              <a:rPr lang="ru-RU" altLang="bg-BG" sz="2600" dirty="0">
                <a:latin typeface="Arial" charset="0"/>
                <a:cs typeface="Arial" charset="0"/>
              </a:rPr>
              <a:t>, част от публикация;</a:t>
            </a:r>
            <a:endParaRPr lang="ru-RU" altLang="bg-BG" sz="2600" dirty="0" smtClean="0">
              <a:latin typeface="Arial" charset="0"/>
              <a:cs typeface="Arial" charset="0"/>
            </a:endParaRPr>
          </a:p>
          <a:p>
            <a:pPr marL="108000" indent="360000" eaLnBrk="1" hangingPunct="1">
              <a:buSzPct val="100000"/>
              <a:buFont typeface="Wingdings" pitchFamily="2" charset="2"/>
              <a:buChar char="Ø"/>
              <a:defRPr/>
            </a:pPr>
            <a:r>
              <a:rPr lang="ru-RU" altLang="bg-BG" sz="2600" dirty="0">
                <a:latin typeface="Arial" charset="0"/>
                <a:cs typeface="Arial" charset="0"/>
              </a:rPr>
              <a:t>книга, книжна серия, глава от </a:t>
            </a:r>
            <a:r>
              <a:rPr lang="ru-RU" altLang="bg-BG" sz="2600" dirty="0" smtClean="0">
                <a:latin typeface="Arial" charset="0"/>
                <a:cs typeface="Arial" charset="0"/>
              </a:rPr>
              <a:t>книга;</a:t>
            </a:r>
          </a:p>
          <a:p>
            <a:pPr marL="108000" indent="360000" eaLnBrk="1" hangingPunct="1">
              <a:buSzPct val="100000"/>
              <a:buFont typeface="Wingdings" pitchFamily="2" charset="2"/>
              <a:buChar char="Ø"/>
              <a:defRPr/>
            </a:pPr>
            <a:r>
              <a:rPr lang="ru-RU" altLang="bg-BG" sz="2600" dirty="0" smtClean="0">
                <a:latin typeface="Arial" charset="0"/>
                <a:cs typeface="Arial" charset="0"/>
              </a:rPr>
              <a:t>материали </a:t>
            </a:r>
            <a:r>
              <a:rPr lang="ru-RU" altLang="bg-BG" sz="2600" dirty="0">
                <a:latin typeface="Arial" charset="0"/>
                <a:cs typeface="Arial" charset="0"/>
              </a:rPr>
              <a:t>от конференции (сборници </a:t>
            </a:r>
            <a:r>
              <a:rPr lang="ru-RU" altLang="bg-BG" sz="2600" dirty="0" smtClean="0">
                <a:latin typeface="Arial" charset="0"/>
                <a:cs typeface="Arial" charset="0"/>
              </a:rPr>
              <a:t>с</a:t>
            </a:r>
          </a:p>
          <a:p>
            <a:pPr marL="108000" indent="360000" eaLnBrk="1" hangingPunct="1">
              <a:buSzPct val="100000"/>
              <a:buFont typeface="Wingdings 3" pitchFamily="18" charset="2"/>
              <a:buNone/>
              <a:defRPr/>
            </a:pPr>
            <a:r>
              <a:rPr lang="ru-RU" altLang="bg-BG" sz="2600" dirty="0" smtClean="0">
                <a:latin typeface="Arial" charset="0"/>
                <a:cs typeface="Arial" charset="0"/>
              </a:rPr>
              <a:t>доклади</a:t>
            </a:r>
            <a:r>
              <a:rPr lang="ru-RU" altLang="bg-BG" sz="2600" dirty="0">
                <a:latin typeface="Arial" charset="0"/>
                <a:cs typeface="Arial" charset="0"/>
              </a:rPr>
              <a:t>);</a:t>
            </a:r>
          </a:p>
          <a:p>
            <a:pPr marL="108000" indent="360000" eaLnBrk="1" hangingPunct="1">
              <a:buSzPct val="100000"/>
              <a:buFont typeface="Wingdings" pitchFamily="2" charset="2"/>
              <a:buChar char="Ø"/>
              <a:defRPr/>
            </a:pPr>
            <a:r>
              <a:rPr lang="ru-RU" altLang="bg-BG" sz="2600" dirty="0" smtClean="0">
                <a:latin typeface="Arial" charset="0"/>
                <a:cs typeface="Arial" charset="0"/>
              </a:rPr>
              <a:t>дисертации</a:t>
            </a:r>
            <a:r>
              <a:rPr lang="ru-RU" altLang="bg-BG" sz="2600" dirty="0">
                <a:latin typeface="Arial" charset="0"/>
                <a:cs typeface="Arial" charset="0"/>
              </a:rPr>
              <a:t>;</a:t>
            </a:r>
          </a:p>
          <a:p>
            <a:pPr marL="108000" indent="360000" eaLnBrk="1" hangingPunct="1">
              <a:buSzPct val="100000"/>
              <a:buFont typeface="Wingdings" pitchFamily="2" charset="2"/>
              <a:buChar char="Ø"/>
              <a:defRPr/>
            </a:pPr>
            <a:r>
              <a:rPr lang="ru-RU" altLang="bg-BG" sz="2600" dirty="0" smtClean="0">
                <a:latin typeface="Arial" charset="0"/>
                <a:cs typeface="Arial" charset="0"/>
              </a:rPr>
              <a:t>препринти</a:t>
            </a:r>
            <a:r>
              <a:rPr lang="ru-RU" altLang="bg-BG" sz="2600" dirty="0">
                <a:latin typeface="Arial" charset="0"/>
                <a:cs typeface="Arial" charset="0"/>
              </a:rPr>
              <a:t>; и др. </a:t>
            </a:r>
          </a:p>
          <a:p>
            <a:pPr lvl="2" eaLnBrk="1" hangingPunct="1">
              <a:buFont typeface="Wingdings" pitchFamily="2" charset="2"/>
              <a:buNone/>
              <a:defRPr/>
            </a:pPr>
            <a:endParaRPr lang="bg-BG" altLang="bg-BG" sz="2600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12775" y="1268413"/>
            <a:ext cx="791845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pPr marL="108000" indent="360000" algn="just">
              <a:defRPr/>
            </a:pPr>
            <a:r>
              <a:rPr lang="ru-RU" sz="2400" dirty="0"/>
              <a:t>Наличието на DOI на научни документи, както и включването на цифровия идентификатор в библио</a:t>
            </a:r>
            <a:r>
              <a:rPr lang="en-US" sz="2400" dirty="0"/>
              <a:t>-</a:t>
            </a:r>
            <a:r>
              <a:rPr lang="ru-RU" sz="2400" dirty="0"/>
              <a:t>графските описания на източниците в списъците на литература, вече е почти задължително изискване за списания, индексирани в базите данни Web of Science и Scopus. </a:t>
            </a:r>
          </a:p>
          <a:p>
            <a:pPr marL="108000" indent="360000">
              <a:defRPr/>
            </a:pPr>
            <a:r>
              <a:rPr lang="ru-RU" sz="2400" dirty="0" smtClean="0"/>
              <a:t>Повечето </a:t>
            </a:r>
            <a:r>
              <a:rPr lang="ru-RU" sz="2400" dirty="0"/>
              <a:t>публикации в международните периодични </a:t>
            </a:r>
            <a:r>
              <a:rPr lang="ru-RU" sz="2400" dirty="0" smtClean="0"/>
              <a:t>издания имат идентификатор DOI, </a:t>
            </a:r>
            <a:r>
              <a:rPr lang="ru-RU" sz="2400" dirty="0"/>
              <a:t>но той рядко се среща в българските списания, което значително намалява «видимостта» на българските публикации. </a:t>
            </a:r>
          </a:p>
          <a:p>
            <a:pPr>
              <a:defRPr/>
            </a:pPr>
            <a:r>
              <a:rPr lang="ru-RU" sz="2400" dirty="0"/>
              <a:t> </a:t>
            </a:r>
            <a:endParaRPr lang="bg-BG" sz="2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Grp="1"/>
          </p:cNvSpPr>
          <p:nvPr>
            <p:ph type="body" idx="1"/>
          </p:nvPr>
        </p:nvSpPr>
        <p:spPr>
          <a:xfrm>
            <a:off x="636588" y="1196975"/>
            <a:ext cx="7920037" cy="3887788"/>
          </a:xfrm>
        </p:spPr>
        <p:txBody>
          <a:bodyPr/>
          <a:lstStyle/>
          <a:p>
            <a:pPr marL="107950" indent="360000" eaLnBrk="1" hangingPunct="1">
              <a:buFont typeface="Wingdings 3" pitchFamily="18" charset="2"/>
              <a:buNone/>
              <a:defRPr/>
            </a:pPr>
            <a:r>
              <a:rPr lang="ru-RU" altLang="bg-BG" sz="2600" dirty="0" smtClean="0">
                <a:latin typeface="Arial" charset="0"/>
                <a:cs typeface="Arial" charset="0"/>
              </a:rPr>
              <a:t>Днес технологията DOI активно се исползва </a:t>
            </a:r>
            <a:r>
              <a:rPr lang="ru-RU" altLang="bg-BG" sz="2600" dirty="0">
                <a:latin typeface="Arial" charset="0"/>
                <a:cs typeface="Arial" charset="0"/>
              </a:rPr>
              <a:t>в работата на чуждестранни научни издателства: </a:t>
            </a:r>
            <a:endParaRPr lang="ru-RU" altLang="bg-BG" sz="2600" dirty="0" smtClean="0">
              <a:latin typeface="Arial" charset="0"/>
              <a:cs typeface="Arial" charset="0"/>
            </a:endParaRPr>
          </a:p>
          <a:p>
            <a:pPr marL="468000" indent="-360000" eaLnBrk="1" hangingPunct="1">
              <a:buSzPct val="100000"/>
              <a:buFont typeface="Wingdings" panose="05000000000000000000" pitchFamily="2" charset="2"/>
              <a:buChar char="Ø"/>
              <a:defRPr/>
            </a:pPr>
            <a:r>
              <a:rPr lang="ru-RU" altLang="bg-BG" sz="2600" dirty="0" smtClean="0">
                <a:latin typeface="Arial" charset="0"/>
                <a:cs typeface="Arial" charset="0"/>
              </a:rPr>
              <a:t>над </a:t>
            </a:r>
            <a:r>
              <a:rPr lang="ru-RU" altLang="bg-BG" sz="2600" dirty="0">
                <a:latin typeface="Arial" charset="0"/>
                <a:cs typeface="Arial" charset="0"/>
              </a:rPr>
              <a:t>5 хиляди организации присвояват DOI на своите </a:t>
            </a:r>
            <a:r>
              <a:rPr lang="ru-RU" altLang="bg-BG" sz="2600" dirty="0" smtClean="0">
                <a:latin typeface="Arial" charset="0"/>
                <a:cs typeface="Arial" charset="0"/>
              </a:rPr>
              <a:t>материали;</a:t>
            </a:r>
          </a:p>
          <a:p>
            <a:pPr marL="468000" indent="-360000" eaLnBrk="1" hangingPunct="1">
              <a:buSzPct val="100000"/>
              <a:buFont typeface="Wingdings" panose="05000000000000000000" pitchFamily="2" charset="2"/>
              <a:buChar char="Ø"/>
              <a:defRPr/>
            </a:pPr>
            <a:r>
              <a:rPr lang="ru-RU" altLang="bg-BG" sz="2600" dirty="0" smtClean="0">
                <a:latin typeface="Arial" charset="0"/>
                <a:cs typeface="Arial" charset="0"/>
              </a:rPr>
              <a:t>регистрирани </a:t>
            </a:r>
            <a:r>
              <a:rPr lang="ru-RU" altLang="bg-BG" sz="2600" dirty="0">
                <a:latin typeface="Arial" charset="0"/>
                <a:cs typeface="Arial" charset="0"/>
              </a:rPr>
              <a:t>са около 18 хиляди префикса </a:t>
            </a:r>
            <a:r>
              <a:rPr lang="ru-RU" altLang="bg-BG" sz="2600" dirty="0" smtClean="0">
                <a:latin typeface="Arial" charset="0"/>
                <a:cs typeface="Arial" charset="0"/>
              </a:rPr>
              <a:t>	на </a:t>
            </a:r>
            <a:r>
              <a:rPr lang="ru-RU" altLang="bg-BG" sz="2600" dirty="0">
                <a:latin typeface="Arial" charset="0"/>
                <a:cs typeface="Arial" charset="0"/>
              </a:rPr>
              <a:t>DOI; ;</a:t>
            </a:r>
            <a:endParaRPr lang="ru-RU" altLang="bg-BG" sz="2600" dirty="0" smtClean="0">
              <a:latin typeface="Arial" charset="0"/>
              <a:cs typeface="Arial" charset="0"/>
            </a:endParaRPr>
          </a:p>
          <a:p>
            <a:pPr marL="468000" indent="-360000" eaLnBrk="1" hangingPunct="1">
              <a:buSzPct val="100000"/>
              <a:buFont typeface="Wingdings" panose="05000000000000000000" pitchFamily="2" charset="2"/>
              <a:buChar char="Ø"/>
              <a:defRPr/>
            </a:pPr>
            <a:r>
              <a:rPr lang="ru-RU" altLang="bg-BG" sz="2600" dirty="0" smtClean="0">
                <a:latin typeface="Arial" charset="0"/>
                <a:cs typeface="Arial" charset="0"/>
              </a:rPr>
              <a:t>цифрови </a:t>
            </a:r>
            <a:r>
              <a:rPr lang="ru-RU" altLang="bg-BG" sz="2600" dirty="0">
                <a:latin typeface="Arial" charset="0"/>
                <a:cs typeface="Arial" charset="0"/>
              </a:rPr>
              <a:t>идентификатори имат вече над 	</a:t>
            </a:r>
            <a:r>
              <a:rPr lang="ru-RU" altLang="bg-BG" sz="2600" dirty="0" smtClean="0">
                <a:latin typeface="Arial" charset="0"/>
                <a:cs typeface="Arial" charset="0"/>
              </a:rPr>
              <a:t>130 </a:t>
            </a:r>
            <a:r>
              <a:rPr lang="ru-RU" altLang="bg-BG" sz="2600" dirty="0">
                <a:latin typeface="Arial" charset="0"/>
                <a:cs typeface="Arial" charset="0"/>
              </a:rPr>
              <a:t>млн. обекти </a:t>
            </a:r>
            <a:endParaRPr lang="ru-RU" altLang="bg-BG" sz="2600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1"/>
          <p:cNvSpPr>
            <a:spLocks noChangeArrowheads="1"/>
          </p:cNvSpPr>
          <p:nvPr/>
        </p:nvSpPr>
        <p:spPr bwMode="auto">
          <a:xfrm>
            <a:off x="612775" y="1055688"/>
            <a:ext cx="7918450" cy="4985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07950" indent="358775"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bg-BG" sz="2400" dirty="0">
                <a:latin typeface="Arial" charset="0"/>
              </a:rPr>
              <a:t>DOI е уникален идентификационен номер. Представлява редица от букви и цифри, състояща от две части: </a:t>
            </a:r>
            <a:r>
              <a:rPr lang="ru-RU" altLang="bg-BG" sz="2400" i="1" dirty="0">
                <a:latin typeface="Arial" charset="0"/>
              </a:rPr>
              <a:t>префикс и суфикс</a:t>
            </a:r>
            <a:r>
              <a:rPr lang="ru-RU" altLang="bg-BG" sz="2400" dirty="0">
                <a:latin typeface="Arial" charset="0"/>
              </a:rPr>
              <a:t>.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bg-BG" sz="2400" dirty="0">
                <a:latin typeface="Arial" charset="0"/>
              </a:rPr>
              <a:t>	</a:t>
            </a:r>
            <a:r>
              <a:rPr lang="ru-RU" altLang="bg-BG" sz="3000" b="1" dirty="0">
                <a:latin typeface="Arial" charset="0"/>
              </a:rPr>
              <a:t>XX.YYYY/ZZZZZZZZZZZ</a:t>
            </a:r>
            <a:r>
              <a:rPr lang="ru-RU" altLang="bg-BG" sz="2600" dirty="0">
                <a:latin typeface="Arial" charset="0"/>
              </a:rPr>
              <a:t>,    </a:t>
            </a:r>
            <a:r>
              <a:rPr lang="bg-BG" altLang="bg-BG" sz="2400" dirty="0">
                <a:latin typeface="Arial" charset="0"/>
              </a:rPr>
              <a:t>където</a:t>
            </a:r>
            <a:endParaRPr lang="en-US" altLang="bg-BG" sz="2400" dirty="0">
              <a:latin typeface="Arial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bg-BG" sz="2400" dirty="0">
                <a:latin typeface="Arial" charset="0"/>
              </a:rPr>
              <a:t>XX.YYYY - префикс (цифри, идентифициращи издателство). Присвоява се от регистрационната агенция </a:t>
            </a:r>
            <a:r>
              <a:rPr lang="en-US" altLang="bg-BG" sz="2400" dirty="0" smtClean="0">
                <a:latin typeface="Arial" charset="0"/>
              </a:rPr>
              <a:t>CrossRef</a:t>
            </a:r>
            <a:r>
              <a:rPr lang="en-US" altLang="bg-BG" sz="2400" dirty="0">
                <a:latin typeface="Arial" charset="0"/>
              </a:rPr>
              <a:t>;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bg-BG" sz="2400" dirty="0">
                <a:latin typeface="Arial" charset="0"/>
              </a:rPr>
              <a:t>ZZZZZZZZZZZ – суффикс  (поредица от букв</a:t>
            </a:r>
            <a:r>
              <a:rPr lang="bg-BG" altLang="bg-BG" sz="2400" dirty="0">
                <a:latin typeface="Arial" charset="0"/>
              </a:rPr>
              <a:t>и</a:t>
            </a:r>
            <a:r>
              <a:rPr lang="ru-RU" altLang="bg-BG" sz="2400" dirty="0">
                <a:latin typeface="Arial" charset="0"/>
              </a:rPr>
              <a:t> и цифри, </a:t>
            </a:r>
            <a:r>
              <a:rPr lang="bg-BG" altLang="bg-BG" sz="2400" dirty="0">
                <a:latin typeface="Arial" charset="0"/>
              </a:rPr>
              <a:t>кодираща обекта. Например,</a:t>
            </a:r>
            <a:r>
              <a:rPr lang="ru-RU" altLang="bg-BG" sz="2400" dirty="0">
                <a:latin typeface="Arial" charset="0"/>
              </a:rPr>
              <a:t> списание и конкретна статия в него). </a:t>
            </a:r>
            <a:r>
              <a:rPr lang="ru-RU" altLang="bg-BG" sz="2400" dirty="0" smtClean="0">
                <a:latin typeface="Arial" charset="0"/>
              </a:rPr>
              <a:t>Суфиксът </a:t>
            </a:r>
            <a:r>
              <a:rPr lang="ru-RU" altLang="bg-BG" sz="2400" dirty="0">
                <a:latin typeface="Arial" charset="0"/>
              </a:rPr>
              <a:t>се създава от издателя по неговите правила.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bg-BG" sz="2400" dirty="0">
                <a:latin typeface="Arial" charset="0"/>
              </a:rPr>
              <a:t>И префиксът, и суфиксът са свързани части на DOI; те са едно цяло.</a:t>
            </a:r>
          </a:p>
        </p:txBody>
      </p:sp>
      <p:sp>
        <p:nvSpPr>
          <p:cNvPr id="15365" name="Rectangle 1"/>
          <p:cNvSpPr>
            <a:spLocks noChangeArrowheads="1"/>
          </p:cNvSpPr>
          <p:nvPr/>
        </p:nvSpPr>
        <p:spPr bwMode="auto">
          <a:xfrm>
            <a:off x="3000375" y="404813"/>
            <a:ext cx="314325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bg-BG" altLang="en-US" sz="2600" b="1">
                <a:solidFill>
                  <a:srgbClr val="000000"/>
                </a:solidFill>
                <a:latin typeface="Arial" charset="0"/>
              </a:rPr>
              <a:t>Структура </a:t>
            </a:r>
            <a:r>
              <a:rPr lang="en-US" altLang="en-US" sz="2600" b="1">
                <a:solidFill>
                  <a:srgbClr val="000000"/>
                </a:solidFill>
                <a:latin typeface="Arial" charset="0"/>
              </a:rPr>
              <a:t> </a:t>
            </a:r>
            <a:r>
              <a:rPr lang="bg-BG" altLang="en-US" sz="2600" b="1">
                <a:solidFill>
                  <a:srgbClr val="000000"/>
                </a:solidFill>
                <a:latin typeface="Arial" charset="0"/>
              </a:rPr>
              <a:t>на </a:t>
            </a:r>
            <a:r>
              <a:rPr lang="en-US" altLang="en-US" sz="2600" b="1">
                <a:solidFill>
                  <a:srgbClr val="000000"/>
                </a:solidFill>
                <a:latin typeface="Arial" charset="0"/>
              </a:rPr>
              <a:t>DOI</a:t>
            </a:r>
            <a:endParaRPr lang="bg-BG" altLang="en-US" sz="2600" b="1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 txBox="1">
            <a:spLocks/>
          </p:cNvSpPr>
          <p:nvPr/>
        </p:nvSpPr>
        <p:spPr bwMode="auto">
          <a:xfrm>
            <a:off x="457200" y="1412875"/>
            <a:ext cx="8229600" cy="3744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65125" indent="-255588"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eaLnBrk="1" hangingPunct="1">
              <a:buFont typeface="Wingdings 3" pitchFamily="18" charset="2"/>
              <a:buNone/>
            </a:pPr>
            <a:r>
              <a:rPr lang="ru-RU" altLang="bg-BG" b="1">
                <a:latin typeface="Arial" charset="0"/>
                <a:cs typeface="Arial" charset="0"/>
              </a:rPr>
              <a:t>	</a:t>
            </a:r>
            <a:endParaRPr lang="ru-RU" altLang="bg-BG">
              <a:latin typeface="Arial" charset="0"/>
              <a:cs typeface="Arial" charset="0"/>
            </a:endParaRPr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9675" y="1771650"/>
            <a:ext cx="6746875" cy="3602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389" name="Rectangle 6"/>
          <p:cNvSpPr>
            <a:spLocks noChangeArrowheads="1"/>
          </p:cNvSpPr>
          <p:nvPr/>
        </p:nvSpPr>
        <p:spPr bwMode="auto">
          <a:xfrm>
            <a:off x="3046413" y="404813"/>
            <a:ext cx="305117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bg-BG" altLang="en-US" sz="2600" b="1" dirty="0">
                <a:solidFill>
                  <a:srgbClr val="000000"/>
                </a:solidFill>
                <a:latin typeface="Arial" charset="0"/>
              </a:rPr>
              <a:t>Структура на</a:t>
            </a:r>
            <a:r>
              <a:rPr lang="en-US" altLang="en-US" sz="2600" b="1" dirty="0">
                <a:solidFill>
                  <a:srgbClr val="000000"/>
                </a:solidFill>
                <a:latin typeface="Arial" charset="0"/>
              </a:rPr>
              <a:t> DOI</a:t>
            </a:r>
            <a:endParaRPr lang="bg-BG" altLang="en-US" sz="2600" b="1" dirty="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"/>
          <p:cNvSpPr>
            <a:spLocks noChangeArrowheads="1"/>
          </p:cNvSpPr>
          <p:nvPr/>
        </p:nvSpPr>
        <p:spPr bwMode="auto">
          <a:xfrm>
            <a:off x="611188" y="1773238"/>
            <a:ext cx="80025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bg-BG" sz="1800">
                <a:latin typeface="Arial" charset="0"/>
              </a:rPr>
              <a:t> </a:t>
            </a:r>
            <a:endParaRPr lang="bg-BG" altLang="bg-BG" sz="1800">
              <a:latin typeface="Arial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12775" y="558800"/>
            <a:ext cx="7918450" cy="62324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108000" indent="360000">
              <a:defRPr/>
            </a:pPr>
            <a:r>
              <a:rPr lang="ru-RU" sz="2600" dirty="0"/>
              <a:t>	</a:t>
            </a:r>
            <a:r>
              <a:rPr lang="ru-RU" sz="2500" dirty="0"/>
              <a:t>Това е само една от възможните схеми. Може да се избере друга, например с използване на ISSN на списанието. </a:t>
            </a:r>
          </a:p>
          <a:p>
            <a:pPr marL="108000" indent="360000">
              <a:defRPr/>
            </a:pPr>
            <a:r>
              <a:rPr lang="ru-RU" sz="2500" dirty="0"/>
              <a:t>	В този случай DOI ще съдържа: ISSN на </a:t>
            </a:r>
            <a:r>
              <a:rPr lang="ru-RU" sz="2500" dirty="0" smtClean="0"/>
              <a:t>списанието, годината </a:t>
            </a:r>
            <a:r>
              <a:rPr lang="ru-RU" sz="2500" dirty="0"/>
              <a:t>на публикация на списанието (текуща </a:t>
            </a:r>
            <a:r>
              <a:rPr lang="ru-RU" sz="2500" dirty="0" smtClean="0"/>
              <a:t>година), том, пореден </a:t>
            </a:r>
            <a:r>
              <a:rPr lang="ru-RU" sz="2500" dirty="0"/>
              <a:t>номер на книжката на списанието през текущата </a:t>
            </a:r>
            <a:r>
              <a:rPr lang="ru-RU" sz="2500" dirty="0" smtClean="0"/>
              <a:t>година), първа-последна </a:t>
            </a:r>
            <a:r>
              <a:rPr lang="ru-RU" sz="2500" dirty="0"/>
              <a:t>страница на статията в дадената книжка.</a:t>
            </a:r>
          </a:p>
          <a:p>
            <a:pPr marL="108000" indent="360000">
              <a:defRPr/>
            </a:pPr>
            <a:r>
              <a:rPr lang="ru-RU" sz="2500" dirty="0"/>
              <a:t>	Ако публикацията има DOI, той трябва да бъде записан на първата й страница с дребен шрифт. преди или след анотацията към статията, например: </a:t>
            </a:r>
          </a:p>
          <a:p>
            <a:pPr marL="108000" indent="360000">
              <a:defRPr/>
            </a:pPr>
            <a:r>
              <a:rPr lang="ru-RU" sz="2500" i="1" dirty="0"/>
              <a:t>http://</a:t>
            </a:r>
            <a:r>
              <a:rPr lang="ru-RU" sz="2500" i="1" dirty="0" smtClean="0"/>
              <a:t>dx.doi.org/10.1016/j.matcom.2008.08.004</a:t>
            </a:r>
            <a:r>
              <a:rPr lang="ru-RU" sz="2500" dirty="0" smtClean="0"/>
              <a:t>, </a:t>
            </a:r>
            <a:r>
              <a:rPr lang="ru-RU" sz="2500" dirty="0" smtClean="0"/>
              <a:t>но може </a:t>
            </a:r>
            <a:r>
              <a:rPr lang="ru-RU" sz="2500" dirty="0"/>
              <a:t>да бъде поместен и долу на уеб страницата.</a:t>
            </a:r>
          </a:p>
          <a:p>
            <a:pPr marL="108000">
              <a:defRPr/>
            </a:pPr>
            <a:endParaRPr lang="ru-RU" sz="2500" dirty="0"/>
          </a:p>
          <a:p>
            <a:pPr marL="108000">
              <a:defRPr/>
            </a:pPr>
            <a:endParaRPr lang="ru-RU" sz="23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"/>
          <p:cNvSpPr>
            <a:spLocks noChangeArrowheads="1"/>
          </p:cNvSpPr>
          <p:nvPr/>
        </p:nvSpPr>
        <p:spPr bwMode="auto">
          <a:xfrm>
            <a:off x="611188" y="1773238"/>
            <a:ext cx="80025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bg-BG" sz="1800">
                <a:latin typeface="Arial" charset="0"/>
              </a:rPr>
              <a:t> </a:t>
            </a:r>
            <a:endParaRPr lang="bg-BG" altLang="bg-BG" sz="1800">
              <a:latin typeface="Arial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12775" y="549275"/>
            <a:ext cx="7918450" cy="6401753"/>
          </a:xfrm>
          <a:prstGeom prst="rect">
            <a:avLst/>
          </a:prstGeom>
        </p:spPr>
        <p:txBody>
          <a:bodyPr>
            <a:spAutoFit/>
          </a:bodyPr>
          <a:lstStyle/>
          <a:p>
            <a:pPr marL="108000" algn="ctr">
              <a:defRPr/>
            </a:pPr>
            <a:r>
              <a:rPr lang="ru-RU" sz="2500" b="1" i="1" dirty="0"/>
              <a:t>С какво DOI може да бъде полезен на списанията?</a:t>
            </a:r>
          </a:p>
          <a:p>
            <a:pPr marL="450900" indent="-342900">
              <a:buClr>
                <a:schemeClr val="accent1"/>
              </a:buClr>
              <a:buSzPct val="100000"/>
              <a:buFont typeface="Wingdings" panose="05000000000000000000" pitchFamily="2" charset="2"/>
              <a:buChar char="Ø"/>
              <a:defRPr/>
            </a:pPr>
            <a:r>
              <a:rPr lang="ru-RU" sz="2400" dirty="0"/>
              <a:t>списанието с DOI автоматично се регистрира в голямо количество </a:t>
            </a:r>
            <a:r>
              <a:rPr lang="ru-RU" sz="2400" dirty="0" smtClean="0"/>
              <a:t>репозитории </a:t>
            </a:r>
            <a:r>
              <a:rPr lang="ru-RU" sz="2400" dirty="0"/>
              <a:t>и библиотеки;</a:t>
            </a:r>
          </a:p>
          <a:p>
            <a:pPr marL="450900" indent="-342900">
              <a:buClr>
                <a:schemeClr val="accent1"/>
              </a:buClr>
              <a:buSzPct val="100000"/>
              <a:buFont typeface="Wingdings" panose="05000000000000000000" pitchFamily="2" charset="2"/>
              <a:buChar char="Ø"/>
              <a:defRPr/>
            </a:pPr>
            <a:r>
              <a:rPr lang="ru-RU" sz="2400" dirty="0"/>
              <a:t>дори </a:t>
            </a:r>
            <a:r>
              <a:rPr lang="ru-RU" sz="2400" dirty="0" smtClean="0"/>
              <a:t>сайтът </a:t>
            </a:r>
            <a:r>
              <a:rPr lang="ru-RU" sz="2400" dirty="0"/>
              <a:t>на </a:t>
            </a:r>
            <a:r>
              <a:rPr lang="ru-RU" sz="2400" dirty="0" smtClean="0"/>
              <a:t>списанието</a:t>
            </a:r>
            <a:r>
              <a:rPr lang="en-US" sz="2400" dirty="0" smtClean="0"/>
              <a:t> </a:t>
            </a:r>
            <a:r>
              <a:rPr lang="ru-RU" sz="2400" dirty="0" smtClean="0"/>
              <a:t>да промени адреса си,  </a:t>
            </a:r>
            <a:r>
              <a:rPr lang="ru-RU" sz="2400" dirty="0" smtClean="0"/>
              <a:t>читателят </a:t>
            </a:r>
            <a:r>
              <a:rPr lang="ru-RU" sz="2400" dirty="0"/>
              <a:t>винаги ще намери нужната </a:t>
            </a:r>
            <a:r>
              <a:rPr lang="ru-RU" sz="2400" dirty="0" smtClean="0"/>
              <a:t>му</a:t>
            </a:r>
            <a:r>
              <a:rPr lang="en-US" sz="2400" dirty="0" smtClean="0"/>
              <a:t> </a:t>
            </a:r>
            <a:r>
              <a:rPr lang="bg-BG" sz="2400" dirty="0" smtClean="0"/>
              <a:t>статия</a:t>
            </a:r>
            <a:r>
              <a:rPr lang="ru-RU" sz="2400" dirty="0" smtClean="0"/>
              <a:t>;</a:t>
            </a:r>
            <a:endParaRPr lang="ru-RU" sz="2400" dirty="0"/>
          </a:p>
          <a:p>
            <a:pPr marL="450900" indent="-342900">
              <a:buClr>
                <a:schemeClr val="accent1"/>
              </a:buClr>
              <a:buSzPct val="100000"/>
              <a:buFont typeface="Wingdings" panose="05000000000000000000" pitchFamily="2" charset="2"/>
              <a:buChar char="Ø"/>
              <a:defRPr/>
            </a:pPr>
            <a:r>
              <a:rPr lang="ru-RU" sz="2400" dirty="0"/>
              <a:t>регистрационната агенция CrossRef предлага на издателствата безплатна услуга Cited by Linking, осъществявана чрез DOI, която показва от кого и кога </a:t>
            </a:r>
            <a:r>
              <a:rPr lang="ru-RU" sz="2400" dirty="0" smtClean="0"/>
              <a:t>дадената </a:t>
            </a:r>
            <a:r>
              <a:rPr lang="ru-RU" sz="2400" dirty="0"/>
              <a:t>статия е била цитирана. Това повишава «видимостта» на списанието, увеличава броя на читателите, авторите, цитиранията и, като следствие, повишава рейтинга на списанието;</a:t>
            </a:r>
          </a:p>
          <a:p>
            <a:pPr marL="450900" indent="-342900">
              <a:buClr>
                <a:schemeClr val="accent1"/>
              </a:buClr>
              <a:buSzPct val="100000"/>
              <a:buFont typeface="Wingdings" panose="05000000000000000000" pitchFamily="2" charset="2"/>
              <a:buChar char="Ø"/>
              <a:defRPr/>
            </a:pPr>
            <a:r>
              <a:rPr lang="ru-RU" sz="2400" dirty="0"/>
              <a:t>допълнителни услуги: търсене на плагиат, </a:t>
            </a:r>
            <a:r>
              <a:rPr lang="ru-RU" sz="2400" dirty="0" smtClean="0"/>
              <a:t>съобщения </a:t>
            </a:r>
            <a:r>
              <a:rPr lang="ru-RU" sz="2400" dirty="0"/>
              <a:t>за допълнения към </a:t>
            </a:r>
            <a:r>
              <a:rPr lang="ru-RU" sz="2400" dirty="0" smtClean="0"/>
              <a:t>статията, инфор-мация </a:t>
            </a:r>
            <a:r>
              <a:rPr lang="ru-RU" sz="2400" dirty="0"/>
              <a:t>за финансова подкрепа на проекта и т. п. 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Content Placeholder 1"/>
          <p:cNvSpPr>
            <a:spLocks noGrp="1"/>
          </p:cNvSpPr>
          <p:nvPr>
            <p:ph type="body" idx="1"/>
          </p:nvPr>
        </p:nvSpPr>
        <p:spPr>
          <a:xfrm>
            <a:off x="612775" y="476250"/>
            <a:ext cx="7918450" cy="5545138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  <a:defRPr/>
            </a:pPr>
            <a:r>
              <a:rPr lang="ru-RU" altLang="bg-BG" sz="2400" dirty="0" smtClean="0"/>
              <a:t>	</a:t>
            </a:r>
            <a:endParaRPr lang="ru-RU" altLang="bg-BG" sz="2400" dirty="0" smtClean="0"/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ru-RU" altLang="bg-BG" sz="2600" b="1" i="1" dirty="0" smtClean="0">
                <a:latin typeface="Arial" charset="0"/>
                <a:cs typeface="Arial" charset="0"/>
              </a:rPr>
              <a:t>Какво </a:t>
            </a:r>
            <a:r>
              <a:rPr lang="ru-RU" altLang="bg-BG" sz="2600" b="1" i="1" dirty="0" smtClean="0">
                <a:latin typeface="Arial" charset="0"/>
                <a:cs typeface="Arial" charset="0"/>
              </a:rPr>
              <a:t>трябва да направи списанието, за да има възможност да присвоява DOI на статиите </a:t>
            </a:r>
            <a:r>
              <a:rPr lang="ru-RU" altLang="bg-BG" sz="2600" b="1" i="1" dirty="0">
                <a:latin typeface="Arial" charset="0"/>
                <a:cs typeface="Arial" charset="0"/>
              </a:rPr>
              <a:t>и отделните </a:t>
            </a:r>
            <a:r>
              <a:rPr lang="ru-RU" altLang="bg-BG" sz="2600" b="1" i="1" dirty="0" smtClean="0">
                <a:latin typeface="Arial" charset="0"/>
                <a:cs typeface="Arial" charset="0"/>
              </a:rPr>
              <a:t>броеве?</a:t>
            </a:r>
            <a:endParaRPr lang="ru-RU" altLang="bg-BG" sz="2600" b="1" i="1" dirty="0">
              <a:latin typeface="Arial" charset="0"/>
              <a:cs typeface="Arial" charset="0"/>
            </a:endParaRPr>
          </a:p>
          <a:p>
            <a:pPr marL="108000" indent="360000" algn="just" eaLnBrk="1" hangingPunct="1">
              <a:buFont typeface="Wingdings" pitchFamily="2" charset="2"/>
              <a:buNone/>
              <a:defRPr/>
            </a:pPr>
            <a:r>
              <a:rPr lang="ru-RU" altLang="bg-BG" sz="2400" dirty="0" smtClean="0">
                <a:latin typeface="Arial" charset="0"/>
                <a:cs typeface="Arial" charset="0"/>
              </a:rPr>
              <a:t>Трябва </a:t>
            </a:r>
            <a:r>
              <a:rPr lang="ru-RU" altLang="bg-BG" sz="2400" dirty="0">
                <a:latin typeface="Arial" charset="0"/>
                <a:cs typeface="Arial" charset="0"/>
              </a:rPr>
              <a:t>да </a:t>
            </a:r>
            <a:r>
              <a:rPr lang="ru-RU" altLang="bg-BG" sz="2400" dirty="0" smtClean="0">
                <a:latin typeface="Arial" charset="0"/>
                <a:cs typeface="Arial" charset="0"/>
              </a:rPr>
              <a:t>се подпише </a:t>
            </a:r>
            <a:r>
              <a:rPr lang="ru-RU" altLang="bg-BG" sz="2400" dirty="0">
                <a:latin typeface="Arial" charset="0"/>
                <a:cs typeface="Arial" charset="0"/>
              </a:rPr>
              <a:t>договор с един от </a:t>
            </a:r>
            <a:r>
              <a:rPr lang="ru-RU" altLang="bg-BG" sz="2400" dirty="0" smtClean="0">
                <a:latin typeface="Arial" charset="0"/>
                <a:cs typeface="Arial" charset="0"/>
              </a:rPr>
              <a:t>официал</a:t>
            </a:r>
            <a:r>
              <a:rPr lang="en-US" altLang="bg-BG" sz="2400" dirty="0" smtClean="0">
                <a:latin typeface="Arial" charset="0"/>
                <a:cs typeface="Arial" charset="0"/>
              </a:rPr>
              <a:t>-</a:t>
            </a:r>
            <a:r>
              <a:rPr lang="ru-RU" altLang="bg-BG" sz="2400" dirty="0" smtClean="0">
                <a:latin typeface="Arial" charset="0"/>
                <a:cs typeface="Arial" charset="0"/>
              </a:rPr>
              <a:t>ните регистратори </a:t>
            </a:r>
            <a:r>
              <a:rPr lang="ru-RU" altLang="bg-BG" sz="2400" dirty="0">
                <a:latin typeface="Arial" charset="0"/>
                <a:cs typeface="Arial" charset="0"/>
              </a:rPr>
              <a:t>на DOI или да се обърне към организациите, които вече имат действащ договор. </a:t>
            </a:r>
            <a:endParaRPr lang="ru-RU" altLang="bg-BG" sz="2400" dirty="0" smtClean="0">
              <a:latin typeface="Arial" charset="0"/>
              <a:cs typeface="Arial" charset="0"/>
            </a:endParaRPr>
          </a:p>
          <a:p>
            <a:pPr marL="108000" indent="360000" algn="just" eaLnBrk="1" hangingPunct="1">
              <a:buFont typeface="Wingdings" pitchFamily="2" charset="2"/>
              <a:buNone/>
              <a:defRPr/>
            </a:pPr>
            <a:r>
              <a:rPr lang="ru-RU" altLang="bg-BG" sz="2400" dirty="0" smtClean="0">
                <a:latin typeface="Arial" charset="0"/>
                <a:cs typeface="Arial" charset="0"/>
              </a:rPr>
              <a:t>Най-добре </a:t>
            </a:r>
            <a:r>
              <a:rPr lang="ru-RU" altLang="bg-BG" sz="2400" dirty="0">
                <a:latin typeface="Arial" charset="0"/>
                <a:cs typeface="Arial" charset="0"/>
              </a:rPr>
              <a:t>е договорът да се подпише с най-големия регистратор на DOI – CrossRef – и да се получи издателски </a:t>
            </a:r>
            <a:r>
              <a:rPr lang="ru-RU" altLang="bg-BG" sz="2400" dirty="0" smtClean="0">
                <a:latin typeface="Arial" charset="0"/>
                <a:cs typeface="Arial" charset="0"/>
              </a:rPr>
              <a:t>префикс.</a:t>
            </a:r>
          </a:p>
          <a:p>
            <a:pPr marL="108000" indent="360000" algn="just" eaLnBrk="1" hangingPunct="1">
              <a:buFont typeface="Wingdings" pitchFamily="2" charset="2"/>
              <a:buNone/>
              <a:defRPr/>
            </a:pPr>
            <a:r>
              <a:rPr lang="ru-RU" altLang="bg-BG" sz="2400" dirty="0" smtClean="0">
                <a:latin typeface="Arial" charset="0"/>
                <a:cs typeface="Arial" charset="0"/>
              </a:rPr>
              <a:t>Всички </a:t>
            </a:r>
            <a:r>
              <a:rPr lang="ru-RU" altLang="bg-BG" sz="2400" dirty="0">
                <a:latin typeface="Arial" charset="0"/>
                <a:cs typeface="Arial" charset="0"/>
              </a:rPr>
              <a:t>услуги на CrossRef и техните цени </a:t>
            </a:r>
            <a:r>
              <a:rPr lang="ru-RU" altLang="bg-BG" sz="2400" dirty="0" smtClean="0">
                <a:latin typeface="Arial" charset="0"/>
                <a:cs typeface="Arial" charset="0"/>
              </a:rPr>
              <a:t>са публикувани </a:t>
            </a:r>
            <a:r>
              <a:rPr lang="ru-RU" altLang="bg-BG" sz="2400" dirty="0">
                <a:latin typeface="Arial" charset="0"/>
                <a:cs typeface="Arial" charset="0"/>
              </a:rPr>
              <a:t>на официалния сайт на </a:t>
            </a:r>
            <a:r>
              <a:rPr lang="ru-RU" altLang="bg-BG" sz="2400" dirty="0" smtClean="0">
                <a:latin typeface="Arial" charset="0"/>
                <a:cs typeface="Arial" charset="0"/>
              </a:rPr>
              <a:t>организацията</a:t>
            </a:r>
            <a:r>
              <a:rPr lang="en-US" altLang="bg-BG" sz="2400" dirty="0">
                <a:latin typeface="Arial" charset="0"/>
                <a:cs typeface="Arial" charset="0"/>
              </a:rPr>
              <a:t>:</a:t>
            </a:r>
            <a:r>
              <a:rPr lang="ru-RU" altLang="bg-BG" sz="2400" dirty="0" smtClean="0">
                <a:latin typeface="Arial" charset="0"/>
                <a:cs typeface="Arial" charset="0"/>
              </a:rPr>
              <a:t> </a:t>
            </a:r>
          </a:p>
          <a:p>
            <a:pPr marL="108000" indent="457200" eaLnBrk="1" hangingPunct="1">
              <a:buFont typeface="Wingdings" pitchFamily="2" charset="2"/>
              <a:buNone/>
              <a:defRPr/>
            </a:pPr>
            <a:r>
              <a:rPr lang="en-US" altLang="bg-BG" sz="3200" dirty="0" smtClean="0">
                <a:latin typeface="Arial" charset="0"/>
                <a:cs typeface="Arial" charset="0"/>
              </a:rPr>
              <a:t>		www.crossref.com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3"/>
          <p:cNvSpPr txBox="1">
            <a:spLocks/>
          </p:cNvSpPr>
          <p:nvPr/>
        </p:nvSpPr>
        <p:spPr bwMode="auto">
          <a:xfrm>
            <a:off x="539750" y="5876925"/>
            <a:ext cx="8218488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107950"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 eaLnBrk="1" hangingPunct="1">
              <a:buFont typeface="Wingdings 3" pitchFamily="18" charset="2"/>
              <a:buNone/>
            </a:pPr>
            <a:endParaRPr lang="bg-BG" altLang="bg-BG" sz="1400" i="1">
              <a:latin typeface="Arial" charset="0"/>
              <a:cs typeface="Arial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12775" y="476250"/>
            <a:ext cx="7918450" cy="425808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endParaRPr lang="en-US" sz="2600" b="1" dirty="0"/>
          </a:p>
          <a:p>
            <a:pPr algn="ctr">
              <a:defRPr/>
            </a:pPr>
            <a:r>
              <a:rPr lang="ru-RU" sz="2600" b="1" dirty="0"/>
              <a:t>Нужен ли е DOI на учените? </a:t>
            </a:r>
          </a:p>
          <a:p>
            <a:pPr marL="108000" indent="360000">
              <a:lnSpc>
                <a:spcPct val="90000"/>
              </a:lnSpc>
              <a:defRPr/>
            </a:pPr>
            <a:endParaRPr lang="en-US" sz="2400" dirty="0"/>
          </a:p>
          <a:p>
            <a:pPr marL="108000" indent="360000">
              <a:lnSpc>
                <a:spcPct val="90000"/>
              </a:lnSpc>
              <a:defRPr/>
            </a:pPr>
            <a:r>
              <a:rPr lang="ru-RU" sz="2500" dirty="0"/>
              <a:t>В англоезичната научна среда DOI се използва не само от издателства и редакции на научни списания. </a:t>
            </a:r>
            <a:endParaRPr lang="en-US" sz="2500" dirty="0"/>
          </a:p>
          <a:p>
            <a:pPr marL="108000" indent="360000">
              <a:lnSpc>
                <a:spcPct val="90000"/>
              </a:lnSpc>
              <a:defRPr/>
            </a:pPr>
            <a:endParaRPr lang="en-US" sz="2500" dirty="0"/>
          </a:p>
          <a:p>
            <a:pPr marL="108000" indent="360000">
              <a:lnSpc>
                <a:spcPct val="90000"/>
              </a:lnSpc>
              <a:defRPr/>
            </a:pPr>
            <a:r>
              <a:rPr lang="en-US" sz="2500" dirty="0"/>
              <a:t>DOI </a:t>
            </a:r>
            <a:r>
              <a:rPr lang="ru-RU" sz="2500" dirty="0"/>
              <a:t>е приет за размяна на данните между учените. За съжаление, у нас тази възможност се използва много малко. </a:t>
            </a:r>
          </a:p>
          <a:p>
            <a:pPr marL="108000" indent="360000">
              <a:lnSpc>
                <a:spcPct val="90000"/>
              </a:lnSpc>
              <a:defRPr/>
            </a:pPr>
            <a:r>
              <a:rPr lang="ru-RU" sz="2400" dirty="0"/>
              <a:t> </a:t>
            </a:r>
          </a:p>
          <a:p>
            <a:pPr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3"/>
          <p:cNvSpPr txBox="1">
            <a:spLocks/>
          </p:cNvSpPr>
          <p:nvPr/>
        </p:nvSpPr>
        <p:spPr bwMode="auto">
          <a:xfrm>
            <a:off x="539750" y="5876925"/>
            <a:ext cx="8218488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107950"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 eaLnBrk="1" hangingPunct="1">
              <a:buFont typeface="Wingdings 3" pitchFamily="18" charset="2"/>
              <a:buNone/>
            </a:pPr>
            <a:endParaRPr lang="bg-BG" altLang="bg-BG" sz="1400" i="1">
              <a:latin typeface="Arial" charset="0"/>
              <a:cs typeface="Arial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12775" y="476250"/>
            <a:ext cx="7918450" cy="5549211"/>
          </a:xfrm>
          <a:prstGeom prst="rect">
            <a:avLst/>
          </a:prstGeom>
        </p:spPr>
        <p:txBody>
          <a:bodyPr>
            <a:spAutoFit/>
          </a:bodyPr>
          <a:lstStyle/>
          <a:p>
            <a:pPr marL="108000" indent="360000">
              <a:lnSpc>
                <a:spcPct val="90000"/>
              </a:lnSpc>
              <a:defRPr/>
            </a:pPr>
            <a:endParaRPr lang="en-US" sz="2400" dirty="0"/>
          </a:p>
          <a:p>
            <a:pPr marL="108000" indent="360000">
              <a:lnSpc>
                <a:spcPct val="90000"/>
              </a:lnSpc>
              <a:defRPr/>
            </a:pPr>
            <a:r>
              <a:rPr lang="ru-RU" sz="2500" dirty="0"/>
              <a:t>По традиционен начин </a:t>
            </a:r>
            <a:r>
              <a:rPr lang="bg-BG" sz="2500" dirty="0"/>
              <a:t>статиите </a:t>
            </a:r>
            <a:r>
              <a:rPr lang="ru-RU" sz="2500" dirty="0"/>
              <a:t>могат да бъдат включени в Web of Science и Scopus, ако те са публикувани в списания, индексирани от тези бази. В основната си маса това са чуждестранни научни списания. </a:t>
            </a:r>
            <a:endParaRPr lang="en-US" sz="2500" dirty="0"/>
          </a:p>
          <a:p>
            <a:pPr marL="108000" indent="360000">
              <a:lnSpc>
                <a:spcPct val="90000"/>
              </a:lnSpc>
              <a:defRPr/>
            </a:pPr>
            <a:r>
              <a:rPr lang="ru-RU" sz="2500" dirty="0"/>
              <a:t>Българските списания са представени в </a:t>
            </a:r>
            <a:r>
              <a:rPr lang="ru-RU" sz="2500" i="1" dirty="0"/>
              <a:t>Web of Science </a:t>
            </a:r>
            <a:r>
              <a:rPr lang="ru-RU" sz="2500" dirty="0"/>
              <a:t>и </a:t>
            </a:r>
            <a:r>
              <a:rPr lang="ru-RU" sz="2500" i="1" dirty="0"/>
              <a:t>Scopus</a:t>
            </a:r>
            <a:r>
              <a:rPr lang="ru-RU" sz="2500" dirty="0"/>
              <a:t> доста ограничено и главно в </a:t>
            </a:r>
            <a:r>
              <a:rPr lang="ru-RU" sz="2500" dirty="0" smtClean="0"/>
              <a:t>областта на естествените и точните науки. </a:t>
            </a:r>
            <a:endParaRPr lang="ru-RU" sz="2500" dirty="0"/>
          </a:p>
          <a:p>
            <a:pPr marL="108000" indent="360000">
              <a:lnSpc>
                <a:spcPct val="90000"/>
              </a:lnSpc>
              <a:defRPr/>
            </a:pPr>
            <a:endParaRPr lang="en-US" sz="2500" dirty="0"/>
          </a:p>
          <a:p>
            <a:pPr marL="108000" indent="360000">
              <a:lnSpc>
                <a:spcPct val="90000"/>
              </a:lnSpc>
              <a:defRPr/>
            </a:pPr>
            <a:r>
              <a:rPr lang="ru-RU" sz="2500" dirty="0"/>
              <a:t>За българския учен е сложно да публикува работата си в </a:t>
            </a:r>
            <a:r>
              <a:rPr lang="ru-RU" sz="2500" dirty="0" smtClean="0"/>
              <a:t>чуждестранно списание с висок импакт-фактор, </a:t>
            </a:r>
            <a:r>
              <a:rPr lang="ru-RU" sz="2500" dirty="0"/>
              <a:t>а в областта на икономическите, хуманитарните и социалните науки е практически невъзможно. </a:t>
            </a:r>
          </a:p>
          <a:p>
            <a:pPr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4"/>
          <p:cNvSpPr>
            <a:spLocks noChangeArrowheads="1"/>
          </p:cNvSpPr>
          <p:nvPr/>
        </p:nvSpPr>
        <p:spPr bwMode="auto">
          <a:xfrm>
            <a:off x="612775" y="908050"/>
            <a:ext cx="7918450" cy="5493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07950" indent="358775"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bg-BG" altLang="bg-BG" sz="2500" dirty="0">
                <a:latin typeface="Arial" charset="0"/>
              </a:rPr>
              <a:t>А</a:t>
            </a:r>
            <a:r>
              <a:rPr lang="ru-RU" altLang="bg-BG" sz="2500" dirty="0">
                <a:latin typeface="Arial" charset="0"/>
              </a:rPr>
              <a:t>ко произведението (</a:t>
            </a:r>
            <a:r>
              <a:rPr lang="ru-RU" altLang="bg-BG" sz="2500" dirty="0" smtClean="0">
                <a:latin typeface="Arial" charset="0"/>
              </a:rPr>
              <a:t>статията, монографията </a:t>
            </a:r>
            <a:r>
              <a:rPr lang="ru-RU" altLang="bg-BG" sz="2500" dirty="0">
                <a:latin typeface="Arial" charset="0"/>
              </a:rPr>
              <a:t>или </a:t>
            </a:r>
            <a:r>
              <a:rPr lang="ru-RU" altLang="bg-BG" sz="2500" dirty="0" smtClean="0">
                <a:latin typeface="Arial" charset="0"/>
              </a:rPr>
              <a:t>учебникът) </a:t>
            </a:r>
            <a:r>
              <a:rPr lang="ru-RU" altLang="bg-BG" sz="2500" dirty="0">
                <a:latin typeface="Arial" charset="0"/>
              </a:rPr>
              <a:t>на български автор </a:t>
            </a:r>
            <a:r>
              <a:rPr lang="ru-RU" altLang="bg-BG" sz="2500" b="1" dirty="0">
                <a:latin typeface="Arial" charset="0"/>
              </a:rPr>
              <a:t>има DOI </a:t>
            </a:r>
            <a:r>
              <a:rPr lang="ru-RU" altLang="bg-BG" sz="2500" dirty="0">
                <a:latin typeface="Arial" charset="0"/>
              </a:rPr>
              <a:t>и неговата работа се цитира </a:t>
            </a:r>
            <a:r>
              <a:rPr lang="ru-RU" altLang="bg-BG" sz="2500" dirty="0" smtClean="0">
                <a:latin typeface="Arial" charset="0"/>
              </a:rPr>
              <a:t>в публикацията на </a:t>
            </a:r>
            <a:r>
              <a:rPr lang="ru-RU" altLang="bg-BG" sz="2500" dirty="0">
                <a:latin typeface="Arial" charset="0"/>
              </a:rPr>
              <a:t>друг </a:t>
            </a:r>
            <a:r>
              <a:rPr lang="ru-RU" altLang="bg-BG" sz="2500" dirty="0" smtClean="0">
                <a:latin typeface="Arial" charset="0"/>
              </a:rPr>
              <a:t>учен </a:t>
            </a:r>
            <a:r>
              <a:rPr lang="ru-RU" altLang="bg-BG" sz="2500" dirty="0" smtClean="0">
                <a:latin typeface="Arial" charset="0"/>
              </a:rPr>
              <a:t>в </a:t>
            </a:r>
            <a:r>
              <a:rPr lang="ru-RU" altLang="bg-BG" sz="2500" dirty="0" smtClean="0">
                <a:latin typeface="Arial" charset="0"/>
              </a:rPr>
              <a:t>списанието, </a:t>
            </a:r>
            <a:r>
              <a:rPr lang="ru-RU" altLang="bg-BG" sz="2500" dirty="0">
                <a:latin typeface="Arial" charset="0"/>
              </a:rPr>
              <a:t>включено в Web of Science или Scopus:  </a:t>
            </a:r>
          </a:p>
          <a:p>
            <a:pPr eaLnBrk="1" hangingPunct="1">
              <a:spcBef>
                <a:spcPct val="0"/>
              </a:spcBef>
              <a:buSzTx/>
              <a:buFont typeface="Wingdings" pitchFamily="2" charset="2"/>
              <a:buChar char="Ø"/>
            </a:pPr>
            <a:r>
              <a:rPr lang="ru-RU" altLang="bg-BG" sz="2500" dirty="0" smtClean="0">
                <a:latin typeface="Arial" charset="0"/>
              </a:rPr>
              <a:t> произведението </a:t>
            </a:r>
            <a:r>
              <a:rPr lang="ru-RU" altLang="bg-BG" sz="2500" dirty="0">
                <a:latin typeface="Arial" charset="0"/>
              </a:rPr>
              <a:t>на българския автор</a:t>
            </a:r>
            <a:r>
              <a:rPr lang="en-US" altLang="bg-BG" sz="2500" dirty="0">
                <a:latin typeface="Arial" charset="0"/>
              </a:rPr>
              <a:t> </a:t>
            </a:r>
            <a:r>
              <a:rPr lang="ru-RU" altLang="bg-BG" sz="2500" dirty="0">
                <a:latin typeface="Arial" charset="0"/>
              </a:rPr>
              <a:t>автоматично попада в </a:t>
            </a:r>
            <a:r>
              <a:rPr lang="ru-RU" altLang="bg-BG" sz="2500" dirty="0" smtClean="0">
                <a:latin typeface="Arial" charset="0"/>
              </a:rPr>
              <a:t>тези наукометрични бази </a:t>
            </a:r>
            <a:r>
              <a:rPr lang="ru-RU" altLang="bg-BG" sz="2500" dirty="0">
                <a:latin typeface="Arial" charset="0"/>
              </a:rPr>
              <a:t>данни </a:t>
            </a:r>
            <a:r>
              <a:rPr lang="ru-RU" altLang="bg-BG" sz="2500" dirty="0" smtClean="0">
                <a:latin typeface="Arial" charset="0"/>
              </a:rPr>
              <a:t>и</a:t>
            </a:r>
            <a:r>
              <a:rPr lang="en-US" altLang="bg-BG" sz="2500" dirty="0" smtClean="0">
                <a:latin typeface="Arial" charset="0"/>
              </a:rPr>
              <a:t> </a:t>
            </a:r>
            <a:r>
              <a:rPr lang="ru-RU" altLang="bg-BG" sz="2500" dirty="0">
                <a:latin typeface="Arial" charset="0"/>
              </a:rPr>
              <a:t>получава в</a:t>
            </a:r>
            <a:r>
              <a:rPr lang="en-US" altLang="bg-BG" sz="2500" dirty="0">
                <a:latin typeface="Arial" charset="0"/>
              </a:rPr>
              <a:t> </a:t>
            </a:r>
            <a:r>
              <a:rPr lang="ru-RU" altLang="bg-BG" sz="2500" dirty="0">
                <a:latin typeface="Arial" charset="0"/>
              </a:rPr>
              <a:t>тях свой собствен индекс на</a:t>
            </a:r>
            <a:r>
              <a:rPr lang="en-US" altLang="bg-BG" sz="2500" dirty="0">
                <a:latin typeface="Arial" charset="0"/>
              </a:rPr>
              <a:t> </a:t>
            </a:r>
            <a:r>
              <a:rPr lang="ru-RU" altLang="bg-BG" sz="2500" dirty="0">
                <a:latin typeface="Arial" charset="0"/>
              </a:rPr>
              <a:t>цитируемост</a:t>
            </a:r>
            <a:r>
              <a:rPr lang="en-US" altLang="bg-BG" sz="2500" dirty="0">
                <a:latin typeface="Arial" charset="0"/>
              </a:rPr>
              <a:t>;</a:t>
            </a:r>
          </a:p>
          <a:p>
            <a:pPr eaLnBrk="1" hangingPunct="1">
              <a:spcBef>
                <a:spcPct val="0"/>
              </a:spcBef>
              <a:buSzTx/>
              <a:buFont typeface="Wingdings" pitchFamily="2" charset="2"/>
              <a:buChar char="Ø"/>
            </a:pPr>
            <a:r>
              <a:rPr lang="ru-RU" altLang="bg-BG" sz="2500" dirty="0" smtClean="0">
                <a:latin typeface="Arial" charset="0"/>
              </a:rPr>
              <a:t> когато </a:t>
            </a:r>
            <a:r>
              <a:rPr lang="ru-RU" altLang="bg-BG" sz="2500" dirty="0">
                <a:latin typeface="Arial" charset="0"/>
              </a:rPr>
              <a:t>на публикацията се присвоява DOI, се създава анотация на английски език и ключовите думи от нея се изпращат в общодостъпна база данни  </a:t>
            </a:r>
            <a:r>
              <a:rPr lang="ru-RU" altLang="bg-BG" sz="2500" b="1" dirty="0">
                <a:latin typeface="Arial" charset="0"/>
              </a:rPr>
              <a:t>www.doi.org. </a:t>
            </a:r>
            <a:endParaRPr lang="en-US" altLang="bg-BG" sz="2500" b="1" dirty="0">
              <a:latin typeface="Arial" charset="0"/>
            </a:endParaRPr>
          </a:p>
          <a:p>
            <a:pPr indent="0" eaLnBrk="1" hangingPunct="1">
              <a:spcBef>
                <a:spcPct val="0"/>
              </a:spcBef>
              <a:buSzTx/>
              <a:buNone/>
            </a:pPr>
            <a:endParaRPr lang="ru-RU" altLang="bg-BG" sz="2600" dirty="0">
              <a:latin typeface="Arial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3"/>
          <p:cNvSpPr>
            <a:spLocks noGrp="1"/>
          </p:cNvSpPr>
          <p:nvPr>
            <p:ph type="body" idx="1"/>
          </p:nvPr>
        </p:nvSpPr>
        <p:spPr>
          <a:xfrm>
            <a:off x="612775" y="984250"/>
            <a:ext cx="7918450" cy="4676775"/>
          </a:xfrm>
        </p:spPr>
        <p:txBody>
          <a:bodyPr/>
          <a:lstStyle/>
          <a:p>
            <a:pPr marL="107950" lvl="1" indent="0" eaLnBrk="1" hangingPunct="1">
              <a:spcBef>
                <a:spcPts val="400"/>
              </a:spcBef>
              <a:buFont typeface="Verdana" pitchFamily="34" charset="0"/>
              <a:buNone/>
            </a:pPr>
            <a:endParaRPr lang="en-US" altLang="bg-BG" sz="2400" dirty="0" smtClean="0">
              <a:latin typeface="Arial" charset="0"/>
              <a:cs typeface="Arial" charset="0"/>
            </a:endParaRPr>
          </a:p>
          <a:p>
            <a:pPr marL="107950" lvl="1" indent="0" eaLnBrk="1" hangingPunct="1">
              <a:spcBef>
                <a:spcPts val="400"/>
              </a:spcBef>
              <a:buFont typeface="Verdana" pitchFamily="34" charset="0"/>
              <a:buNone/>
            </a:pPr>
            <a:endParaRPr lang="en-US" altLang="bg-BG" sz="2400" dirty="0" smtClean="0">
              <a:latin typeface="Arial" charset="0"/>
              <a:cs typeface="Arial" charset="0"/>
            </a:endParaRPr>
          </a:p>
          <a:p>
            <a:pPr marL="107950" lvl="1" indent="0" eaLnBrk="1" hangingPunct="1">
              <a:spcBef>
                <a:spcPts val="400"/>
              </a:spcBef>
              <a:buFont typeface="Verdana" pitchFamily="34" charset="0"/>
              <a:buNone/>
            </a:pPr>
            <a:r>
              <a:rPr lang="ru-RU" altLang="bg-BG" sz="2400" dirty="0" smtClean="0">
                <a:latin typeface="Arial" charset="0"/>
                <a:cs typeface="Arial" charset="0"/>
              </a:rPr>
              <a:t>	</a:t>
            </a:r>
            <a:r>
              <a:rPr lang="ru-RU" altLang="bg-BG" sz="2500" dirty="0" smtClean="0">
                <a:latin typeface="Arial" charset="0"/>
                <a:cs typeface="Arial" charset="0"/>
              </a:rPr>
              <a:t>Така публикацията става достъпна за търсене по ключови думи за учени от целия свят и това също многократно повишава вероятността </a:t>
            </a:r>
            <a:r>
              <a:rPr lang="ru-RU" altLang="bg-BG" sz="2500" dirty="0" smtClean="0">
                <a:latin typeface="Arial" charset="0"/>
                <a:cs typeface="Arial" charset="0"/>
              </a:rPr>
              <a:t>тя да </a:t>
            </a:r>
            <a:r>
              <a:rPr lang="ru-RU" altLang="bg-BG" sz="2500" dirty="0" smtClean="0">
                <a:latin typeface="Arial" charset="0"/>
                <a:cs typeface="Arial" charset="0"/>
              </a:rPr>
              <a:t>бъде цитирана. </a:t>
            </a:r>
          </a:p>
          <a:p>
            <a:pPr marL="107950" lvl="1" indent="0" eaLnBrk="1" hangingPunct="1">
              <a:spcBef>
                <a:spcPts val="400"/>
              </a:spcBef>
              <a:buFont typeface="Verdana" pitchFamily="34" charset="0"/>
              <a:buNone/>
            </a:pPr>
            <a:r>
              <a:rPr lang="ru-RU" altLang="bg-BG" sz="2500" dirty="0" smtClean="0">
                <a:latin typeface="Arial" charset="0"/>
                <a:cs typeface="Arial" charset="0"/>
              </a:rPr>
              <a:t>	Увеличаването на броя на цитиранията на публикацията повишава цитируемостта на автора и влияе върху личния индекс на Хирш – най-важните наукометрични показатели на</a:t>
            </a:r>
            <a:r>
              <a:rPr lang="ru-RU" altLang="bg-BG" sz="2500" b="1" dirty="0" smtClean="0">
                <a:latin typeface="Arial" charset="0"/>
                <a:cs typeface="Arial" charset="0"/>
              </a:rPr>
              <a:t> </a:t>
            </a:r>
            <a:r>
              <a:rPr lang="ru-RU" altLang="bg-BG" sz="2500" dirty="0" smtClean="0">
                <a:latin typeface="Arial" charset="0"/>
                <a:cs typeface="Arial" charset="0"/>
              </a:rPr>
              <a:t>автора.</a:t>
            </a:r>
            <a:endParaRPr lang="bg-BG" altLang="bg-BG" sz="2500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3"/>
          <p:cNvSpPr>
            <a:spLocks noGrp="1"/>
          </p:cNvSpPr>
          <p:nvPr>
            <p:ph type="body" idx="1"/>
          </p:nvPr>
        </p:nvSpPr>
        <p:spPr>
          <a:xfrm>
            <a:off x="612775" y="1124745"/>
            <a:ext cx="7918450" cy="4812506"/>
          </a:xfrm>
        </p:spPr>
        <p:txBody>
          <a:bodyPr/>
          <a:lstStyle/>
          <a:p>
            <a:pPr marL="107950" indent="0" algn="ctr" eaLnBrk="1" hangingPunct="1">
              <a:buFont typeface="Wingdings 3" pitchFamily="18" charset="2"/>
              <a:buNone/>
              <a:defRPr/>
            </a:pPr>
            <a:r>
              <a:rPr lang="en-US" altLang="bg-BG" sz="2600" b="1" dirty="0" err="1" smtClean="0">
                <a:latin typeface="Arial" charset="0"/>
                <a:cs typeface="Arial" charset="0"/>
              </a:rPr>
              <a:t>Пример</a:t>
            </a:r>
            <a:r>
              <a:rPr lang="bg-BG" altLang="bg-BG" sz="2600" b="1" dirty="0" smtClean="0">
                <a:latin typeface="Arial" charset="0"/>
                <a:cs typeface="Arial" charset="0"/>
              </a:rPr>
              <a:t>и</a:t>
            </a:r>
            <a:r>
              <a:rPr lang="en-US" altLang="bg-BG" sz="2600" b="1" dirty="0" smtClean="0">
                <a:latin typeface="Arial" charset="0"/>
                <a:cs typeface="Arial" charset="0"/>
              </a:rPr>
              <a:t>:</a:t>
            </a:r>
            <a:endParaRPr lang="bg-BG" altLang="bg-BG" sz="2600" b="1" dirty="0" smtClean="0">
              <a:latin typeface="Arial" charset="0"/>
              <a:cs typeface="Arial" charset="0"/>
            </a:endParaRPr>
          </a:p>
          <a:p>
            <a:pPr marL="107950" indent="0" algn="ctr" eaLnBrk="1" hangingPunct="1">
              <a:buFont typeface="Wingdings 3" pitchFamily="18" charset="2"/>
              <a:buNone/>
              <a:defRPr/>
            </a:pPr>
            <a:r>
              <a:rPr lang="en-US" altLang="bg-BG" sz="2600" b="1" dirty="0" smtClean="0">
                <a:latin typeface="Arial" charset="0"/>
                <a:cs typeface="Arial" charset="0"/>
              </a:rPr>
              <a:t> </a:t>
            </a:r>
            <a:endParaRPr lang="bg-BG" altLang="bg-BG" sz="2600" b="1" dirty="0" smtClean="0">
              <a:latin typeface="Arial" charset="0"/>
              <a:cs typeface="Arial" charset="0"/>
            </a:endParaRPr>
          </a:p>
          <a:p>
            <a:pPr marL="622300" indent="-514350" eaLnBrk="1" hangingPunct="1">
              <a:buFont typeface="Wingdings 3" pitchFamily="18" charset="2"/>
              <a:buAutoNum type="arabicPeriod"/>
              <a:defRPr/>
            </a:pPr>
            <a:r>
              <a:rPr lang="en-US" altLang="bg-BG" sz="2400" dirty="0" smtClean="0">
                <a:latin typeface="Arial" charset="0"/>
                <a:cs typeface="Arial" charset="0"/>
              </a:rPr>
              <a:t>Edmunds, S. C.; Hunter, C. I.; Smith, V.; </a:t>
            </a:r>
            <a:r>
              <a:rPr lang="en-US" altLang="bg-BG" sz="2400" dirty="0" err="1" smtClean="0">
                <a:latin typeface="Arial" charset="0"/>
                <a:cs typeface="Arial" charset="0"/>
              </a:rPr>
              <a:t>Stoev</a:t>
            </a:r>
            <a:r>
              <a:rPr lang="en-US" altLang="bg-BG" sz="2400" dirty="0" smtClean="0">
                <a:latin typeface="Arial" charset="0"/>
                <a:cs typeface="Arial" charset="0"/>
              </a:rPr>
              <a:t>, P.; </a:t>
            </a:r>
            <a:r>
              <a:rPr lang="en-US" altLang="bg-BG" sz="2400" dirty="0" err="1" smtClean="0">
                <a:latin typeface="Arial" charset="0"/>
                <a:cs typeface="Arial" charset="0"/>
              </a:rPr>
              <a:t>Penev</a:t>
            </a:r>
            <a:r>
              <a:rPr lang="en-US" altLang="bg-BG" sz="2400" dirty="0" smtClean="0">
                <a:latin typeface="Arial" charset="0"/>
                <a:cs typeface="Arial" charset="0"/>
              </a:rPr>
              <a:t>, L. (2013). "Biodiversity research in the "big data" era: Giga Science and </a:t>
            </a:r>
            <a:r>
              <a:rPr lang="en-US" altLang="bg-BG" sz="2400" dirty="0" err="1" smtClean="0">
                <a:latin typeface="Arial" charset="0"/>
                <a:cs typeface="Arial" charset="0"/>
              </a:rPr>
              <a:t>Pensoft</a:t>
            </a:r>
            <a:r>
              <a:rPr lang="en-US" altLang="bg-BG" sz="2400" dirty="0" smtClean="0">
                <a:latin typeface="Arial" charset="0"/>
                <a:cs typeface="Arial" charset="0"/>
              </a:rPr>
              <a:t> work together to publish the most data-rich species description". </a:t>
            </a:r>
            <a:r>
              <a:rPr lang="en-US" altLang="bg-BG" sz="2400" dirty="0" err="1" smtClean="0">
                <a:latin typeface="Arial" charset="0"/>
                <a:cs typeface="Arial" charset="0"/>
              </a:rPr>
              <a:t>GigaScience</a:t>
            </a:r>
            <a:r>
              <a:rPr lang="en-US" altLang="bg-BG" sz="2400" dirty="0" smtClean="0">
                <a:latin typeface="Arial" charset="0"/>
                <a:cs typeface="Arial" charset="0"/>
              </a:rPr>
              <a:t>. 2: 14. doi:10.1186/2047-217X-2-14</a:t>
            </a:r>
            <a:r>
              <a:rPr lang="bg-BG" altLang="bg-BG" sz="2400" dirty="0" smtClean="0">
                <a:latin typeface="Arial" charset="0"/>
                <a:cs typeface="Arial" charset="0"/>
              </a:rPr>
              <a:t>.</a:t>
            </a:r>
          </a:p>
          <a:p>
            <a:pPr marL="622300" indent="-514350" eaLnBrk="1" hangingPunct="1">
              <a:buFont typeface="Wingdings 3" pitchFamily="18" charset="2"/>
              <a:buAutoNum type="arabicPeriod"/>
              <a:defRPr/>
            </a:pPr>
            <a:endParaRPr lang="en-US" altLang="bg-BG" sz="2400" dirty="0" smtClean="0">
              <a:latin typeface="Arial" charset="0"/>
              <a:cs typeface="Arial" charset="0"/>
            </a:endParaRPr>
          </a:p>
          <a:p>
            <a:pPr marL="622300" indent="-514350" eaLnBrk="1" hangingPunct="1">
              <a:buFont typeface="Wingdings 3" pitchFamily="18" charset="2"/>
              <a:buAutoNum type="arabicPeriod"/>
              <a:defRPr/>
            </a:pPr>
            <a:r>
              <a:rPr lang="de-DE" altLang="bg-BG" sz="2400" dirty="0" smtClean="0">
                <a:latin typeface="Arial" charset="0"/>
                <a:cs typeface="Arial" charset="0"/>
              </a:rPr>
              <a:t>DOI: 10.1007/978-3-540-46129-6   –</a:t>
            </a:r>
            <a:r>
              <a:rPr lang="bg-BG" altLang="bg-BG" sz="2400" dirty="0" smtClean="0">
                <a:latin typeface="Arial" charset="0"/>
                <a:cs typeface="Arial" charset="0"/>
              </a:rPr>
              <a:t>електронно копие на книга „</a:t>
            </a:r>
            <a:r>
              <a:rPr lang="de-DE" altLang="bg-BG" sz="2400" dirty="0" smtClean="0">
                <a:latin typeface="Arial" charset="0"/>
                <a:cs typeface="Arial" charset="0"/>
              </a:rPr>
              <a:t>Organometallic Chemistry &amp; Catalysis” (ISBN 978-3-540-46129-6)</a:t>
            </a:r>
          </a:p>
          <a:p>
            <a:pPr marL="107950" indent="0" algn="ctr" eaLnBrk="1" hangingPunct="1">
              <a:buFont typeface="Wingdings 3" pitchFamily="18" charset="2"/>
              <a:buNone/>
              <a:defRPr/>
            </a:pPr>
            <a:endParaRPr lang="bg-BG" altLang="bg-BG" sz="2600" dirty="0" smtClean="0">
              <a:latin typeface="Arial" charset="0"/>
              <a:cs typeface="Arial" charset="0"/>
            </a:endParaRPr>
          </a:p>
          <a:p>
            <a:pPr marL="107950" indent="0" algn="ctr" eaLnBrk="1" hangingPunct="1">
              <a:buFont typeface="Wingdings 3" pitchFamily="18" charset="2"/>
              <a:buNone/>
              <a:defRPr/>
            </a:pPr>
            <a:endParaRPr lang="bg-BG" altLang="bg-BG" sz="2600" dirty="0">
              <a:latin typeface="Arial" charset="0"/>
              <a:cs typeface="Arial" charset="0"/>
            </a:endParaRPr>
          </a:p>
          <a:p>
            <a:pPr marL="107950" indent="0" algn="ctr" eaLnBrk="1" hangingPunct="1">
              <a:buFont typeface="Wingdings 3" pitchFamily="18" charset="2"/>
              <a:buNone/>
              <a:defRPr/>
            </a:pPr>
            <a:endParaRPr lang="en-US" altLang="bg-BG" sz="2600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3"/>
          <p:cNvSpPr>
            <a:spLocks noGrp="1"/>
          </p:cNvSpPr>
          <p:nvPr>
            <p:ph type="body" idx="1"/>
          </p:nvPr>
        </p:nvSpPr>
        <p:spPr>
          <a:xfrm>
            <a:off x="612775" y="1412875"/>
            <a:ext cx="7918450" cy="4524375"/>
          </a:xfrm>
        </p:spPr>
        <p:txBody>
          <a:bodyPr/>
          <a:lstStyle/>
          <a:p>
            <a:pPr marL="108000" indent="0">
              <a:buFont typeface="Wingdings 3" pitchFamily="18" charset="2"/>
              <a:buNone/>
              <a:defRPr/>
            </a:pPr>
            <a:endParaRPr lang="en-US" sz="2400" dirty="0" smtClean="0"/>
          </a:p>
          <a:p>
            <a:pPr marL="108000" indent="0">
              <a:buFont typeface="Wingdings 3" pitchFamily="18" charset="2"/>
              <a:buNone/>
              <a:defRPr/>
            </a:pPr>
            <a:endParaRPr lang="en-US" sz="2400" dirty="0" smtClean="0"/>
          </a:p>
          <a:p>
            <a:pPr marL="108000" indent="0" algn="r">
              <a:buFont typeface="Wingdings 3" pitchFamily="18" charset="2"/>
              <a:buNone/>
              <a:defRPr/>
            </a:pPr>
            <a:r>
              <a:rPr lang="bg-BG" sz="2800" dirty="0" smtClean="0"/>
              <a:t>International </a:t>
            </a:r>
            <a:r>
              <a:rPr lang="bg-BG" sz="2800" dirty="0"/>
              <a:t>Journal of </a:t>
            </a:r>
            <a:endParaRPr lang="en-US" sz="2800" dirty="0" smtClean="0"/>
          </a:p>
          <a:p>
            <a:pPr marL="108000" indent="0" algn="r">
              <a:buFont typeface="Wingdings 3" pitchFamily="18" charset="2"/>
              <a:buNone/>
              <a:defRPr/>
            </a:pPr>
            <a:r>
              <a:rPr lang="bg-BG" sz="2800" b="1" dirty="0" smtClean="0"/>
              <a:t>Modern </a:t>
            </a:r>
            <a:r>
              <a:rPr lang="bg-BG" sz="2800" b="1" dirty="0"/>
              <a:t>Physics B</a:t>
            </a:r>
            <a:r>
              <a:rPr lang="bg-BG" sz="2800" dirty="0"/>
              <a:t> </a:t>
            </a:r>
          </a:p>
          <a:p>
            <a:pPr marL="108000" indent="0" algn="r">
              <a:buFont typeface="Wingdings 3" pitchFamily="18" charset="2"/>
              <a:buNone/>
              <a:defRPr/>
            </a:pPr>
            <a:r>
              <a:rPr lang="bg-BG" sz="2400" dirty="0"/>
              <a:t>Vol. 31 (2017) 1750241 (86 pages)</a:t>
            </a:r>
          </a:p>
          <a:p>
            <a:pPr marL="108000" indent="0" algn="r">
              <a:buFont typeface="Wingdings 3" pitchFamily="18" charset="2"/>
              <a:buNone/>
              <a:defRPr/>
            </a:pPr>
            <a:r>
              <a:rPr lang="bg-BG" sz="2400" dirty="0" smtClean="0"/>
              <a:t>DOI</a:t>
            </a:r>
            <a:r>
              <a:rPr lang="bg-BG" sz="2400" dirty="0"/>
              <a:t>: 10.1142/S</a:t>
            </a:r>
            <a:r>
              <a:rPr lang="bg-BG" sz="2400" b="1" dirty="0">
                <a:solidFill>
                  <a:srgbClr val="FF0000"/>
                </a:solidFill>
              </a:rPr>
              <a:t>02179792</a:t>
            </a:r>
            <a:r>
              <a:rPr lang="bg-BG" sz="2400" dirty="0"/>
              <a:t>17502411</a:t>
            </a:r>
          </a:p>
          <a:p>
            <a:pPr marL="108000" indent="0" algn="ctr" eaLnBrk="1" hangingPunct="1">
              <a:buFont typeface="Wingdings 3" pitchFamily="18" charset="2"/>
              <a:buNone/>
              <a:defRPr/>
            </a:pPr>
            <a:endParaRPr lang="bg-BG" altLang="bg-BG" sz="2600" dirty="0" smtClean="0">
              <a:latin typeface="Arial" charset="0"/>
              <a:cs typeface="Arial" charset="0"/>
            </a:endParaRPr>
          </a:p>
          <a:p>
            <a:pPr marL="107950" indent="0" eaLnBrk="1" hangingPunct="1">
              <a:buFont typeface="Wingdings 3" pitchFamily="18" charset="2"/>
              <a:buNone/>
              <a:defRPr/>
            </a:pPr>
            <a:endParaRPr lang="bg-BG" altLang="bg-BG" sz="2600" dirty="0">
              <a:latin typeface="Arial" charset="0"/>
              <a:cs typeface="Arial" charset="0"/>
            </a:endParaRPr>
          </a:p>
          <a:p>
            <a:pPr marL="107950" indent="0" eaLnBrk="1" hangingPunct="1">
              <a:buFont typeface="Wingdings 3" pitchFamily="18" charset="2"/>
              <a:buNone/>
              <a:defRPr/>
            </a:pPr>
            <a:r>
              <a:rPr lang="en-US" altLang="bg-BG" sz="1800" dirty="0" smtClean="0">
                <a:latin typeface="Arial" charset="0"/>
                <a:cs typeface="Arial" charset="0"/>
              </a:rPr>
              <a:t>Print ISSN: </a:t>
            </a:r>
            <a:r>
              <a:rPr lang="en-US" altLang="bg-BG" sz="1800" b="1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0217-9792</a:t>
            </a:r>
          </a:p>
          <a:p>
            <a:pPr marL="107950" indent="0" eaLnBrk="1" hangingPunct="1">
              <a:buFont typeface="Wingdings 3" pitchFamily="18" charset="2"/>
              <a:buNone/>
              <a:defRPr/>
            </a:pPr>
            <a:r>
              <a:rPr lang="en-US" altLang="bg-BG" sz="1800" dirty="0" smtClean="0">
                <a:latin typeface="Arial" charset="0"/>
                <a:cs typeface="Arial" charset="0"/>
              </a:rPr>
              <a:t>Online ISSN: 1793-6578</a:t>
            </a:r>
          </a:p>
        </p:txBody>
      </p:sp>
      <p:pic>
        <p:nvPicPr>
          <p:cNvPr id="2560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263" y="1758950"/>
            <a:ext cx="1550987" cy="374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263" y="2349500"/>
            <a:ext cx="1581150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315" y="692696"/>
            <a:ext cx="8119570" cy="5256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1"/>
          <p:cNvSpPr>
            <a:spLocks noChangeArrowheads="1"/>
          </p:cNvSpPr>
          <p:nvPr/>
        </p:nvSpPr>
        <p:spPr bwMode="auto">
          <a:xfrm>
            <a:off x="611188" y="1125538"/>
            <a:ext cx="7920037" cy="549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07950" indent="358775"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eaLnBrk="1" hangingPunct="1">
              <a:buClrTx/>
              <a:buSzTx/>
              <a:buFontTx/>
              <a:buNone/>
            </a:pPr>
            <a:r>
              <a:rPr lang="ru-RU" altLang="bg-BG" sz="2600" dirty="0">
                <a:latin typeface="Arial" charset="0"/>
              </a:rPr>
              <a:t>Все още не съществува общ глобален начин за идентификация на </a:t>
            </a:r>
            <a:r>
              <a:rPr lang="ru-RU" altLang="bg-BG" sz="2600" dirty="0" smtClean="0">
                <a:latin typeface="Arial" charset="0"/>
              </a:rPr>
              <a:t>научни публикации, на </a:t>
            </a:r>
            <a:r>
              <a:rPr lang="ru-RU" altLang="bg-BG" sz="2600" dirty="0">
                <a:latin typeface="Arial" charset="0"/>
              </a:rPr>
              <a:t>издания, </a:t>
            </a:r>
            <a:r>
              <a:rPr lang="ru-RU" altLang="bg-BG" sz="2600" dirty="0" smtClean="0">
                <a:latin typeface="Arial" charset="0"/>
              </a:rPr>
              <a:t>на глави от книги, на </a:t>
            </a:r>
            <a:r>
              <a:rPr lang="ru-RU" altLang="bg-BG" sz="2600" dirty="0">
                <a:latin typeface="Arial" charset="0"/>
              </a:rPr>
              <a:t>автори и други елементи на библиографски метаданни. </a:t>
            </a:r>
          </a:p>
          <a:p>
            <a:pPr eaLnBrk="1" hangingPunct="1">
              <a:buClrTx/>
              <a:buSzTx/>
              <a:buFontTx/>
              <a:buNone/>
            </a:pPr>
            <a:r>
              <a:rPr lang="ru-RU" altLang="bg-BG" sz="2600" dirty="0">
                <a:latin typeface="Arial" charset="0"/>
              </a:rPr>
              <a:t>Този проблем е особено актуален при обработване на една и съща информация в различни наукометрични и библиографски бази данни с последваща интеграция на получените данни. </a:t>
            </a:r>
          </a:p>
          <a:p>
            <a:pPr eaLnBrk="1" hangingPunct="1">
              <a:buClrTx/>
              <a:buSzTx/>
              <a:buFontTx/>
              <a:buNone/>
            </a:pPr>
            <a:r>
              <a:rPr lang="ru-RU" altLang="bg-BG" sz="2600" dirty="0">
                <a:latin typeface="Arial" charset="0"/>
              </a:rPr>
              <a:t>В този случай единствено свързващо звено е идентификаторът DOI.</a:t>
            </a:r>
          </a:p>
          <a:p>
            <a:pPr eaLnBrk="1" hangingPunct="1">
              <a:buClrTx/>
              <a:buSzTx/>
              <a:buFontTx/>
              <a:buNone/>
            </a:pPr>
            <a:endParaRPr lang="ru-RU" altLang="bg-BG" sz="2600" dirty="0">
              <a:latin typeface="Arial" charset="0"/>
            </a:endParaRPr>
          </a:p>
          <a:p>
            <a:pPr eaLnBrk="1" hangingPunct="1">
              <a:buClrTx/>
              <a:buSzTx/>
              <a:buFontTx/>
              <a:buNone/>
            </a:pPr>
            <a:endParaRPr lang="ru-RU" altLang="bg-BG" sz="2600" dirty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2775" y="549275"/>
            <a:ext cx="7918450" cy="603242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600" b="1" dirty="0" smtClean="0"/>
              <a:t>Заключение</a:t>
            </a:r>
            <a:endParaRPr lang="ru-RU" sz="1400" dirty="0"/>
          </a:p>
          <a:p>
            <a:pPr marL="108000" indent="360000">
              <a:defRPr/>
            </a:pPr>
            <a:r>
              <a:rPr lang="ru-RU" sz="2400" dirty="0" smtClean="0"/>
              <a:t>	</a:t>
            </a:r>
            <a:r>
              <a:rPr lang="ru-RU" sz="2300" dirty="0" smtClean="0"/>
              <a:t>Използването </a:t>
            </a:r>
            <a:r>
              <a:rPr lang="ru-RU" sz="2300" dirty="0"/>
              <a:t>на DOI позволява: </a:t>
            </a:r>
          </a:p>
          <a:p>
            <a:pPr marL="450900" indent="-342900">
              <a:buFontTx/>
              <a:buChar char="-"/>
              <a:defRPr/>
            </a:pPr>
            <a:r>
              <a:rPr lang="ru-RU" sz="2300" dirty="0"/>
              <a:t>да се направи статията «по-видима»; </a:t>
            </a:r>
          </a:p>
          <a:p>
            <a:pPr marL="450900" indent="-342900">
              <a:buFontTx/>
              <a:buChar char="-"/>
              <a:defRPr/>
            </a:pPr>
            <a:r>
              <a:rPr lang="ru-RU" sz="2300" dirty="0"/>
              <a:t>да се повиши авторитетността на списанието; </a:t>
            </a:r>
          </a:p>
          <a:p>
            <a:pPr marL="450900" indent="-342900">
              <a:buFontTx/>
              <a:buChar char="-"/>
              <a:defRPr/>
            </a:pPr>
            <a:r>
              <a:rPr lang="ru-RU" sz="2300" dirty="0"/>
              <a:t>да се проследява цитирането на публикациите; </a:t>
            </a:r>
          </a:p>
          <a:p>
            <a:pPr marL="450900" indent="-342900">
              <a:buFontTx/>
              <a:buChar char="-"/>
              <a:defRPr/>
            </a:pPr>
            <a:r>
              <a:rPr lang="ru-RU" sz="2300" dirty="0"/>
              <a:t>да се осигурява </a:t>
            </a:r>
            <a:r>
              <a:rPr lang="ru-RU" sz="2300" dirty="0" smtClean="0"/>
              <a:t>интеграцията </a:t>
            </a:r>
            <a:r>
              <a:rPr lang="ru-RU" sz="2300" dirty="0"/>
              <a:t>с базите данни (</a:t>
            </a:r>
            <a:r>
              <a:rPr lang="ru-RU" sz="2300" dirty="0" smtClean="0"/>
              <a:t>Scopus, WoS</a:t>
            </a:r>
            <a:r>
              <a:rPr lang="ru-RU" sz="2300" dirty="0"/>
              <a:t>, EBSCO, DOAJ и др.), с различни алтметрики, с идентификаторите </a:t>
            </a:r>
            <a:r>
              <a:rPr lang="ru-RU" sz="2300" dirty="0" smtClean="0"/>
              <a:t>ORCID </a:t>
            </a:r>
            <a:r>
              <a:rPr lang="ru-RU" sz="2300" dirty="0"/>
              <a:t>и ResearcherID, със системите за съхранение и мениджмънт на данни за научни изследвания (CRIS-системи), със системите Mendeley, Zotero и системите за търсене на плагиат. </a:t>
            </a:r>
          </a:p>
          <a:p>
            <a:pPr marL="108000">
              <a:defRPr/>
            </a:pPr>
            <a:r>
              <a:rPr lang="ru-RU" sz="2300" dirty="0"/>
              <a:t>	</a:t>
            </a:r>
            <a:r>
              <a:rPr lang="ru-RU" sz="2300" dirty="0" smtClean="0"/>
              <a:t>И </a:t>
            </a:r>
            <a:r>
              <a:rPr lang="ru-RU" sz="2300" dirty="0"/>
              <a:t>най-вече, понеже това е стандарт, приет от всички водещи издателства в света, може да се говори за включване на документа, притежаващ DOI, в световното научно пространство.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3"/>
          <p:cNvSpPr>
            <a:spLocks noGrp="1"/>
          </p:cNvSpPr>
          <p:nvPr>
            <p:ph type="body" idx="1"/>
          </p:nvPr>
        </p:nvSpPr>
        <p:spPr>
          <a:xfrm>
            <a:off x="683568" y="1700808"/>
            <a:ext cx="7920037" cy="2447925"/>
          </a:xfrm>
        </p:spPr>
        <p:txBody>
          <a:bodyPr/>
          <a:lstStyle/>
          <a:p>
            <a:pPr>
              <a:buFont typeface="Wingdings 3" pitchFamily="18" charset="2"/>
              <a:buNone/>
            </a:pPr>
            <a:endParaRPr lang="bg-BG" altLang="en-US" dirty="0" smtClean="0">
              <a:latin typeface="Arial" charset="0"/>
            </a:endParaRPr>
          </a:p>
          <a:p>
            <a:pPr algn="ctr">
              <a:buFont typeface="Wingdings 3" pitchFamily="18" charset="2"/>
              <a:buNone/>
            </a:pPr>
            <a:r>
              <a:rPr lang="bg-BG" altLang="en-US" sz="2800" dirty="0" smtClean="0">
                <a:latin typeface="Arial" charset="0"/>
              </a:rPr>
              <a:t>Благодаря за вниманието</a:t>
            </a:r>
            <a:r>
              <a:rPr lang="bg-BG" altLang="en-US" sz="3200" dirty="0" smtClean="0">
                <a:latin typeface="Arial" charset="0"/>
              </a:rPr>
              <a:t>!</a:t>
            </a:r>
          </a:p>
          <a:p>
            <a:pPr eaLnBrk="1" hangingPunct="1">
              <a:buFont typeface="Wingdings 3" pitchFamily="18" charset="2"/>
              <a:buNone/>
            </a:pPr>
            <a:r>
              <a:rPr lang="bg-BG" altLang="bg-BG" sz="1600" b="1" dirty="0" smtClean="0">
                <a:latin typeface="Arial" charset="0"/>
                <a:cs typeface="Arial" charset="0"/>
              </a:rPr>
              <a:t>	</a:t>
            </a:r>
          </a:p>
          <a:p>
            <a:pPr eaLnBrk="1" hangingPunct="1">
              <a:buFont typeface="Wingdings 3" pitchFamily="18" charset="2"/>
              <a:buNone/>
            </a:pPr>
            <a:endParaRPr lang="bg-BG" altLang="bg-BG" sz="1600" b="1" dirty="0" smtClean="0">
              <a:latin typeface="Arial" charset="0"/>
              <a:cs typeface="Arial" charset="0"/>
            </a:endParaRPr>
          </a:p>
          <a:p>
            <a:pPr algn="ctr" eaLnBrk="1" hangingPunct="1">
              <a:buFont typeface="Wingdings 3" pitchFamily="18" charset="2"/>
              <a:buNone/>
            </a:pPr>
            <a:r>
              <a:rPr lang="bg-BG" altLang="bg-BG" sz="2600" dirty="0" smtClean="0">
                <a:latin typeface="Arial" charset="0"/>
                <a:cs typeface="Arial" charset="0"/>
              </a:rPr>
              <a:t>проф. д-р Елена Павловска</a:t>
            </a:r>
          </a:p>
          <a:p>
            <a:pPr algn="ctr" eaLnBrk="1" hangingPunct="1">
              <a:buFont typeface="Wingdings 3" pitchFamily="18" charset="2"/>
              <a:buNone/>
            </a:pPr>
            <a:r>
              <a:rPr lang="en-US" altLang="bg-BG" sz="2600" u="sng" dirty="0" smtClean="0">
                <a:solidFill>
                  <a:schemeClr val="accent1"/>
                </a:solidFill>
                <a:latin typeface="Arial" charset="0"/>
                <a:cs typeface="Arial" charset="0"/>
              </a:rPr>
              <a:t>e.pavlovska@index2000.bg</a:t>
            </a:r>
            <a:endParaRPr lang="bg-BG" altLang="bg-BG" sz="2600" u="sng" dirty="0" smtClean="0">
              <a:solidFill>
                <a:schemeClr val="accent1"/>
              </a:solidFill>
              <a:latin typeface="Arial" charset="0"/>
              <a:cs typeface="Arial" charset="0"/>
            </a:endParaRPr>
          </a:p>
          <a:p>
            <a:pPr algn="ctr">
              <a:buFont typeface="Wingdings 3" pitchFamily="18" charset="2"/>
              <a:buNone/>
            </a:pPr>
            <a:endParaRPr lang="bg-BG" altLang="en-US" sz="3200" dirty="0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ezentazia_EKIP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Prezentazia_EKIP</Template>
  <TotalTime>8866</TotalTime>
  <Words>925</Words>
  <Application>Microsoft Office PowerPoint</Application>
  <PresentationFormat>On-screen Show (4:3)</PresentationFormat>
  <Paragraphs>128</Paragraphs>
  <Slides>23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Prezentazia_EKIP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Elena Pavlovska</dc:creator>
  <cp:lastModifiedBy>ЕЛЕНА</cp:lastModifiedBy>
  <cp:revision>160</cp:revision>
  <dcterms:created xsi:type="dcterms:W3CDTF">2013-11-25T18:42:23Z</dcterms:created>
  <dcterms:modified xsi:type="dcterms:W3CDTF">2018-09-26T05:44:49Z</dcterms:modified>
</cp:coreProperties>
</file>