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07" r:id="rId2"/>
    <p:sldId id="308" r:id="rId3"/>
    <p:sldId id="312" r:id="rId4"/>
    <p:sldId id="322" r:id="rId5"/>
    <p:sldId id="315" r:id="rId6"/>
    <p:sldId id="316" r:id="rId7"/>
    <p:sldId id="309" r:id="rId8"/>
    <p:sldId id="310" r:id="rId9"/>
    <p:sldId id="313" r:id="rId10"/>
    <p:sldId id="314" r:id="rId11"/>
    <p:sldId id="262" r:id="rId12"/>
    <p:sldId id="320" r:id="rId13"/>
    <p:sldId id="330" r:id="rId14"/>
    <p:sldId id="329" r:id="rId15"/>
    <p:sldId id="331" r:id="rId16"/>
    <p:sldId id="263" r:id="rId17"/>
    <p:sldId id="268" r:id="rId18"/>
    <p:sldId id="269" r:id="rId19"/>
    <p:sldId id="270" r:id="rId20"/>
    <p:sldId id="276" r:id="rId21"/>
    <p:sldId id="277" r:id="rId22"/>
    <p:sldId id="280" r:id="rId23"/>
    <p:sldId id="281" r:id="rId24"/>
    <p:sldId id="282" r:id="rId25"/>
    <p:sldId id="283" r:id="rId26"/>
    <p:sldId id="284" r:id="rId27"/>
    <p:sldId id="332" r:id="rId28"/>
    <p:sldId id="334" r:id="rId29"/>
    <p:sldId id="333" r:id="rId30"/>
    <p:sldId id="335" r:id="rId31"/>
    <p:sldId id="288" r:id="rId32"/>
    <p:sldId id="296" r:id="rId33"/>
    <p:sldId id="304" r:id="rId34"/>
    <p:sldId id="317" r:id="rId35"/>
    <p:sldId id="318" r:id="rId36"/>
    <p:sldId id="321" r:id="rId37"/>
    <p:sldId id="326" r:id="rId38"/>
    <p:sldId id="327" r:id="rId39"/>
    <p:sldId id="328" r:id="rId40"/>
    <p:sldId id="336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ECE"/>
    <a:srgbClr val="FAFFCD"/>
    <a:srgbClr val="FAFEE2"/>
    <a:srgbClr val="FBFFD1"/>
    <a:srgbClr val="F8FEE2"/>
    <a:srgbClr val="FBFFD5"/>
    <a:srgbClr val="FFF5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46" autoAdjust="0"/>
    <p:restoredTop sz="95501" autoAdjust="0"/>
  </p:normalViewPr>
  <p:slideViewPr>
    <p:cSldViewPr snapToGrid="0">
      <p:cViewPr varScale="1">
        <p:scale>
          <a:sx n="90" d="100"/>
          <a:sy n="90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217CD-3B17-4E52-8935-C45548F9EC55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51170-BAE6-4182-88ED-62598CBB5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71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51170-BAE6-4182-88ED-62598CBB5A6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5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8021-AAE9-4D56-A8D8-E1D7D4DC217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D097-3A1A-497B-A87D-7C99E9456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193335"/>
      </p:ext>
    </p:extLst>
  </p:cSld>
  <p:clrMapOvr>
    <a:masterClrMapping/>
  </p:clrMapOvr>
  <p:transition advClick="0" advTm="11029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8021-AAE9-4D56-A8D8-E1D7D4DC217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D097-3A1A-497B-A87D-7C99E9456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461712"/>
      </p:ext>
    </p:extLst>
  </p:cSld>
  <p:clrMapOvr>
    <a:masterClrMapping/>
  </p:clrMapOvr>
  <p:transition advClick="0" advTm="11029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8021-AAE9-4D56-A8D8-E1D7D4DC217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D097-3A1A-497B-A87D-7C99E9456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468244"/>
      </p:ext>
    </p:extLst>
  </p:cSld>
  <p:clrMapOvr>
    <a:masterClrMapping/>
  </p:clrMapOvr>
  <p:transition advClick="0" advTm="11029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8021-AAE9-4D56-A8D8-E1D7D4DC217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D097-3A1A-497B-A87D-7C99E9456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820180"/>
      </p:ext>
    </p:extLst>
  </p:cSld>
  <p:clrMapOvr>
    <a:masterClrMapping/>
  </p:clrMapOvr>
  <p:transition advClick="0" advTm="11029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8021-AAE9-4D56-A8D8-E1D7D4DC217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D097-3A1A-497B-A87D-7C99E9456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720331"/>
      </p:ext>
    </p:extLst>
  </p:cSld>
  <p:clrMapOvr>
    <a:masterClrMapping/>
  </p:clrMapOvr>
  <p:transition advClick="0" advTm="11029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8021-AAE9-4D56-A8D8-E1D7D4DC217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D097-3A1A-497B-A87D-7C99E9456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542920"/>
      </p:ext>
    </p:extLst>
  </p:cSld>
  <p:clrMapOvr>
    <a:masterClrMapping/>
  </p:clrMapOvr>
  <p:transition advClick="0" advTm="11029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8021-AAE9-4D56-A8D8-E1D7D4DC217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D097-3A1A-497B-A87D-7C99E9456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361381"/>
      </p:ext>
    </p:extLst>
  </p:cSld>
  <p:clrMapOvr>
    <a:masterClrMapping/>
  </p:clrMapOvr>
  <p:transition advClick="0" advTm="11029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8021-AAE9-4D56-A8D8-E1D7D4DC217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D097-3A1A-497B-A87D-7C99E9456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80692"/>
      </p:ext>
    </p:extLst>
  </p:cSld>
  <p:clrMapOvr>
    <a:masterClrMapping/>
  </p:clrMapOvr>
  <p:transition advClick="0" advTm="11029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8021-AAE9-4D56-A8D8-E1D7D4DC217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D097-3A1A-497B-A87D-7C99E9456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750455"/>
      </p:ext>
    </p:extLst>
  </p:cSld>
  <p:clrMapOvr>
    <a:masterClrMapping/>
  </p:clrMapOvr>
  <p:transition advClick="0" advTm="11029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8021-AAE9-4D56-A8D8-E1D7D4DC217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D097-3A1A-497B-A87D-7C99E9456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342601"/>
      </p:ext>
    </p:extLst>
  </p:cSld>
  <p:clrMapOvr>
    <a:masterClrMapping/>
  </p:clrMapOvr>
  <p:transition advClick="0" advTm="11029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8021-AAE9-4D56-A8D8-E1D7D4DC217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CD097-3A1A-497B-A87D-7C99E9456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774216"/>
      </p:ext>
    </p:extLst>
  </p:cSld>
  <p:clrMapOvr>
    <a:masterClrMapping/>
  </p:clrMapOvr>
  <p:transition advClick="0" advTm="11029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C8021-AAE9-4D56-A8D8-E1D7D4DC2179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CD097-3A1A-497B-A87D-7C99E9456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981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1029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hyperlink" Target="http://www.cl.bas.bg/" TargetMode="Externa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hyperlink" Target="http://www.facebook.com/clbasbg" TargetMode="Externa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358"/>
            <a:ext cx="12192000" cy="6890358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438939" y="1084521"/>
            <a:ext cx="9144000" cy="3542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208874" y="6220047"/>
            <a:ext cx="4154887" cy="10437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err="1">
                <a:solidFill>
                  <a:srgbClr val="C00000"/>
                </a:solidFill>
              </a:rPr>
              <a:t>Международна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научна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конференция</a:t>
            </a:r>
            <a:r>
              <a:rPr lang="en-US" sz="1200" dirty="0">
                <a:solidFill>
                  <a:srgbClr val="C00000"/>
                </a:solidFill>
              </a:rPr>
              <a:t> „</a:t>
            </a:r>
            <a:r>
              <a:rPr lang="en-US" sz="1200" dirty="0" err="1">
                <a:solidFill>
                  <a:srgbClr val="C00000"/>
                </a:solidFill>
              </a:rPr>
              <a:t>Съвременната</a:t>
            </a:r>
            <a:r>
              <a:rPr lang="en-US" sz="1200" dirty="0">
                <a:solidFill>
                  <a:srgbClr val="C00000"/>
                </a:solidFill>
              </a:rPr>
              <a:t> библиотека – </a:t>
            </a:r>
            <a:r>
              <a:rPr lang="en-US" sz="1200" dirty="0" err="1">
                <a:solidFill>
                  <a:srgbClr val="C00000"/>
                </a:solidFill>
              </a:rPr>
              <a:t>център</a:t>
            </a:r>
            <a:r>
              <a:rPr lang="en-US" sz="1200" dirty="0">
                <a:solidFill>
                  <a:srgbClr val="C00000"/>
                </a:solidFill>
              </a:rPr>
              <a:t> за обучение, </a:t>
            </a:r>
            <a:r>
              <a:rPr lang="en-US" sz="1200" dirty="0" err="1">
                <a:solidFill>
                  <a:srgbClr val="C00000"/>
                </a:solidFill>
              </a:rPr>
              <a:t>диалог</a:t>
            </a:r>
            <a:r>
              <a:rPr lang="en-US" sz="1200" dirty="0">
                <a:solidFill>
                  <a:srgbClr val="C00000"/>
                </a:solidFill>
              </a:rPr>
              <a:t> на </a:t>
            </a:r>
            <a:r>
              <a:rPr lang="en-US" sz="1200" dirty="0" err="1">
                <a:solidFill>
                  <a:srgbClr val="C00000"/>
                </a:solidFill>
              </a:rPr>
              <a:t>култури</a:t>
            </a:r>
            <a:r>
              <a:rPr lang="en-US" sz="1200" dirty="0">
                <a:solidFill>
                  <a:srgbClr val="C00000"/>
                </a:solidFill>
              </a:rPr>
              <a:t>, </a:t>
            </a:r>
            <a:r>
              <a:rPr lang="en-US" sz="1200" dirty="0" err="1">
                <a:solidFill>
                  <a:srgbClr val="C00000"/>
                </a:solidFill>
              </a:rPr>
              <a:t>иновации</a:t>
            </a:r>
            <a:r>
              <a:rPr lang="en-US" sz="1200" dirty="0">
                <a:solidFill>
                  <a:srgbClr val="C00000"/>
                </a:solidFill>
              </a:rPr>
              <a:t> и </a:t>
            </a:r>
            <a:r>
              <a:rPr lang="en-US" sz="1200" dirty="0" err="1">
                <a:solidFill>
                  <a:srgbClr val="C00000"/>
                </a:solidFill>
              </a:rPr>
              <a:t>нови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технологии</a:t>
            </a:r>
            <a:r>
              <a:rPr lang="en-US" sz="1200" dirty="0" smtClean="0">
                <a:solidFill>
                  <a:srgbClr val="C00000"/>
                </a:solidFill>
              </a:rPr>
              <a:t>”</a:t>
            </a:r>
            <a:r>
              <a:rPr lang="bg-BG" sz="1200" dirty="0" smtClean="0">
                <a:solidFill>
                  <a:srgbClr val="C00000"/>
                </a:solidFill>
              </a:rPr>
              <a:t>, </a:t>
            </a:r>
            <a:r>
              <a:rPr lang="en-US" sz="1200" b="1" dirty="0">
                <a:solidFill>
                  <a:srgbClr val="C00000"/>
                </a:solidFill>
              </a:rPr>
              <a:t>26 – 27 </a:t>
            </a:r>
            <a:r>
              <a:rPr lang="en-US" sz="1200" b="1" dirty="0" err="1" smtClean="0">
                <a:solidFill>
                  <a:srgbClr val="C00000"/>
                </a:solidFill>
              </a:rPr>
              <a:t>септември</a:t>
            </a:r>
            <a:r>
              <a:rPr lang="bg-BG" sz="1200" b="1" dirty="0" smtClean="0">
                <a:solidFill>
                  <a:srgbClr val="C00000"/>
                </a:solidFill>
              </a:rPr>
              <a:t> 2018</a:t>
            </a:r>
            <a:endParaRPr lang="en-US" sz="1200" dirty="0">
              <a:solidFill>
                <a:srgbClr val="C00000"/>
              </a:solidFill>
            </a:endParaRPr>
          </a:p>
          <a:p>
            <a:endParaRPr lang="en-US" sz="12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86540" y="2834542"/>
            <a:ext cx="964373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4800" b="1" dirty="0">
                <a:solidFill>
                  <a:srgbClr val="C00000"/>
                </a:solidFill>
                <a:ea typeface="Times New Roman" panose="02020603050405020304" pitchFamily="18" charset="0"/>
              </a:rPr>
              <a:t>Централна библиотека </a:t>
            </a:r>
            <a:r>
              <a:rPr lang="bg-BG" sz="48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на БАН-   </a:t>
            </a:r>
          </a:p>
          <a:p>
            <a:pPr algn="ctr"/>
            <a:r>
              <a:rPr lang="bg-BG" sz="4800" b="1" dirty="0">
                <a:solidFill>
                  <a:srgbClr val="C00000"/>
                </a:solidFill>
                <a:ea typeface="Times New Roman" panose="02020603050405020304" pitchFamily="18" charset="0"/>
              </a:rPr>
              <a:t> </a:t>
            </a:r>
            <a:r>
              <a:rPr lang="bg-BG" sz="48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  реалност </a:t>
            </a:r>
            <a:r>
              <a:rPr lang="bg-BG" sz="4800" b="1" dirty="0">
                <a:solidFill>
                  <a:srgbClr val="C00000"/>
                </a:solidFill>
                <a:ea typeface="Times New Roman" panose="02020603050405020304" pitchFamily="18" charset="0"/>
              </a:rPr>
              <a:t>и перспективи</a:t>
            </a:r>
            <a:endParaRPr lang="en-US" sz="48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bg-BG" b="1" dirty="0">
                <a:solidFill>
                  <a:srgbClr val="333333"/>
                </a:solidFill>
                <a:latin typeface="Simbal Regular"/>
                <a:ea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525535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3" y="1"/>
            <a:ext cx="10515600" cy="5231390"/>
          </a:xfrm>
        </p:spPr>
        <p:txBody>
          <a:bodyPr/>
          <a:lstStyle/>
          <a:p>
            <a:pPr marL="0" indent="0" algn="ctr">
              <a:buNone/>
            </a:pPr>
            <a:endParaRPr lang="bg-BG" b="1" dirty="0" smtClean="0">
              <a:solidFill>
                <a:srgbClr val="C0000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bg-BG" b="1" dirty="0" smtClean="0">
                <a:solidFill>
                  <a:srgbClr val="C00000"/>
                </a:solidFill>
              </a:rPr>
              <a:t>От 2011 г. ЦБ-БАН работи по проект дигитализация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bg-BG" b="1" dirty="0" smtClean="0">
                <a:solidFill>
                  <a:srgbClr val="C00000"/>
                </a:solidFill>
              </a:rPr>
              <a:t>и участва със своите колекции в НАБИС </a:t>
            </a:r>
            <a:r>
              <a:rPr lang="bg-BG" b="1" dirty="0">
                <a:solidFill>
                  <a:srgbClr val="C00000"/>
                </a:solidFill>
              </a:rPr>
              <a:t>репозиториум </a:t>
            </a:r>
            <a:endParaRPr lang="bg-BG" b="1" dirty="0" smtClean="0">
              <a:solidFill>
                <a:srgbClr val="C0000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bg-BG" b="1" dirty="0" smtClean="0">
                <a:solidFill>
                  <a:srgbClr val="C00000"/>
                </a:solidFill>
              </a:rPr>
              <a:t>с 3 </a:t>
            </a:r>
            <a:r>
              <a:rPr lang="en-US" b="1" dirty="0" smtClean="0">
                <a:solidFill>
                  <a:srgbClr val="C00000"/>
                </a:solidFill>
              </a:rPr>
              <a:t>760</a:t>
            </a:r>
            <a:r>
              <a:rPr lang="bg-BG" b="1" dirty="0" smtClean="0">
                <a:solidFill>
                  <a:srgbClr val="C00000"/>
                </a:solidFill>
              </a:rPr>
              <a:t> заглавия (</a:t>
            </a:r>
            <a:r>
              <a:rPr lang="en-US" b="1" dirty="0" smtClean="0">
                <a:solidFill>
                  <a:srgbClr val="C00000"/>
                </a:solidFill>
              </a:rPr>
              <a:t>215</a:t>
            </a:r>
            <a:r>
              <a:rPr lang="bg-BG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843</a:t>
            </a:r>
            <a:r>
              <a:rPr lang="bg-BG" b="1" dirty="0" smtClean="0">
                <a:solidFill>
                  <a:srgbClr val="C00000"/>
                </a:solidFill>
              </a:rPr>
              <a:t> файла)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2" name="Chart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2587335"/>
            <a:ext cx="4591050" cy="3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Chart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358" y="2587335"/>
            <a:ext cx="5178055" cy="3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857662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066" y="894114"/>
            <a:ext cx="11395934" cy="1009114"/>
          </a:xfrm>
        </p:spPr>
        <p:txBody>
          <a:bodyPr>
            <a:noAutofit/>
          </a:bodyPr>
          <a:lstStyle/>
          <a:p>
            <a:pPr algn="ctr"/>
            <a:r>
              <a:rPr lang="bg-BG" sz="2800" b="1" dirty="0" smtClean="0">
                <a:solidFill>
                  <a:srgbClr val="C00000"/>
                </a:solidFill>
              </a:rPr>
              <a:t>Опазване на книжовно-документалното наследство в ЦБ-БАН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905" y="2020186"/>
            <a:ext cx="11268635" cy="415070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Колекция </a:t>
            </a:r>
            <a:r>
              <a:rPr lang="bg-BG" dirty="0"/>
              <a:t>„Списание на Българската академия на </a:t>
            </a:r>
            <a:r>
              <a:rPr lang="bg-BG" dirty="0" err="1"/>
              <a:t>наукитѣ</a:t>
            </a:r>
            <a:r>
              <a:rPr lang="bg-BG" dirty="0" smtClean="0"/>
              <a:t>“</a:t>
            </a:r>
          </a:p>
          <a:p>
            <a:pPr marL="0" indent="0">
              <a:buNone/>
            </a:pPr>
            <a:r>
              <a:rPr lang="bg-BG" dirty="0" smtClean="0"/>
              <a:t>Книжовното </a:t>
            </a:r>
            <a:r>
              <a:rPr lang="bg-BG" dirty="0"/>
              <a:t>наследство на Марин Дринов</a:t>
            </a:r>
            <a:endParaRPr lang="en-US" dirty="0"/>
          </a:p>
          <a:p>
            <a:pPr marL="0" indent="0">
              <a:buNone/>
            </a:pPr>
            <a:r>
              <a:rPr lang="ru-RU" dirty="0" smtClean="0"/>
              <a:t>Библиотека </a:t>
            </a:r>
            <a:r>
              <a:rPr lang="ru-RU" dirty="0"/>
              <a:t>на Феликс Каниц - титулни страници</a:t>
            </a:r>
          </a:p>
          <a:p>
            <a:pPr marL="0" indent="0">
              <a:buNone/>
            </a:pPr>
            <a:r>
              <a:rPr lang="ru-RU" dirty="0"/>
              <a:t>Възрожденски книги</a:t>
            </a:r>
          </a:p>
          <a:p>
            <a:pPr marL="0" indent="0">
              <a:buNone/>
            </a:pPr>
            <a:r>
              <a:rPr lang="ru-RU" dirty="0"/>
              <a:t>Из личната библиотека на Феликс Каниц</a:t>
            </a:r>
          </a:p>
          <a:p>
            <a:pPr marL="0" indent="0">
              <a:buNone/>
            </a:pPr>
            <a:r>
              <a:rPr lang="ru-RU" dirty="0"/>
              <a:t>Колекция "Сборникъ за народни умотворения, наука и книжнина (</a:t>
            </a:r>
            <a:r>
              <a:rPr lang="ru-RU" dirty="0" smtClean="0"/>
              <a:t>1889-1963)«</a:t>
            </a:r>
            <a:endParaRPr lang="ru-RU" dirty="0"/>
          </a:p>
          <a:p>
            <a:pPr marL="0" indent="0">
              <a:buNone/>
            </a:pPr>
            <a:r>
              <a:rPr lang="bg-BG" dirty="0" smtClean="0"/>
              <a:t>Колекция </a:t>
            </a:r>
            <a:r>
              <a:rPr lang="bg-BG" dirty="0"/>
              <a:t>„Периодическо списание на Българското книжовно дружество“</a:t>
            </a:r>
            <a:endParaRPr lang="en-US" dirty="0"/>
          </a:p>
          <a:p>
            <a:pPr marL="0" indent="0">
              <a:buNone/>
            </a:pPr>
            <a:r>
              <a:rPr lang="ru-RU" dirty="0" smtClean="0"/>
              <a:t>Славянски </a:t>
            </a:r>
            <a:r>
              <a:rPr lang="ru-RU" dirty="0"/>
              <a:t>ръкописи от Британската библиотека (микрофилми)</a:t>
            </a:r>
          </a:p>
          <a:p>
            <a:pPr marL="0" indent="0">
              <a:buNone/>
            </a:pPr>
            <a:r>
              <a:rPr lang="bg-BG" dirty="0"/>
              <a:t>Колекция „Училищен преглед“</a:t>
            </a:r>
            <a:endParaRPr lang="en-US" dirty="0"/>
          </a:p>
          <a:p>
            <a:pPr marL="0" indent="0">
              <a:buNone/>
            </a:pPr>
            <a:r>
              <a:rPr lang="ru-RU" dirty="0" smtClean="0"/>
              <a:t>Чужди </a:t>
            </a:r>
            <a:r>
              <a:rPr lang="ru-RU" dirty="0"/>
              <a:t>старопечатни, редки и ценни издания</a:t>
            </a:r>
            <a:endParaRPr lang="en-US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7145080" y="6170887"/>
            <a:ext cx="4859078" cy="6126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err="1">
                <a:solidFill>
                  <a:srgbClr val="C00000"/>
                </a:solidFill>
              </a:rPr>
              <a:t>Международна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научна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конференция</a:t>
            </a:r>
            <a:r>
              <a:rPr lang="en-US" sz="1200" dirty="0">
                <a:solidFill>
                  <a:srgbClr val="C00000"/>
                </a:solidFill>
              </a:rPr>
              <a:t> „</a:t>
            </a:r>
            <a:r>
              <a:rPr lang="en-US" sz="1200" dirty="0" err="1">
                <a:solidFill>
                  <a:srgbClr val="C00000"/>
                </a:solidFill>
              </a:rPr>
              <a:t>Съвременната</a:t>
            </a:r>
            <a:r>
              <a:rPr lang="en-US" sz="1200" dirty="0">
                <a:solidFill>
                  <a:srgbClr val="C00000"/>
                </a:solidFill>
              </a:rPr>
              <a:t> библиотека </a:t>
            </a:r>
            <a:r>
              <a:rPr lang="en-US" sz="1200" dirty="0" smtClean="0">
                <a:solidFill>
                  <a:srgbClr val="C00000"/>
                </a:solidFill>
              </a:rPr>
              <a:t>– </a:t>
            </a:r>
            <a:r>
              <a:rPr lang="en-US" sz="1200" dirty="0" err="1">
                <a:solidFill>
                  <a:srgbClr val="C00000"/>
                </a:solidFill>
              </a:rPr>
              <a:t>център</a:t>
            </a:r>
            <a:r>
              <a:rPr lang="en-US" sz="1200" dirty="0">
                <a:solidFill>
                  <a:srgbClr val="C00000"/>
                </a:solidFill>
              </a:rPr>
              <a:t> за обучение, </a:t>
            </a:r>
            <a:r>
              <a:rPr lang="en-US" sz="1200" dirty="0" err="1">
                <a:solidFill>
                  <a:srgbClr val="C00000"/>
                </a:solidFill>
              </a:rPr>
              <a:t>диалог</a:t>
            </a:r>
            <a:r>
              <a:rPr lang="en-US" sz="1200" dirty="0">
                <a:solidFill>
                  <a:srgbClr val="C00000"/>
                </a:solidFill>
              </a:rPr>
              <a:t> на </a:t>
            </a:r>
            <a:r>
              <a:rPr lang="en-US" sz="1200" dirty="0" err="1">
                <a:solidFill>
                  <a:srgbClr val="C00000"/>
                </a:solidFill>
              </a:rPr>
              <a:t>култури</a:t>
            </a:r>
            <a:r>
              <a:rPr lang="en-US" sz="1200" dirty="0">
                <a:solidFill>
                  <a:srgbClr val="C00000"/>
                </a:solidFill>
              </a:rPr>
              <a:t>, </a:t>
            </a:r>
            <a:r>
              <a:rPr lang="en-US" sz="1200" dirty="0" err="1">
                <a:solidFill>
                  <a:srgbClr val="C00000"/>
                </a:solidFill>
              </a:rPr>
              <a:t>иновации</a:t>
            </a:r>
            <a:r>
              <a:rPr lang="en-US" sz="1200" dirty="0">
                <a:solidFill>
                  <a:srgbClr val="C00000"/>
                </a:solidFill>
              </a:rPr>
              <a:t> и </a:t>
            </a:r>
            <a:r>
              <a:rPr lang="en-US" sz="1200" dirty="0" err="1">
                <a:solidFill>
                  <a:srgbClr val="C00000"/>
                </a:solidFill>
              </a:rPr>
              <a:t>нови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технологии</a:t>
            </a:r>
            <a:r>
              <a:rPr lang="en-US" sz="1200" dirty="0">
                <a:solidFill>
                  <a:srgbClr val="C00000"/>
                </a:solidFill>
              </a:rPr>
              <a:t>”</a:t>
            </a:r>
            <a:r>
              <a:rPr lang="bg-BG" sz="1200" dirty="0" smtClean="0">
                <a:solidFill>
                  <a:srgbClr val="C00000"/>
                </a:solidFill>
              </a:rPr>
              <a:t>, </a:t>
            </a:r>
            <a:r>
              <a:rPr lang="en-US" sz="1200" b="1" dirty="0">
                <a:solidFill>
                  <a:srgbClr val="C00000"/>
                </a:solidFill>
              </a:rPr>
              <a:t>26 – 27 </a:t>
            </a:r>
            <a:r>
              <a:rPr lang="en-US" sz="1200" b="1" dirty="0" err="1">
                <a:solidFill>
                  <a:srgbClr val="C00000"/>
                </a:solidFill>
              </a:rPr>
              <a:t>септември</a:t>
            </a:r>
            <a:r>
              <a:rPr lang="bg-BG" sz="1200" b="1" dirty="0">
                <a:solidFill>
                  <a:srgbClr val="C00000"/>
                </a:solidFill>
              </a:rPr>
              <a:t> 2018</a:t>
            </a: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519687"/>
      </p:ext>
    </p:extLst>
  </p:cSld>
  <p:clrMapOvr>
    <a:masterClrMapping/>
  </p:clrMapOvr>
  <p:transition advClick="0" advTm="2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435934" y="2021590"/>
            <a:ext cx="125216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C00000"/>
                </a:solidFill>
              </a:rPr>
              <a:t>Колекция </a:t>
            </a:r>
            <a:endParaRPr lang="ru-RU" sz="6000" b="1" dirty="0" smtClean="0">
              <a:solidFill>
                <a:srgbClr val="C00000"/>
              </a:solidFill>
            </a:endParaRPr>
          </a:p>
          <a:p>
            <a:pPr algn="ctr"/>
            <a:r>
              <a:rPr lang="bg-BG" sz="6000" b="1" dirty="0" smtClean="0">
                <a:solidFill>
                  <a:srgbClr val="C00000"/>
                </a:solidFill>
              </a:rPr>
              <a:t>„</a:t>
            </a:r>
            <a:r>
              <a:rPr lang="bg-BG" sz="6000" b="1" dirty="0">
                <a:solidFill>
                  <a:srgbClr val="C00000"/>
                </a:solidFill>
              </a:rPr>
              <a:t>Списание на Българската академия на </a:t>
            </a:r>
            <a:r>
              <a:rPr lang="bg-BG" sz="6000" b="1" dirty="0" err="1">
                <a:solidFill>
                  <a:srgbClr val="C00000"/>
                </a:solidFill>
              </a:rPr>
              <a:t>наукитѣ</a:t>
            </a:r>
            <a:r>
              <a:rPr lang="bg-BG" sz="6000" b="1" dirty="0">
                <a:solidFill>
                  <a:srgbClr val="C00000"/>
                </a:solidFill>
              </a:rPr>
              <a:t>“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833900665"/>
      </p:ext>
    </p:extLst>
  </p:cSld>
  <p:clrMapOvr>
    <a:masterClrMapping/>
  </p:clrMapOvr>
  <p:transition advClick="0" advTm="11029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498600"/>
            <a:ext cx="12435072" cy="886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95423"/>
      </p:ext>
    </p:extLst>
  </p:cSld>
  <p:clrMapOvr>
    <a:masterClrMapping/>
  </p:clrMapOvr>
  <p:transition advClick="0" advTm="11029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ru-RU" u="sng" dirty="0"/>
          </a:p>
          <a:p>
            <a:pPr marL="0" indent="0" algn="ctr">
              <a:buNone/>
            </a:pPr>
            <a:r>
              <a:rPr lang="bg-BG" sz="6000" dirty="0" smtClean="0">
                <a:solidFill>
                  <a:srgbClr val="FF0000"/>
                </a:solidFill>
              </a:rPr>
              <a:t>Книжовното наследство на Марин Дринов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407751"/>
      </p:ext>
    </p:extLst>
  </p:cSld>
  <p:clrMapOvr>
    <a:masterClrMapping/>
  </p:clrMapOvr>
  <p:transition advClick="0" advTm="11029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551" y="-1998625"/>
            <a:ext cx="10985204" cy="928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61192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814" y="223284"/>
            <a:ext cx="11565408" cy="75491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Библиотека на Феликс Каниц - титулни страници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7931889" y="6049927"/>
            <a:ext cx="4260111" cy="680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err="1">
                <a:solidFill>
                  <a:srgbClr val="C00000"/>
                </a:solidFill>
              </a:rPr>
              <a:t>Международна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научна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конференция</a:t>
            </a:r>
            <a:r>
              <a:rPr lang="en-US" sz="1200" dirty="0">
                <a:solidFill>
                  <a:srgbClr val="C00000"/>
                </a:solidFill>
              </a:rPr>
              <a:t> „</a:t>
            </a:r>
            <a:r>
              <a:rPr lang="en-US" sz="1200" dirty="0" err="1">
                <a:solidFill>
                  <a:srgbClr val="C00000"/>
                </a:solidFill>
              </a:rPr>
              <a:t>Съвременната</a:t>
            </a:r>
            <a:r>
              <a:rPr lang="en-US" sz="1200" dirty="0">
                <a:solidFill>
                  <a:srgbClr val="C00000"/>
                </a:solidFill>
              </a:rPr>
              <a:t> библиотека </a:t>
            </a:r>
            <a:r>
              <a:rPr lang="en-US" sz="1200" dirty="0" smtClean="0">
                <a:solidFill>
                  <a:srgbClr val="C00000"/>
                </a:solidFill>
              </a:rPr>
              <a:t>– </a:t>
            </a:r>
            <a:r>
              <a:rPr lang="en-US" sz="1200" dirty="0" err="1">
                <a:solidFill>
                  <a:srgbClr val="C00000"/>
                </a:solidFill>
              </a:rPr>
              <a:t>център</a:t>
            </a:r>
            <a:r>
              <a:rPr lang="en-US" sz="1200" dirty="0">
                <a:solidFill>
                  <a:srgbClr val="C00000"/>
                </a:solidFill>
              </a:rPr>
              <a:t> за обучение, </a:t>
            </a:r>
            <a:r>
              <a:rPr lang="en-US" sz="1200" dirty="0" err="1">
                <a:solidFill>
                  <a:srgbClr val="C00000"/>
                </a:solidFill>
              </a:rPr>
              <a:t>диалог</a:t>
            </a:r>
            <a:r>
              <a:rPr lang="en-US" sz="1200" dirty="0">
                <a:solidFill>
                  <a:srgbClr val="C00000"/>
                </a:solidFill>
              </a:rPr>
              <a:t> на </a:t>
            </a:r>
            <a:r>
              <a:rPr lang="en-US" sz="1200" dirty="0" err="1">
                <a:solidFill>
                  <a:srgbClr val="C00000"/>
                </a:solidFill>
              </a:rPr>
              <a:t>култури</a:t>
            </a:r>
            <a:r>
              <a:rPr lang="en-US" sz="1200" dirty="0">
                <a:solidFill>
                  <a:srgbClr val="C00000"/>
                </a:solidFill>
              </a:rPr>
              <a:t>, </a:t>
            </a:r>
            <a:r>
              <a:rPr lang="en-US" sz="1200" dirty="0" err="1">
                <a:solidFill>
                  <a:srgbClr val="C00000"/>
                </a:solidFill>
              </a:rPr>
              <a:t>иновации</a:t>
            </a:r>
            <a:r>
              <a:rPr lang="en-US" sz="1200" dirty="0">
                <a:solidFill>
                  <a:srgbClr val="C00000"/>
                </a:solidFill>
              </a:rPr>
              <a:t> и </a:t>
            </a:r>
            <a:r>
              <a:rPr lang="en-US" sz="1200" dirty="0" err="1">
                <a:solidFill>
                  <a:srgbClr val="C00000"/>
                </a:solidFill>
              </a:rPr>
              <a:t>нови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технологии</a:t>
            </a:r>
            <a:r>
              <a:rPr lang="en-US" sz="1200" dirty="0">
                <a:solidFill>
                  <a:srgbClr val="C00000"/>
                </a:solidFill>
              </a:rPr>
              <a:t>”</a:t>
            </a:r>
            <a:r>
              <a:rPr lang="bg-BG" sz="1200" dirty="0" smtClean="0">
                <a:solidFill>
                  <a:srgbClr val="C00000"/>
                </a:solidFill>
              </a:rPr>
              <a:t>, </a:t>
            </a:r>
            <a:r>
              <a:rPr lang="en-US" sz="1200" b="1" dirty="0">
                <a:solidFill>
                  <a:srgbClr val="C00000"/>
                </a:solidFill>
              </a:rPr>
              <a:t>26 – 27 </a:t>
            </a:r>
            <a:r>
              <a:rPr lang="en-US" sz="1200" b="1" dirty="0" err="1">
                <a:solidFill>
                  <a:srgbClr val="C00000"/>
                </a:solidFill>
              </a:rPr>
              <a:t>септември</a:t>
            </a:r>
            <a:r>
              <a:rPr lang="bg-BG" sz="1200" b="1" dirty="0">
                <a:solidFill>
                  <a:srgbClr val="C00000"/>
                </a:solidFill>
              </a:rPr>
              <a:t> </a:t>
            </a:r>
            <a:r>
              <a:rPr lang="bg-BG" sz="1200" b="1" dirty="0" smtClean="0">
                <a:solidFill>
                  <a:srgbClr val="C00000"/>
                </a:solidFill>
              </a:rPr>
              <a:t>2018</a:t>
            </a:r>
            <a:endParaRPr lang="en-US" sz="1200" dirty="0">
              <a:solidFill>
                <a:srgbClr val="C00000"/>
              </a:solidFill>
            </a:endParaRPr>
          </a:p>
        </p:txBody>
      </p:sp>
      <p:pic>
        <p:nvPicPr>
          <p:cNvPr id="6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66" y="839971"/>
            <a:ext cx="10911534" cy="5688419"/>
          </a:xfrm>
        </p:spPr>
      </p:pic>
    </p:spTree>
    <p:extLst>
      <p:ext uri="{BB962C8B-B14F-4D97-AF65-F5344CB8AC3E}">
        <p14:creationId xmlns:p14="http://schemas.microsoft.com/office/powerpoint/2010/main" val="3674102603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2929" y="1239184"/>
            <a:ext cx="8915400" cy="4301004"/>
          </a:xfrm>
        </p:spPr>
        <p:txBody>
          <a:bodyPr>
            <a:normAutofit/>
          </a:bodyPr>
          <a:lstStyle/>
          <a:p>
            <a:pPr algn="ctr"/>
            <a:r>
              <a:rPr lang="bg-BG" sz="6000" b="1" dirty="0">
                <a:solidFill>
                  <a:srgbClr val="C00000"/>
                </a:solidFill>
              </a:rPr>
              <a:t>Възрожденски </a:t>
            </a:r>
            <a:r>
              <a:rPr lang="bg-BG" sz="6000" b="1" dirty="0" smtClean="0">
                <a:solidFill>
                  <a:srgbClr val="C00000"/>
                </a:solidFill>
              </a:rPr>
              <a:t>книги </a:t>
            </a:r>
            <a:br>
              <a:rPr lang="bg-BG" sz="6000" b="1" dirty="0" smtClean="0">
                <a:solidFill>
                  <a:srgbClr val="C00000"/>
                </a:solidFill>
              </a:rPr>
            </a:br>
            <a:r>
              <a:rPr lang="bg-BG" sz="6000" b="1" dirty="0" smtClean="0">
                <a:solidFill>
                  <a:srgbClr val="C00000"/>
                </a:solidFill>
              </a:rPr>
              <a:t>(1806-1878)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8495415" y="5773479"/>
            <a:ext cx="3822092" cy="18394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err="1" smtClean="0">
                <a:solidFill>
                  <a:srgbClr val="C00000"/>
                </a:solidFill>
              </a:rPr>
              <a:t>Международна</a:t>
            </a:r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научна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конференция</a:t>
            </a:r>
            <a:r>
              <a:rPr lang="en-US" sz="1200" dirty="0">
                <a:solidFill>
                  <a:srgbClr val="C00000"/>
                </a:solidFill>
              </a:rPr>
              <a:t> „</a:t>
            </a:r>
            <a:r>
              <a:rPr lang="en-US" sz="1200" dirty="0" err="1">
                <a:solidFill>
                  <a:srgbClr val="C00000"/>
                </a:solidFill>
              </a:rPr>
              <a:t>Съвременната</a:t>
            </a:r>
            <a:r>
              <a:rPr lang="en-US" sz="1200" dirty="0">
                <a:solidFill>
                  <a:srgbClr val="C00000"/>
                </a:solidFill>
              </a:rPr>
              <a:t> библиотека – </a:t>
            </a:r>
            <a:r>
              <a:rPr lang="en-US" sz="1200" dirty="0" err="1">
                <a:solidFill>
                  <a:srgbClr val="C00000"/>
                </a:solidFill>
              </a:rPr>
              <a:t>център</a:t>
            </a:r>
            <a:r>
              <a:rPr lang="en-US" sz="1200" dirty="0">
                <a:solidFill>
                  <a:srgbClr val="C00000"/>
                </a:solidFill>
              </a:rPr>
              <a:t> за обучение, </a:t>
            </a:r>
            <a:r>
              <a:rPr lang="en-US" sz="1200" dirty="0" err="1">
                <a:solidFill>
                  <a:srgbClr val="C00000"/>
                </a:solidFill>
              </a:rPr>
              <a:t>диалог</a:t>
            </a:r>
            <a:r>
              <a:rPr lang="en-US" sz="1200" dirty="0">
                <a:solidFill>
                  <a:srgbClr val="C00000"/>
                </a:solidFill>
              </a:rPr>
              <a:t> на </a:t>
            </a:r>
            <a:r>
              <a:rPr lang="en-US" sz="1200" dirty="0" err="1">
                <a:solidFill>
                  <a:srgbClr val="C00000"/>
                </a:solidFill>
              </a:rPr>
              <a:t>култури</a:t>
            </a:r>
            <a:r>
              <a:rPr lang="en-US" sz="1200" dirty="0">
                <a:solidFill>
                  <a:srgbClr val="C00000"/>
                </a:solidFill>
              </a:rPr>
              <a:t>, </a:t>
            </a:r>
            <a:r>
              <a:rPr lang="en-US" sz="1200" dirty="0" err="1">
                <a:solidFill>
                  <a:srgbClr val="C00000"/>
                </a:solidFill>
              </a:rPr>
              <a:t>иновации</a:t>
            </a:r>
            <a:r>
              <a:rPr lang="en-US" sz="1200" dirty="0">
                <a:solidFill>
                  <a:srgbClr val="C00000"/>
                </a:solidFill>
              </a:rPr>
              <a:t> и </a:t>
            </a:r>
            <a:r>
              <a:rPr lang="en-US" sz="1200" dirty="0" err="1">
                <a:solidFill>
                  <a:srgbClr val="C00000"/>
                </a:solidFill>
              </a:rPr>
              <a:t>нови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технологии</a:t>
            </a:r>
            <a:r>
              <a:rPr lang="en-US" sz="1200" dirty="0">
                <a:solidFill>
                  <a:srgbClr val="C00000"/>
                </a:solidFill>
              </a:rPr>
              <a:t>”</a:t>
            </a:r>
            <a:r>
              <a:rPr lang="bg-BG" sz="1200" dirty="0">
                <a:solidFill>
                  <a:srgbClr val="C00000"/>
                </a:solidFill>
              </a:rPr>
              <a:t>, </a:t>
            </a:r>
            <a:r>
              <a:rPr lang="en-US" sz="1200" b="1" dirty="0">
                <a:solidFill>
                  <a:srgbClr val="C00000"/>
                </a:solidFill>
              </a:rPr>
              <a:t>26 – 27 </a:t>
            </a:r>
            <a:r>
              <a:rPr lang="en-US" sz="1200" b="1" dirty="0" err="1">
                <a:solidFill>
                  <a:srgbClr val="C00000"/>
                </a:solidFill>
              </a:rPr>
              <a:t>септември</a:t>
            </a:r>
            <a:r>
              <a:rPr lang="bg-BG" sz="1200" b="1" dirty="0">
                <a:solidFill>
                  <a:srgbClr val="C00000"/>
                </a:solidFill>
              </a:rPr>
              <a:t> </a:t>
            </a:r>
            <a:r>
              <a:rPr lang="bg-BG" sz="1200" b="1" dirty="0" smtClean="0">
                <a:solidFill>
                  <a:srgbClr val="C00000"/>
                </a:solidFill>
              </a:rPr>
              <a:t>2018</a:t>
            </a: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408668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606116" y="6650914"/>
            <a:ext cx="4182036" cy="5701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>
              <a:solidFill>
                <a:srgbClr val="C0000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60" y="203760"/>
            <a:ext cx="10958479" cy="6314599"/>
          </a:xfrm>
        </p:spPr>
      </p:pic>
    </p:spTree>
    <p:extLst>
      <p:ext uri="{BB962C8B-B14F-4D97-AF65-F5344CB8AC3E}">
        <p14:creationId xmlns:p14="http://schemas.microsoft.com/office/powerpoint/2010/main" val="235558017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606116" y="6311900"/>
            <a:ext cx="4182036" cy="909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>
              <a:solidFill>
                <a:srgbClr val="C00000"/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58" y="228599"/>
            <a:ext cx="10931312" cy="631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028974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7465" y="1083678"/>
            <a:ext cx="6088074" cy="4351338"/>
          </a:xfrm>
        </p:spPr>
        <p:txBody>
          <a:bodyPr wrap="square"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bg-BG" sz="2600" dirty="0" smtClean="0"/>
              <a:t>Централна библиотека на БАН изминава много дълъг път на развитие</a:t>
            </a:r>
            <a:r>
              <a:rPr lang="en-US" sz="2600" dirty="0" smtClean="0"/>
              <a:t> </a:t>
            </a:r>
            <a:r>
              <a:rPr lang="bg-BG" sz="2600" dirty="0" smtClean="0"/>
              <a:t>–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bg-BG" sz="2600" dirty="0" smtClean="0"/>
              <a:t>от сформирането на Книжната сбирка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bg-BG" sz="2600" dirty="0" smtClean="0"/>
              <a:t>на Българското книжовно дружество през 1869 г. от дарения на основателите му до изграждането и утвърждаването ѝ като многоотраслова научна библиотека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1" y="6119336"/>
            <a:ext cx="6017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C00000"/>
                </a:solidFill>
              </a:rPr>
              <a:t>Международна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научна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конференция</a:t>
            </a:r>
            <a:r>
              <a:rPr lang="en-US" sz="1200" dirty="0">
                <a:solidFill>
                  <a:srgbClr val="C00000"/>
                </a:solidFill>
              </a:rPr>
              <a:t> „</a:t>
            </a:r>
            <a:r>
              <a:rPr lang="en-US" sz="1200" dirty="0" err="1">
                <a:solidFill>
                  <a:srgbClr val="C00000"/>
                </a:solidFill>
              </a:rPr>
              <a:t>Съвременната</a:t>
            </a:r>
            <a:r>
              <a:rPr lang="en-US" sz="1200" dirty="0">
                <a:solidFill>
                  <a:srgbClr val="C00000"/>
                </a:solidFill>
              </a:rPr>
              <a:t> библиотека </a:t>
            </a:r>
            <a:r>
              <a:rPr lang="en-US" sz="1200" dirty="0" smtClean="0">
                <a:solidFill>
                  <a:srgbClr val="C00000"/>
                </a:solidFill>
              </a:rPr>
              <a:t>–</a:t>
            </a:r>
            <a:endParaRPr lang="bg-BG" sz="1200" dirty="0" smtClean="0">
              <a:solidFill>
                <a:srgbClr val="C00000"/>
              </a:solidFill>
            </a:endParaRPr>
          </a:p>
          <a:p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център</a:t>
            </a:r>
            <a:r>
              <a:rPr lang="en-US" sz="1200" dirty="0">
                <a:solidFill>
                  <a:srgbClr val="C00000"/>
                </a:solidFill>
              </a:rPr>
              <a:t> за обучение, </a:t>
            </a:r>
            <a:r>
              <a:rPr lang="en-US" sz="1200" dirty="0" err="1">
                <a:solidFill>
                  <a:srgbClr val="C00000"/>
                </a:solidFill>
              </a:rPr>
              <a:t>диалог</a:t>
            </a:r>
            <a:r>
              <a:rPr lang="en-US" sz="1200" dirty="0">
                <a:solidFill>
                  <a:srgbClr val="C00000"/>
                </a:solidFill>
              </a:rPr>
              <a:t> на </a:t>
            </a:r>
            <a:r>
              <a:rPr lang="en-US" sz="1200" dirty="0" err="1">
                <a:solidFill>
                  <a:srgbClr val="C00000"/>
                </a:solidFill>
              </a:rPr>
              <a:t>култури</a:t>
            </a:r>
            <a:r>
              <a:rPr lang="en-US" sz="1200" dirty="0">
                <a:solidFill>
                  <a:srgbClr val="C00000"/>
                </a:solidFill>
              </a:rPr>
              <a:t>, </a:t>
            </a:r>
            <a:r>
              <a:rPr lang="en-US" sz="1200" dirty="0" err="1">
                <a:solidFill>
                  <a:srgbClr val="C00000"/>
                </a:solidFill>
              </a:rPr>
              <a:t>иновации</a:t>
            </a:r>
            <a:r>
              <a:rPr lang="en-US" sz="1200" dirty="0">
                <a:solidFill>
                  <a:srgbClr val="C00000"/>
                </a:solidFill>
              </a:rPr>
              <a:t> и </a:t>
            </a:r>
            <a:r>
              <a:rPr lang="en-US" sz="1200" dirty="0" err="1">
                <a:solidFill>
                  <a:srgbClr val="C00000"/>
                </a:solidFill>
              </a:rPr>
              <a:t>нови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технологии</a:t>
            </a:r>
            <a:r>
              <a:rPr lang="en-US" sz="1200" dirty="0">
                <a:solidFill>
                  <a:srgbClr val="C00000"/>
                </a:solidFill>
              </a:rPr>
              <a:t>”</a:t>
            </a:r>
            <a:r>
              <a:rPr lang="bg-BG" sz="1200" dirty="0" smtClean="0">
                <a:solidFill>
                  <a:srgbClr val="C00000"/>
                </a:solidFill>
              </a:rPr>
              <a:t>,</a:t>
            </a:r>
          </a:p>
          <a:p>
            <a:r>
              <a:rPr lang="bg-BG" sz="1200" dirty="0" smtClean="0">
                <a:solidFill>
                  <a:srgbClr val="C00000"/>
                </a:solidFill>
              </a:rPr>
              <a:t> </a:t>
            </a:r>
            <a:r>
              <a:rPr lang="en-US" sz="1200" b="1" dirty="0">
                <a:solidFill>
                  <a:srgbClr val="C00000"/>
                </a:solidFill>
              </a:rPr>
              <a:t>26 – 27 </a:t>
            </a:r>
            <a:r>
              <a:rPr lang="en-US" sz="1200" b="1" dirty="0" err="1">
                <a:solidFill>
                  <a:srgbClr val="C00000"/>
                </a:solidFill>
              </a:rPr>
              <a:t>септември</a:t>
            </a:r>
            <a:r>
              <a:rPr lang="bg-BG" sz="1200" b="1" dirty="0">
                <a:solidFill>
                  <a:srgbClr val="C00000"/>
                </a:solidFill>
              </a:rPr>
              <a:t> 2018</a:t>
            </a:r>
            <a:endParaRPr lang="en-US" sz="1200" dirty="0">
              <a:solidFill>
                <a:srgbClr val="C00000"/>
              </a:solidFill>
            </a:endParaRPr>
          </a:p>
        </p:txBody>
      </p:sp>
      <p:pic>
        <p:nvPicPr>
          <p:cNvPr id="7" name="Picture 17" descr="Ustav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9835" y="1158949"/>
            <a:ext cx="2528888" cy="4157798"/>
          </a:xfrm>
          <a:prstGeom prst="rect">
            <a:avLst/>
          </a:prstGeom>
          <a:noFill/>
        </p:spPr>
      </p:pic>
      <p:pic>
        <p:nvPicPr>
          <p:cNvPr id="8" name="Picture 19" descr="Ustav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73507" y="1201947"/>
            <a:ext cx="2614108" cy="411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1935193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45" y="430114"/>
            <a:ext cx="11725909" cy="5930345"/>
          </a:xfr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8606116" y="6273210"/>
            <a:ext cx="4182036" cy="9478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946322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37" y="163419"/>
            <a:ext cx="11042725" cy="6363144"/>
          </a:xfr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8165805" y="6251945"/>
            <a:ext cx="4622347" cy="606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525869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565" y="1922929"/>
            <a:ext cx="10515600" cy="1882589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rgbClr val="C00000"/>
                </a:solidFill>
              </a:rPr>
              <a:t>Из личната библиотека на Феликс Каниц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8165806" y="5675285"/>
            <a:ext cx="3513748" cy="94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>
                <a:solidFill>
                  <a:srgbClr val="C00000"/>
                </a:solidFill>
              </a:rPr>
              <a:t>Международна научна конференция „Съвременната библиотека – център за обучение, диалог на култури, иновации и нови технологии”</a:t>
            </a:r>
            <a:r>
              <a:rPr lang="bg-BG" sz="1200">
                <a:solidFill>
                  <a:srgbClr val="C00000"/>
                </a:solidFill>
              </a:rPr>
              <a:t>, </a:t>
            </a:r>
            <a:r>
              <a:rPr lang="en-US" sz="1200" b="1">
                <a:solidFill>
                  <a:srgbClr val="C00000"/>
                </a:solidFill>
              </a:rPr>
              <a:t>26 – 27 септември</a:t>
            </a:r>
            <a:r>
              <a:rPr lang="bg-BG" sz="1200" b="1">
                <a:solidFill>
                  <a:srgbClr val="C00000"/>
                </a:solidFill>
              </a:rPr>
              <a:t> 2018</a:t>
            </a: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376108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270977"/>
            <a:ext cx="10728960" cy="6182343"/>
          </a:xfr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8261498" y="6251945"/>
            <a:ext cx="4526654" cy="606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977793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82" y="564777"/>
            <a:ext cx="11743243" cy="5697954"/>
          </a:xfr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8484781" y="6262732"/>
            <a:ext cx="4303371" cy="510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267076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82" y="179593"/>
            <a:ext cx="10957560" cy="6314069"/>
          </a:xfr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8484781" y="6262578"/>
            <a:ext cx="4303371" cy="9584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851060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344" y="170122"/>
            <a:ext cx="11361835" cy="110578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Колекция </a:t>
            </a:r>
            <a:r>
              <a:rPr lang="bg-BG" sz="3200" b="1" dirty="0" smtClean="0">
                <a:solidFill>
                  <a:srgbClr val="C00000"/>
                </a:solidFill>
              </a:rPr>
              <a:t>„</a:t>
            </a:r>
            <a:r>
              <a:rPr lang="ru-RU" sz="3200" b="1" dirty="0" smtClean="0">
                <a:solidFill>
                  <a:srgbClr val="C00000"/>
                </a:solidFill>
              </a:rPr>
              <a:t>Сборникъ за </a:t>
            </a:r>
            <a:r>
              <a:rPr lang="ru-RU" sz="3200" b="1" dirty="0">
                <a:solidFill>
                  <a:srgbClr val="C00000"/>
                </a:solidFill>
              </a:rPr>
              <a:t>народни </a:t>
            </a:r>
            <a:r>
              <a:rPr lang="ru-RU" sz="3200" b="1" dirty="0" smtClean="0">
                <a:solidFill>
                  <a:srgbClr val="C00000"/>
                </a:solidFill>
              </a:rPr>
              <a:t>умотворения</a:t>
            </a:r>
            <a:r>
              <a:rPr lang="ru-RU" sz="3200" b="1" dirty="0">
                <a:solidFill>
                  <a:srgbClr val="C00000"/>
                </a:solidFill>
              </a:rPr>
              <a:t>, </a:t>
            </a: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наука </a:t>
            </a:r>
            <a:r>
              <a:rPr lang="ru-RU" sz="3200" b="1" dirty="0">
                <a:solidFill>
                  <a:srgbClr val="C00000"/>
                </a:solidFill>
              </a:rPr>
              <a:t>и книжнина </a:t>
            </a:r>
            <a:r>
              <a:rPr lang="ru-RU" sz="3200" b="1" dirty="0" smtClean="0">
                <a:solidFill>
                  <a:srgbClr val="C00000"/>
                </a:solidFill>
              </a:rPr>
              <a:t>(</a:t>
            </a:r>
            <a:r>
              <a:rPr lang="ru-RU" sz="3200" b="1" dirty="0">
                <a:solidFill>
                  <a:srgbClr val="C00000"/>
                </a:solidFill>
              </a:rPr>
              <a:t>1889-1912</a:t>
            </a:r>
            <a:r>
              <a:rPr lang="ru-RU" sz="3200" b="1" dirty="0" smtClean="0">
                <a:solidFill>
                  <a:srgbClr val="C00000"/>
                </a:solidFill>
              </a:rPr>
              <a:t>)</a:t>
            </a:r>
            <a:r>
              <a:rPr lang="bg-BG" sz="3200" b="1" dirty="0" smtClean="0">
                <a:solidFill>
                  <a:srgbClr val="C00000"/>
                </a:solidFill>
              </a:rPr>
              <a:t>“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8410353" y="5762848"/>
            <a:ext cx="3907153" cy="7123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 err="1">
                <a:solidFill>
                  <a:srgbClr val="C00000"/>
                </a:solidFill>
              </a:rPr>
              <a:t>Международна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научна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конференция</a:t>
            </a:r>
            <a:r>
              <a:rPr lang="en-US" sz="1200" dirty="0">
                <a:solidFill>
                  <a:srgbClr val="C00000"/>
                </a:solidFill>
              </a:rPr>
              <a:t> „</a:t>
            </a:r>
            <a:r>
              <a:rPr lang="en-US" sz="1200" dirty="0" err="1">
                <a:solidFill>
                  <a:srgbClr val="C00000"/>
                </a:solidFill>
              </a:rPr>
              <a:t>Съвременната</a:t>
            </a:r>
            <a:r>
              <a:rPr lang="en-US" sz="1200" dirty="0">
                <a:solidFill>
                  <a:srgbClr val="C00000"/>
                </a:solidFill>
              </a:rPr>
              <a:t> библиотека – </a:t>
            </a:r>
            <a:r>
              <a:rPr lang="en-US" sz="1200" dirty="0" err="1">
                <a:solidFill>
                  <a:srgbClr val="C00000"/>
                </a:solidFill>
              </a:rPr>
              <a:t>център</a:t>
            </a:r>
            <a:r>
              <a:rPr lang="en-US" sz="1200" dirty="0">
                <a:solidFill>
                  <a:srgbClr val="C00000"/>
                </a:solidFill>
              </a:rPr>
              <a:t> за обучение, </a:t>
            </a:r>
            <a:r>
              <a:rPr lang="en-US" sz="1200" dirty="0" err="1">
                <a:solidFill>
                  <a:srgbClr val="C00000"/>
                </a:solidFill>
              </a:rPr>
              <a:t>диалог</a:t>
            </a:r>
            <a:r>
              <a:rPr lang="en-US" sz="1200" dirty="0">
                <a:solidFill>
                  <a:srgbClr val="C00000"/>
                </a:solidFill>
              </a:rPr>
              <a:t> на </a:t>
            </a:r>
            <a:r>
              <a:rPr lang="en-US" sz="1200" dirty="0" err="1">
                <a:solidFill>
                  <a:srgbClr val="C00000"/>
                </a:solidFill>
              </a:rPr>
              <a:t>култури</a:t>
            </a:r>
            <a:r>
              <a:rPr lang="en-US" sz="1200" dirty="0">
                <a:solidFill>
                  <a:srgbClr val="C00000"/>
                </a:solidFill>
              </a:rPr>
              <a:t>, </a:t>
            </a:r>
            <a:r>
              <a:rPr lang="en-US" sz="1200" dirty="0" err="1">
                <a:solidFill>
                  <a:srgbClr val="C00000"/>
                </a:solidFill>
              </a:rPr>
              <a:t>иновации</a:t>
            </a:r>
            <a:r>
              <a:rPr lang="en-US" sz="1200" dirty="0">
                <a:solidFill>
                  <a:srgbClr val="C00000"/>
                </a:solidFill>
              </a:rPr>
              <a:t> и </a:t>
            </a:r>
            <a:r>
              <a:rPr lang="en-US" sz="1200" dirty="0" err="1">
                <a:solidFill>
                  <a:srgbClr val="C00000"/>
                </a:solidFill>
              </a:rPr>
              <a:t>нови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технологии</a:t>
            </a:r>
            <a:r>
              <a:rPr lang="en-US" sz="1200" dirty="0">
                <a:solidFill>
                  <a:srgbClr val="C00000"/>
                </a:solidFill>
              </a:rPr>
              <a:t>”</a:t>
            </a:r>
            <a:r>
              <a:rPr lang="bg-BG" sz="1200" dirty="0">
                <a:solidFill>
                  <a:srgbClr val="C00000"/>
                </a:solidFill>
              </a:rPr>
              <a:t>, </a:t>
            </a:r>
            <a:r>
              <a:rPr lang="en-US" sz="1200" b="1" dirty="0">
                <a:solidFill>
                  <a:srgbClr val="C00000"/>
                </a:solidFill>
              </a:rPr>
              <a:t>26 – 27 </a:t>
            </a:r>
            <a:r>
              <a:rPr lang="en-US" sz="1200" b="1" dirty="0" err="1">
                <a:solidFill>
                  <a:srgbClr val="C00000"/>
                </a:solidFill>
              </a:rPr>
              <a:t>септември</a:t>
            </a:r>
            <a:r>
              <a:rPr lang="bg-BG" sz="1200" b="1" dirty="0">
                <a:solidFill>
                  <a:srgbClr val="C00000"/>
                </a:solidFill>
              </a:rPr>
              <a:t> 2018</a:t>
            </a:r>
            <a:endParaRPr lang="en-US" sz="1200" dirty="0">
              <a:solidFill>
                <a:srgbClr val="C00000"/>
              </a:solidFill>
            </a:endParaRPr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21" y="1158949"/>
            <a:ext cx="10921910" cy="5334712"/>
          </a:xfrm>
        </p:spPr>
      </p:pic>
    </p:spTree>
    <p:extLst>
      <p:ext uri="{BB962C8B-B14F-4D97-AF65-F5344CB8AC3E}">
        <p14:creationId xmlns:p14="http://schemas.microsoft.com/office/powerpoint/2010/main" val="2577255826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bg-BG" sz="6000" dirty="0" smtClean="0">
                <a:solidFill>
                  <a:srgbClr val="C00000"/>
                </a:solidFill>
              </a:rPr>
              <a:t>Колекция „Периодическо списание на Българското книжовно дружество“</a:t>
            </a:r>
            <a:endParaRPr lang="en-US" sz="6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282361"/>
      </p:ext>
    </p:extLst>
  </p:cSld>
  <p:clrMapOvr>
    <a:masterClrMapping/>
  </p:clrMapOvr>
  <p:transition advClick="0" advTm="11029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506332"/>
            <a:ext cx="12192000" cy="999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2683"/>
      </p:ext>
    </p:extLst>
  </p:cSld>
  <p:clrMapOvr>
    <a:masterClrMapping/>
  </p:clrMapOvr>
  <p:transition advClick="0" advTm="11029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bg-BG" sz="6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bg-BG" sz="6000" dirty="0" smtClean="0">
                <a:solidFill>
                  <a:srgbClr val="FF0000"/>
                </a:solidFill>
              </a:rPr>
              <a:t>Колекция „Училищен преглед“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205644"/>
      </p:ext>
    </p:extLst>
  </p:cSld>
  <p:clrMapOvr>
    <a:masterClrMapping/>
  </p:clrMapOvr>
  <p:transition advClick="0" advTm="11029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27321"/>
            <a:ext cx="10515600" cy="55496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b="1" dirty="0" smtClean="0"/>
              <a:t>                                          </a:t>
            </a:r>
            <a:r>
              <a:rPr lang="bg-BG" b="1" dirty="0" smtClean="0">
                <a:solidFill>
                  <a:srgbClr val="C00000"/>
                </a:solidFill>
              </a:rPr>
              <a:t>Статут на ЦБ-БАН</a:t>
            </a:r>
          </a:p>
          <a:p>
            <a:pPr marL="0" indent="0">
              <a:buNone/>
            </a:pPr>
            <a:endParaRPr lang="bg-BG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bg-BG" dirty="0" smtClean="0"/>
              <a:t>ЦБ-БАН изгражда </a:t>
            </a:r>
            <a:r>
              <a:rPr lang="bg-BG" dirty="0"/>
              <a:t>и управлява библиотечна мрежа от 48 специални библиотеки  </a:t>
            </a:r>
            <a:r>
              <a:rPr lang="bg-BG" dirty="0" smtClean="0"/>
              <a:t>към </a:t>
            </a:r>
            <a:r>
              <a:rPr lang="bg-BG" dirty="0"/>
              <a:t>34 научни звена на Българската академия на науките </a:t>
            </a:r>
            <a:endParaRPr lang="bg-BG" dirty="0" smtClean="0"/>
          </a:p>
          <a:p>
            <a:pPr marL="0" indent="0">
              <a:buNone/>
            </a:pPr>
            <a:endParaRPr lang="bg-BG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bg-BG" dirty="0" smtClean="0"/>
              <a:t>ЦБ-БАН осигурява </a:t>
            </a:r>
            <a:r>
              <a:rPr lang="bg-BG" dirty="0"/>
              <a:t>библиотечно-информационното обслужване на БАН като комплексен национален научен </a:t>
            </a:r>
            <a:r>
              <a:rPr lang="bg-BG" dirty="0" smtClean="0"/>
              <a:t>център</a:t>
            </a:r>
          </a:p>
          <a:p>
            <a:pPr marL="0" indent="0">
              <a:buNone/>
            </a:pPr>
            <a:endParaRPr lang="bg-BG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bg-BG" dirty="0" smtClean="0"/>
              <a:t>Единният </a:t>
            </a:r>
            <a:r>
              <a:rPr lang="bg-BG" dirty="0"/>
              <a:t>академичен библиотечен фонд </a:t>
            </a:r>
            <a:r>
              <a:rPr lang="en-US" dirty="0" smtClean="0"/>
              <a:t>(</a:t>
            </a:r>
            <a:r>
              <a:rPr lang="bg-BG" dirty="0"/>
              <a:t>към 31.12. 2017 г. възлиза на  </a:t>
            </a:r>
            <a:r>
              <a:rPr lang="bg-BG" b="1" dirty="0" smtClean="0"/>
              <a:t>2 058 672 </a:t>
            </a:r>
            <a:r>
              <a:rPr lang="ru-RU" dirty="0"/>
              <a:t>тома</a:t>
            </a:r>
            <a:r>
              <a:rPr lang="en-US" dirty="0" smtClean="0"/>
              <a:t>) </a:t>
            </a:r>
            <a:r>
              <a:rPr lang="bg-BG" dirty="0" smtClean="0"/>
              <a:t>осигурява </a:t>
            </a:r>
            <a:r>
              <a:rPr lang="bg-BG" dirty="0"/>
              <a:t>научните и приложните изследвания и разработки, извършвани в БАН и страната</a:t>
            </a:r>
            <a:r>
              <a:rPr lang="bg-BG" dirty="0" smtClean="0"/>
              <a:t> </a:t>
            </a:r>
            <a:endParaRPr lang="bg-BG" dirty="0"/>
          </a:p>
        </p:txBody>
      </p:sp>
      <p:sp>
        <p:nvSpPr>
          <p:cNvPr id="7" name="TextBox 6"/>
          <p:cNvSpPr txBox="1"/>
          <p:nvPr/>
        </p:nvSpPr>
        <p:spPr>
          <a:xfrm>
            <a:off x="6858001" y="6119336"/>
            <a:ext cx="6017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C00000"/>
                </a:solidFill>
              </a:rPr>
              <a:t>Международна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научна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конференция</a:t>
            </a:r>
            <a:r>
              <a:rPr lang="en-US" sz="1200" dirty="0">
                <a:solidFill>
                  <a:srgbClr val="C00000"/>
                </a:solidFill>
              </a:rPr>
              <a:t> „</a:t>
            </a:r>
            <a:r>
              <a:rPr lang="en-US" sz="1200" dirty="0" err="1">
                <a:solidFill>
                  <a:srgbClr val="C00000"/>
                </a:solidFill>
              </a:rPr>
              <a:t>Съвременната</a:t>
            </a:r>
            <a:r>
              <a:rPr lang="en-US" sz="1200" dirty="0">
                <a:solidFill>
                  <a:srgbClr val="C00000"/>
                </a:solidFill>
              </a:rPr>
              <a:t> библиотека </a:t>
            </a:r>
            <a:r>
              <a:rPr lang="en-US" sz="1200" dirty="0" smtClean="0">
                <a:solidFill>
                  <a:srgbClr val="C00000"/>
                </a:solidFill>
              </a:rPr>
              <a:t>–</a:t>
            </a:r>
            <a:endParaRPr lang="bg-BG" sz="1200" dirty="0" smtClean="0">
              <a:solidFill>
                <a:srgbClr val="C00000"/>
              </a:solidFill>
            </a:endParaRPr>
          </a:p>
          <a:p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център</a:t>
            </a:r>
            <a:r>
              <a:rPr lang="en-US" sz="1200" dirty="0">
                <a:solidFill>
                  <a:srgbClr val="C00000"/>
                </a:solidFill>
              </a:rPr>
              <a:t> за обучение, </a:t>
            </a:r>
            <a:r>
              <a:rPr lang="en-US" sz="1200" dirty="0" err="1">
                <a:solidFill>
                  <a:srgbClr val="C00000"/>
                </a:solidFill>
              </a:rPr>
              <a:t>диалог</a:t>
            </a:r>
            <a:r>
              <a:rPr lang="en-US" sz="1200" dirty="0">
                <a:solidFill>
                  <a:srgbClr val="C00000"/>
                </a:solidFill>
              </a:rPr>
              <a:t> на </a:t>
            </a:r>
            <a:r>
              <a:rPr lang="en-US" sz="1200" dirty="0" err="1">
                <a:solidFill>
                  <a:srgbClr val="C00000"/>
                </a:solidFill>
              </a:rPr>
              <a:t>култури</a:t>
            </a:r>
            <a:r>
              <a:rPr lang="en-US" sz="1200" dirty="0">
                <a:solidFill>
                  <a:srgbClr val="C00000"/>
                </a:solidFill>
              </a:rPr>
              <a:t>, </a:t>
            </a:r>
            <a:r>
              <a:rPr lang="en-US" sz="1200" dirty="0" err="1">
                <a:solidFill>
                  <a:srgbClr val="C00000"/>
                </a:solidFill>
              </a:rPr>
              <a:t>иновации</a:t>
            </a:r>
            <a:r>
              <a:rPr lang="en-US" sz="1200" dirty="0">
                <a:solidFill>
                  <a:srgbClr val="C00000"/>
                </a:solidFill>
              </a:rPr>
              <a:t> и </a:t>
            </a:r>
            <a:r>
              <a:rPr lang="en-US" sz="1200" dirty="0" err="1">
                <a:solidFill>
                  <a:srgbClr val="C00000"/>
                </a:solidFill>
              </a:rPr>
              <a:t>нови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технологии</a:t>
            </a:r>
            <a:r>
              <a:rPr lang="en-US" sz="1200" dirty="0">
                <a:solidFill>
                  <a:srgbClr val="C00000"/>
                </a:solidFill>
              </a:rPr>
              <a:t>”</a:t>
            </a:r>
            <a:r>
              <a:rPr lang="bg-BG" sz="1200" dirty="0" smtClean="0">
                <a:solidFill>
                  <a:srgbClr val="C00000"/>
                </a:solidFill>
              </a:rPr>
              <a:t>,</a:t>
            </a:r>
          </a:p>
          <a:p>
            <a:r>
              <a:rPr lang="bg-BG" sz="1200" dirty="0" smtClean="0">
                <a:solidFill>
                  <a:srgbClr val="C00000"/>
                </a:solidFill>
              </a:rPr>
              <a:t> </a:t>
            </a:r>
            <a:r>
              <a:rPr lang="en-US" sz="1200" b="1" dirty="0">
                <a:solidFill>
                  <a:srgbClr val="C00000"/>
                </a:solidFill>
              </a:rPr>
              <a:t>26 – 27 </a:t>
            </a:r>
            <a:r>
              <a:rPr lang="en-US" sz="1200" b="1" dirty="0" err="1">
                <a:solidFill>
                  <a:srgbClr val="C00000"/>
                </a:solidFill>
              </a:rPr>
              <a:t>септември</a:t>
            </a:r>
            <a:r>
              <a:rPr lang="bg-BG" sz="1200" b="1" dirty="0">
                <a:solidFill>
                  <a:srgbClr val="C00000"/>
                </a:solidFill>
              </a:rPr>
              <a:t> 2018</a:t>
            </a: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576360"/>
      </p:ext>
    </p:extLst>
  </p:cSld>
  <p:clrMapOvr>
    <a:masterClrMapping/>
  </p:clrMapOvr>
  <p:transition advClick="0" advTm="11029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127052"/>
            <a:ext cx="12191999" cy="852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103097"/>
      </p:ext>
    </p:extLst>
  </p:cSld>
  <p:clrMapOvr>
    <a:masterClrMapping/>
  </p:clrMapOvr>
  <p:transition advClick="0" advTm="11029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1271" y="138222"/>
            <a:ext cx="10515600" cy="128654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Славянски ръкописи от Британската библиотека (микрофилми)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8250865" y="5497034"/>
            <a:ext cx="4066641" cy="7894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>
              <a:solidFill>
                <a:srgbClr val="C00000"/>
              </a:solidFill>
            </a:endParaRPr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88" y="1286540"/>
            <a:ext cx="11458839" cy="5188688"/>
          </a:xfrm>
        </p:spPr>
      </p:pic>
    </p:spTree>
    <p:extLst>
      <p:ext uri="{BB962C8B-B14F-4D97-AF65-F5344CB8AC3E}">
        <p14:creationId xmlns:p14="http://schemas.microsoft.com/office/powerpoint/2010/main" val="2829870404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458" y="107576"/>
            <a:ext cx="10515600" cy="9105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Чужди старопечатни, </a:t>
            </a: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редки </a:t>
            </a:r>
            <a:r>
              <a:rPr lang="ru-RU" sz="3200" b="1" dirty="0">
                <a:solidFill>
                  <a:srgbClr val="C00000"/>
                </a:solidFill>
              </a:rPr>
              <a:t>и ценни издания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606116" y="6650914"/>
            <a:ext cx="4182036" cy="5701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g-BG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828690" y="5949165"/>
            <a:ext cx="3843357" cy="7017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>
              <a:solidFill>
                <a:srgbClr val="C00000"/>
              </a:solidFill>
            </a:endParaRPr>
          </a:p>
        </p:txBody>
      </p:sp>
      <p:pic>
        <p:nvPicPr>
          <p:cNvPr id="8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30" y="1172584"/>
            <a:ext cx="10917218" cy="5478329"/>
          </a:xfrm>
        </p:spPr>
      </p:pic>
    </p:spTree>
    <p:extLst>
      <p:ext uri="{BB962C8B-B14F-4D97-AF65-F5344CB8AC3E}">
        <p14:creationId xmlns:p14="http://schemas.microsoft.com/office/powerpoint/2010/main" val="4266130099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956" y="95694"/>
            <a:ext cx="10515600" cy="946297"/>
          </a:xfrm>
        </p:spPr>
        <p:txBody>
          <a:bodyPr>
            <a:normAutofit fontScale="90000"/>
          </a:bodyPr>
          <a:lstStyle/>
          <a:p>
            <a:pPr algn="ctr"/>
            <a:r>
              <a:rPr lang="bg-BG" sz="3200" b="1" dirty="0">
                <a:solidFill>
                  <a:srgbClr val="C00000"/>
                </a:solidFill>
              </a:rPr>
              <a:t>Дигитална колекция </a:t>
            </a:r>
            <a:r>
              <a:rPr lang="bg-BG" sz="3200" b="1" dirty="0" smtClean="0">
                <a:solidFill>
                  <a:srgbClr val="C00000"/>
                </a:solidFill>
              </a:rPr>
              <a:t/>
            </a:r>
            <a:br>
              <a:rPr lang="bg-BG" sz="3200" b="1" dirty="0" smtClean="0">
                <a:solidFill>
                  <a:srgbClr val="C00000"/>
                </a:solidFill>
              </a:rPr>
            </a:br>
            <a:r>
              <a:rPr lang="bg-BG" sz="3200" b="1" dirty="0" smtClean="0">
                <a:solidFill>
                  <a:srgbClr val="C00000"/>
                </a:solidFill>
              </a:rPr>
              <a:t>в-к Мир 1894-1944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8197703" y="5794744"/>
            <a:ext cx="3880884" cy="7761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>
              <a:solidFill>
                <a:srgbClr val="C0000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46297"/>
            <a:ext cx="10751372" cy="5443869"/>
          </a:xfrm>
        </p:spPr>
      </p:pic>
    </p:spTree>
    <p:extLst>
      <p:ext uri="{BB962C8B-B14F-4D97-AF65-F5344CB8AC3E}">
        <p14:creationId xmlns:p14="http://schemas.microsoft.com/office/powerpoint/2010/main" val="803476680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3200" b="1" dirty="0" smtClean="0">
                <a:solidFill>
                  <a:srgbClr val="C00000"/>
                </a:solidFill>
              </a:rPr>
              <a:t>Издателска дейност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bg-BG" dirty="0" smtClean="0"/>
              <a:t>                                                                            Информационен </a:t>
            </a:r>
            <a:r>
              <a:rPr lang="bg-BG" dirty="0"/>
              <a:t>бюлетин на </a:t>
            </a:r>
            <a:endParaRPr lang="bg-BG" dirty="0" smtClean="0"/>
          </a:p>
          <a:p>
            <a:pPr marL="0" indent="0">
              <a:buNone/>
            </a:pPr>
            <a:r>
              <a:rPr lang="bg-BG" dirty="0" smtClean="0"/>
              <a:t>                                                                            Централната </a:t>
            </a:r>
            <a:r>
              <a:rPr lang="bg-BG" dirty="0"/>
              <a:t>библиотека на </a:t>
            </a:r>
            <a:r>
              <a:rPr lang="bg-BG" dirty="0" smtClean="0"/>
              <a:t>БАН</a:t>
            </a:r>
          </a:p>
          <a:p>
            <a:pPr marL="0" indent="0">
              <a:buNone/>
            </a:pPr>
            <a:r>
              <a:rPr lang="bg-BG" dirty="0" smtClean="0"/>
              <a:t>                                                                             </a:t>
            </a:r>
            <a:r>
              <a:rPr lang="en-US" dirty="0" smtClean="0"/>
              <a:t>ISSN</a:t>
            </a:r>
            <a:r>
              <a:rPr lang="bg-BG" dirty="0" smtClean="0"/>
              <a:t> 1312-9899</a:t>
            </a: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r>
              <a:rPr lang="bg-BG" dirty="0"/>
              <a:t>Българистика/</a:t>
            </a:r>
            <a:r>
              <a:rPr lang="en-US" dirty="0" err="1"/>
              <a:t>Bulgarica</a:t>
            </a:r>
            <a:r>
              <a:rPr lang="bg-BG" dirty="0" smtClean="0"/>
              <a:t>.</a:t>
            </a:r>
          </a:p>
          <a:p>
            <a:pPr marL="0" indent="0">
              <a:buNone/>
            </a:pPr>
            <a:r>
              <a:rPr lang="bg-BG" dirty="0" smtClean="0"/>
              <a:t> </a:t>
            </a:r>
            <a:r>
              <a:rPr lang="bg-BG" dirty="0"/>
              <a:t>Информационен </a:t>
            </a:r>
            <a:r>
              <a:rPr lang="bg-BG" dirty="0" smtClean="0"/>
              <a:t>бюлетин</a:t>
            </a:r>
          </a:p>
          <a:p>
            <a:pPr marL="0" indent="0">
              <a:buNone/>
            </a:pPr>
            <a:r>
              <a:rPr lang="bg-BG" dirty="0" smtClean="0"/>
              <a:t> </a:t>
            </a:r>
            <a:r>
              <a:rPr lang="en-US" dirty="0"/>
              <a:t>ISSN</a:t>
            </a:r>
            <a:r>
              <a:rPr lang="bg-BG" dirty="0"/>
              <a:t> 1311-8544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87" y="1690688"/>
            <a:ext cx="5007934" cy="12106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299" y="3466214"/>
            <a:ext cx="2690036" cy="339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54300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3200" b="1" dirty="0" smtClean="0">
                <a:solidFill>
                  <a:srgbClr val="C00000"/>
                </a:solidFill>
              </a:rPr>
              <a:t>Информационно осигуряване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055" y="1825625"/>
            <a:ext cx="5422605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148" y="1825624"/>
            <a:ext cx="5475767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636348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0754"/>
            <a:ext cx="10515600" cy="914400"/>
          </a:xfrm>
        </p:spPr>
        <p:txBody>
          <a:bodyPr>
            <a:normAutofit/>
          </a:bodyPr>
          <a:lstStyle/>
          <a:p>
            <a:pPr algn="ctr"/>
            <a:r>
              <a:rPr lang="bg-BG" sz="3200" b="1" dirty="0" smtClean="0">
                <a:solidFill>
                  <a:srgbClr val="C00000"/>
                </a:solidFill>
              </a:rPr>
              <a:t>Партньорства и </a:t>
            </a:r>
            <a:r>
              <a:rPr lang="bg-BG" sz="3200" b="1" dirty="0">
                <a:solidFill>
                  <a:srgbClr val="C00000"/>
                </a:solidFill>
              </a:rPr>
              <a:t>п</a:t>
            </a:r>
            <a:r>
              <a:rPr lang="bg-BG" sz="3200" b="1" dirty="0" smtClean="0">
                <a:solidFill>
                  <a:srgbClr val="C00000"/>
                </a:solidFill>
              </a:rPr>
              <a:t>роекти на ЦБ-БАН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0093"/>
            <a:ext cx="10515600" cy="516687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/>
              <a:t>Университетска </a:t>
            </a:r>
            <a:r>
              <a:rPr lang="bg-BG" dirty="0" smtClean="0"/>
              <a:t>библиотека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bg-BG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 smtClean="0"/>
              <a:t>Националната </a:t>
            </a:r>
            <a:r>
              <a:rPr lang="bg-BG" dirty="0"/>
              <a:t>библиотека „Св. св. Кирил и Методий</a:t>
            </a:r>
            <a:r>
              <a:rPr lang="bg-BG" dirty="0" smtClean="0"/>
              <a:t>"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bg-BG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/>
              <a:t>Б</a:t>
            </a:r>
            <a:r>
              <a:rPr lang="bg-BG" dirty="0" smtClean="0"/>
              <a:t>иблиотеката </a:t>
            </a:r>
            <a:r>
              <a:rPr lang="bg-BG" dirty="0"/>
              <a:t>на </a:t>
            </a:r>
            <a:r>
              <a:rPr lang="bg-BG" dirty="0" smtClean="0"/>
              <a:t>НБУ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bg-BG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 smtClean="0"/>
              <a:t>Библиотеката на </a:t>
            </a:r>
            <a:r>
              <a:rPr lang="bg-BG" dirty="0"/>
              <a:t>Американски университет в </a:t>
            </a:r>
            <a:r>
              <a:rPr lang="bg-BG" dirty="0" smtClean="0"/>
              <a:t>Благоевград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bg-BG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 smtClean="0"/>
              <a:t>УниБИТ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bg-BG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 smtClean="0"/>
              <a:t>ББИА </a:t>
            </a:r>
            <a:r>
              <a:rPr lang="bg-BG" dirty="0"/>
              <a:t>и </a:t>
            </a:r>
            <a:r>
              <a:rPr lang="bg-BG" dirty="0" smtClean="0"/>
              <a:t>БИК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bg-BG" dirty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 smtClean="0"/>
              <a:t>Института </a:t>
            </a:r>
            <a:r>
              <a:rPr lang="bg-BG" dirty="0"/>
              <a:t>за </a:t>
            </a:r>
            <a:r>
              <a:rPr lang="bg-BG" dirty="0" smtClean="0"/>
              <a:t>литература – БАН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bg-BG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 smtClean="0"/>
              <a:t>КМНЦ - БАН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412980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2019"/>
            <a:ext cx="9144000" cy="574158"/>
          </a:xfrm>
        </p:spPr>
        <p:txBody>
          <a:bodyPr>
            <a:normAutofit/>
          </a:bodyPr>
          <a:lstStyle/>
          <a:p>
            <a:r>
              <a:rPr lang="bg-BG" sz="3200" b="1" dirty="0" smtClean="0">
                <a:solidFill>
                  <a:srgbClr val="C00000"/>
                </a:solidFill>
              </a:rPr>
              <a:t>Връзка с ЦБ-БАН</a:t>
            </a:r>
            <a:endParaRPr lang="bg-BG" sz="3200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776177"/>
            <a:ext cx="9144000" cy="4481623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www.cl.bas.bg</a:t>
            </a:r>
            <a:r>
              <a:rPr lang="en-US" dirty="0" smtClean="0"/>
              <a:t> </a:t>
            </a:r>
          </a:p>
          <a:p>
            <a:endParaRPr lang="bg-B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64" y="1169581"/>
            <a:ext cx="11366205" cy="530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06574"/>
      </p:ext>
    </p:extLst>
  </p:cSld>
  <p:clrMapOvr>
    <a:masterClrMapping/>
  </p:clrMapOvr>
  <p:transition advClick="0" advTm="11029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12651"/>
            <a:ext cx="9144000" cy="467833"/>
          </a:xfrm>
        </p:spPr>
        <p:txBody>
          <a:bodyPr>
            <a:noAutofit/>
          </a:bodyPr>
          <a:lstStyle/>
          <a:p>
            <a:r>
              <a:rPr lang="bg-BG" sz="3200" b="1" dirty="0">
                <a:solidFill>
                  <a:srgbClr val="C00000"/>
                </a:solidFill>
              </a:rPr>
              <a:t>Връзка с ЦБ-БАН</a:t>
            </a:r>
            <a:endParaRPr lang="bg-BG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680485"/>
            <a:ext cx="9144000" cy="5667152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www.facebook.com/clbasbg</a:t>
            </a:r>
            <a:r>
              <a:rPr lang="en-US" dirty="0" smtClean="0"/>
              <a:t> 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05786"/>
            <a:ext cx="11582400" cy="539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756899"/>
      </p:ext>
    </p:extLst>
  </p:cSld>
  <p:clrMapOvr>
    <a:masterClrMapping/>
  </p:clrMapOvr>
  <p:transition advClick="0" advTm="11029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08344"/>
            <a:ext cx="8927805" cy="467833"/>
          </a:xfrm>
        </p:spPr>
        <p:txBody>
          <a:bodyPr>
            <a:noAutofit/>
          </a:bodyPr>
          <a:lstStyle/>
          <a:p>
            <a:r>
              <a:rPr lang="bg-BG" sz="3200" b="1" dirty="0" smtClean="0">
                <a:solidFill>
                  <a:srgbClr val="C00000"/>
                </a:solidFill>
              </a:rPr>
              <a:t>Нашият екип</a:t>
            </a:r>
            <a:endParaRPr lang="bg-BG" sz="3200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360967"/>
            <a:ext cx="9144000" cy="3822405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05" y="776178"/>
            <a:ext cx="11525693" cy="591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70779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6177"/>
            <a:ext cx="10515600" cy="540078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/>
              <a:t>Централна библиотека на БАН </a:t>
            </a:r>
            <a:r>
              <a:rPr lang="bg-BG" dirty="0" smtClean="0"/>
              <a:t>изпълнява организационна работа за академичната библиотечната мрежа </a:t>
            </a:r>
            <a:r>
              <a:rPr lang="bg-BG" dirty="0"/>
              <a:t>на БАН</a:t>
            </a:r>
            <a:r>
              <a:rPr lang="en-US" dirty="0"/>
              <a:t> </a:t>
            </a:r>
            <a:endParaRPr lang="bg-BG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bg-BG" dirty="0" smtClean="0"/>
              <a:t>   от специални библиотеки като комплектува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bg-BG" dirty="0" smtClean="0"/>
              <a:t>   и обработва документите централизирано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bg-BG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 smtClean="0"/>
              <a:t>Единният библиотечен фонд е многоотраслов.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bg-BG" dirty="0" smtClean="0"/>
              <a:t>    Включва уникални ценни сбирки и лични библиотеки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bg-BG" dirty="0" smtClean="0"/>
              <a:t>    на български учени, писатели, общественици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bg-BG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/>
              <a:t>Централна библиотека извършва активен </a:t>
            </a:r>
            <a:r>
              <a:rPr lang="bg-BG" dirty="0" smtClean="0"/>
              <a:t>международен обмен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bg-BG" b="1" i="1" dirty="0" smtClean="0"/>
              <a:t>   с </a:t>
            </a:r>
            <a:r>
              <a:rPr lang="bg-BG" b="1" i="1" dirty="0"/>
              <a:t>783 </a:t>
            </a:r>
            <a:r>
              <a:rPr lang="bg-BG" b="1" i="1" dirty="0" smtClean="0"/>
              <a:t>институции </a:t>
            </a:r>
            <a:r>
              <a:rPr lang="bg-BG" dirty="0"/>
              <a:t>(библиотеки, университети, музеи, архиви) </a:t>
            </a:r>
            <a:endParaRPr lang="bg-BG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bg-BG" b="1" i="1" dirty="0" smtClean="0"/>
              <a:t>   в </a:t>
            </a:r>
            <a:r>
              <a:rPr lang="bg-BG" b="1" i="1" dirty="0"/>
              <a:t>61 </a:t>
            </a:r>
            <a:r>
              <a:rPr lang="bg-BG" b="1" i="1" dirty="0" smtClean="0"/>
              <a:t>държави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1" y="6119336"/>
            <a:ext cx="4986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C00000"/>
                </a:solidFill>
              </a:rPr>
              <a:t>Международна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научна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конференция</a:t>
            </a:r>
            <a:r>
              <a:rPr lang="en-US" sz="1200" dirty="0">
                <a:solidFill>
                  <a:srgbClr val="C00000"/>
                </a:solidFill>
              </a:rPr>
              <a:t> „</a:t>
            </a:r>
            <a:r>
              <a:rPr lang="en-US" sz="1200" dirty="0" err="1">
                <a:solidFill>
                  <a:srgbClr val="C00000"/>
                </a:solidFill>
              </a:rPr>
              <a:t>Съвременната</a:t>
            </a:r>
            <a:r>
              <a:rPr lang="en-US" sz="1200" dirty="0">
                <a:solidFill>
                  <a:srgbClr val="C00000"/>
                </a:solidFill>
              </a:rPr>
              <a:t> библиотека </a:t>
            </a:r>
            <a:r>
              <a:rPr lang="en-US" sz="1200" dirty="0" smtClean="0">
                <a:solidFill>
                  <a:srgbClr val="C00000"/>
                </a:solidFill>
              </a:rPr>
              <a:t>–</a:t>
            </a:r>
            <a:endParaRPr lang="bg-BG" sz="1200" dirty="0" smtClean="0">
              <a:solidFill>
                <a:srgbClr val="C00000"/>
              </a:solidFill>
            </a:endParaRPr>
          </a:p>
          <a:p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център</a:t>
            </a:r>
            <a:r>
              <a:rPr lang="en-US" sz="1200" dirty="0">
                <a:solidFill>
                  <a:srgbClr val="C00000"/>
                </a:solidFill>
              </a:rPr>
              <a:t> за обучение, </a:t>
            </a:r>
            <a:r>
              <a:rPr lang="en-US" sz="1200" dirty="0" err="1">
                <a:solidFill>
                  <a:srgbClr val="C00000"/>
                </a:solidFill>
              </a:rPr>
              <a:t>диалог</a:t>
            </a:r>
            <a:r>
              <a:rPr lang="en-US" sz="1200" dirty="0">
                <a:solidFill>
                  <a:srgbClr val="C00000"/>
                </a:solidFill>
              </a:rPr>
              <a:t> на </a:t>
            </a:r>
            <a:r>
              <a:rPr lang="en-US" sz="1200" dirty="0" err="1">
                <a:solidFill>
                  <a:srgbClr val="C00000"/>
                </a:solidFill>
              </a:rPr>
              <a:t>култури</a:t>
            </a:r>
            <a:r>
              <a:rPr lang="en-US" sz="1200" dirty="0">
                <a:solidFill>
                  <a:srgbClr val="C00000"/>
                </a:solidFill>
              </a:rPr>
              <a:t>, </a:t>
            </a:r>
            <a:r>
              <a:rPr lang="en-US" sz="1200" dirty="0" err="1">
                <a:solidFill>
                  <a:srgbClr val="C00000"/>
                </a:solidFill>
              </a:rPr>
              <a:t>иновации</a:t>
            </a:r>
            <a:r>
              <a:rPr lang="en-US" sz="1200" dirty="0">
                <a:solidFill>
                  <a:srgbClr val="C00000"/>
                </a:solidFill>
              </a:rPr>
              <a:t> и </a:t>
            </a:r>
            <a:r>
              <a:rPr lang="en-US" sz="1200" dirty="0" err="1">
                <a:solidFill>
                  <a:srgbClr val="C00000"/>
                </a:solidFill>
              </a:rPr>
              <a:t>нови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технологии</a:t>
            </a:r>
            <a:r>
              <a:rPr lang="en-US" sz="1200" dirty="0">
                <a:solidFill>
                  <a:srgbClr val="C00000"/>
                </a:solidFill>
              </a:rPr>
              <a:t>”</a:t>
            </a:r>
            <a:r>
              <a:rPr lang="bg-BG" sz="1200" dirty="0" smtClean="0">
                <a:solidFill>
                  <a:srgbClr val="C00000"/>
                </a:solidFill>
              </a:rPr>
              <a:t>,</a:t>
            </a:r>
          </a:p>
          <a:p>
            <a:r>
              <a:rPr lang="bg-BG" sz="1200" dirty="0" smtClean="0">
                <a:solidFill>
                  <a:srgbClr val="C00000"/>
                </a:solidFill>
              </a:rPr>
              <a:t> </a:t>
            </a:r>
            <a:r>
              <a:rPr lang="en-US" sz="1200" b="1" dirty="0">
                <a:solidFill>
                  <a:srgbClr val="C00000"/>
                </a:solidFill>
              </a:rPr>
              <a:t>26 – 27 </a:t>
            </a:r>
            <a:r>
              <a:rPr lang="en-US" sz="1200" b="1" dirty="0" err="1">
                <a:solidFill>
                  <a:srgbClr val="C00000"/>
                </a:solidFill>
              </a:rPr>
              <a:t>септември</a:t>
            </a:r>
            <a:r>
              <a:rPr lang="bg-BG" sz="1200" b="1" dirty="0">
                <a:solidFill>
                  <a:srgbClr val="C00000"/>
                </a:solidFill>
              </a:rPr>
              <a:t> 2018</a:t>
            </a: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01"/>
      </p:ext>
    </p:extLst>
  </p:cSld>
  <p:clrMapOvr>
    <a:masterClrMapping/>
  </p:clrMapOvr>
  <p:transition advClick="0" advTm="11029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7100" y="546100"/>
            <a:ext cx="10515600" cy="53260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g-BG" sz="5400" dirty="0" smtClean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endParaRPr lang="bg-BG" sz="54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bg-BG" sz="54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bg-BG" sz="5400" dirty="0" smtClean="0">
                <a:solidFill>
                  <a:srgbClr val="FF0000"/>
                </a:solidFill>
              </a:rPr>
              <a:t>БЛАГОДАРЯ ЗА ВНИМАНИЕТО!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947774"/>
      </p:ext>
    </p:extLst>
  </p:cSld>
  <p:clrMapOvr>
    <a:masterClrMapping/>
  </p:clrMapOvr>
  <p:transition advClick="0" advTm="11029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181" y="1169581"/>
            <a:ext cx="4816548" cy="55608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64" y="1169581"/>
            <a:ext cx="5143500" cy="5560828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7054"/>
          </a:xfrm>
        </p:spPr>
        <p:txBody>
          <a:bodyPr>
            <a:normAutofit/>
          </a:bodyPr>
          <a:lstStyle/>
          <a:p>
            <a:pPr algn="ctr"/>
            <a:r>
              <a:rPr lang="bg-BG" sz="2800" b="1" dirty="0" smtClean="0">
                <a:solidFill>
                  <a:srgbClr val="C00000"/>
                </a:solidFill>
              </a:rPr>
              <a:t>Специални библиотеки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8430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45" y="478465"/>
            <a:ext cx="5635255" cy="414669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618" y="478464"/>
            <a:ext cx="5635255" cy="41466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056" y="2955851"/>
            <a:ext cx="5964865" cy="390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46898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27321"/>
            <a:ext cx="10515600" cy="554964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endParaRPr lang="bg-BG" dirty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 smtClean="0"/>
              <a:t>През 2003 </a:t>
            </a:r>
            <a:r>
              <a:rPr lang="bg-BG" dirty="0"/>
              <a:t>г. </a:t>
            </a:r>
            <a:r>
              <a:rPr lang="bg-BG" dirty="0" smtClean="0"/>
              <a:t>в ЦБ-</a:t>
            </a:r>
            <a:r>
              <a:rPr lang="bg-BG" dirty="0"/>
              <a:t>Б</a:t>
            </a:r>
            <a:r>
              <a:rPr lang="bg-BG" dirty="0" smtClean="0"/>
              <a:t>АН се внедрява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bg-BG" dirty="0" smtClean="0"/>
              <a:t>    библиотечно-нформационната </a:t>
            </a:r>
            <a:r>
              <a:rPr lang="bg-BG" dirty="0"/>
              <a:t>система </a:t>
            </a:r>
            <a:r>
              <a:rPr lang="en-US" dirty="0"/>
              <a:t>ALEPH</a:t>
            </a:r>
            <a:r>
              <a:rPr lang="bg-BG" dirty="0"/>
              <a:t>500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bg-BG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 smtClean="0"/>
              <a:t>През </a:t>
            </a:r>
            <a:r>
              <a:rPr lang="bg-BG" dirty="0"/>
              <a:t>2004 г. се поставя началото </a:t>
            </a:r>
            <a:endParaRPr lang="bg-BG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bg-BG" dirty="0" smtClean="0"/>
              <a:t>   на </a:t>
            </a:r>
            <a:r>
              <a:rPr lang="bg-BG" dirty="0"/>
              <a:t>ретроконверсията на каталозите на ЦБ на БАН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bg-BG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 smtClean="0"/>
              <a:t>През </a:t>
            </a:r>
            <a:r>
              <a:rPr lang="bg-BG" dirty="0"/>
              <a:t>2010 г. ЦБ на БАН става </a:t>
            </a:r>
            <a:endParaRPr lang="bg-BG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bg-BG" dirty="0" smtClean="0"/>
              <a:t>   един </a:t>
            </a:r>
            <a:r>
              <a:rPr lang="bg-BG" dirty="0"/>
              <a:t>от учредителите на фондация НАБИС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bg-BG" dirty="0" smtClean="0"/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bg-BG" dirty="0" smtClean="0"/>
              <a:t>В </a:t>
            </a:r>
            <a:r>
              <a:rPr lang="bg-BG" dirty="0"/>
              <a:t>периода 2010–2015 г. се работи </a:t>
            </a:r>
            <a:endParaRPr lang="bg-BG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bg-BG" dirty="0" smtClean="0"/>
              <a:t>   по </a:t>
            </a:r>
            <a:r>
              <a:rPr lang="bg-BG" dirty="0"/>
              <a:t>проекта </a:t>
            </a:r>
            <a:r>
              <a:rPr lang="bg-BG" dirty="0" smtClean="0"/>
              <a:t>„Ретроконверсия  </a:t>
            </a:r>
            <a:r>
              <a:rPr lang="bg-BG" dirty="0"/>
              <a:t>на фондация </a:t>
            </a:r>
            <a:r>
              <a:rPr lang="bg-BG" dirty="0" smtClean="0"/>
              <a:t>НАБИС“ </a:t>
            </a:r>
          </a:p>
          <a:p>
            <a:pPr marL="0" indent="0">
              <a:buNone/>
            </a:pPr>
            <a:r>
              <a:rPr lang="bg-BG" dirty="0" smtClean="0"/>
              <a:t> </a:t>
            </a:r>
            <a:endParaRPr lang="bg-BG" dirty="0"/>
          </a:p>
        </p:txBody>
      </p:sp>
      <p:sp>
        <p:nvSpPr>
          <p:cNvPr id="7" name="TextBox 6"/>
          <p:cNvSpPr txBox="1"/>
          <p:nvPr/>
        </p:nvSpPr>
        <p:spPr>
          <a:xfrm>
            <a:off x="6858001" y="6119336"/>
            <a:ext cx="6017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C00000"/>
                </a:solidFill>
              </a:rPr>
              <a:t>Международна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научна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конференция</a:t>
            </a:r>
            <a:r>
              <a:rPr lang="en-US" sz="1200" dirty="0">
                <a:solidFill>
                  <a:srgbClr val="C00000"/>
                </a:solidFill>
              </a:rPr>
              <a:t> „</a:t>
            </a:r>
            <a:r>
              <a:rPr lang="en-US" sz="1200" dirty="0" err="1">
                <a:solidFill>
                  <a:srgbClr val="C00000"/>
                </a:solidFill>
              </a:rPr>
              <a:t>Съвременната</a:t>
            </a:r>
            <a:r>
              <a:rPr lang="en-US" sz="1200" dirty="0">
                <a:solidFill>
                  <a:srgbClr val="C00000"/>
                </a:solidFill>
              </a:rPr>
              <a:t> библиотека </a:t>
            </a:r>
            <a:r>
              <a:rPr lang="en-US" sz="1200" dirty="0" smtClean="0">
                <a:solidFill>
                  <a:srgbClr val="C00000"/>
                </a:solidFill>
              </a:rPr>
              <a:t>–</a:t>
            </a:r>
            <a:endParaRPr lang="bg-BG" sz="1200" dirty="0" smtClean="0">
              <a:solidFill>
                <a:srgbClr val="C00000"/>
              </a:solidFill>
            </a:endParaRPr>
          </a:p>
          <a:p>
            <a:r>
              <a:rPr lang="en-US" sz="1200" dirty="0" smtClean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център</a:t>
            </a:r>
            <a:r>
              <a:rPr lang="en-US" sz="1200" dirty="0">
                <a:solidFill>
                  <a:srgbClr val="C00000"/>
                </a:solidFill>
              </a:rPr>
              <a:t> за обучение, </a:t>
            </a:r>
            <a:r>
              <a:rPr lang="en-US" sz="1200" dirty="0" err="1">
                <a:solidFill>
                  <a:srgbClr val="C00000"/>
                </a:solidFill>
              </a:rPr>
              <a:t>диалог</a:t>
            </a:r>
            <a:r>
              <a:rPr lang="en-US" sz="1200" dirty="0">
                <a:solidFill>
                  <a:srgbClr val="C00000"/>
                </a:solidFill>
              </a:rPr>
              <a:t> на </a:t>
            </a:r>
            <a:r>
              <a:rPr lang="en-US" sz="1200" dirty="0" err="1">
                <a:solidFill>
                  <a:srgbClr val="C00000"/>
                </a:solidFill>
              </a:rPr>
              <a:t>култури</a:t>
            </a:r>
            <a:r>
              <a:rPr lang="en-US" sz="1200" dirty="0">
                <a:solidFill>
                  <a:srgbClr val="C00000"/>
                </a:solidFill>
              </a:rPr>
              <a:t>, </a:t>
            </a:r>
            <a:r>
              <a:rPr lang="en-US" sz="1200" dirty="0" err="1">
                <a:solidFill>
                  <a:srgbClr val="C00000"/>
                </a:solidFill>
              </a:rPr>
              <a:t>иновации</a:t>
            </a:r>
            <a:r>
              <a:rPr lang="en-US" sz="1200" dirty="0">
                <a:solidFill>
                  <a:srgbClr val="C00000"/>
                </a:solidFill>
              </a:rPr>
              <a:t> и </a:t>
            </a:r>
            <a:r>
              <a:rPr lang="en-US" sz="1200" dirty="0" err="1">
                <a:solidFill>
                  <a:srgbClr val="C00000"/>
                </a:solidFill>
              </a:rPr>
              <a:t>нови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технологии</a:t>
            </a:r>
            <a:r>
              <a:rPr lang="en-US" sz="1200" dirty="0">
                <a:solidFill>
                  <a:srgbClr val="C00000"/>
                </a:solidFill>
              </a:rPr>
              <a:t>”</a:t>
            </a:r>
            <a:r>
              <a:rPr lang="bg-BG" sz="1200" dirty="0" smtClean="0">
                <a:solidFill>
                  <a:srgbClr val="C00000"/>
                </a:solidFill>
              </a:rPr>
              <a:t>,</a:t>
            </a:r>
          </a:p>
          <a:p>
            <a:r>
              <a:rPr lang="bg-BG" sz="1200" dirty="0" smtClean="0">
                <a:solidFill>
                  <a:srgbClr val="C00000"/>
                </a:solidFill>
              </a:rPr>
              <a:t> </a:t>
            </a:r>
            <a:r>
              <a:rPr lang="en-US" sz="1200" b="1" dirty="0">
                <a:solidFill>
                  <a:srgbClr val="C00000"/>
                </a:solidFill>
              </a:rPr>
              <a:t>26 – 27 </a:t>
            </a:r>
            <a:r>
              <a:rPr lang="en-US" sz="1200" b="1" dirty="0" err="1">
                <a:solidFill>
                  <a:srgbClr val="C00000"/>
                </a:solidFill>
              </a:rPr>
              <a:t>септември</a:t>
            </a:r>
            <a:r>
              <a:rPr lang="bg-BG" sz="1200" b="1" dirty="0">
                <a:solidFill>
                  <a:srgbClr val="C00000"/>
                </a:solidFill>
              </a:rPr>
              <a:t> 2018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24132" y="15857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bg-BG" sz="4000" b="1" dirty="0">
                <a:solidFill>
                  <a:srgbClr val="C00000"/>
                </a:solidFill>
              </a:rPr>
              <a:t>Новите предизвикателства пред ЦБ – БАН</a:t>
            </a:r>
          </a:p>
        </p:txBody>
      </p:sp>
    </p:spTree>
    <p:extLst>
      <p:ext uri="{BB962C8B-B14F-4D97-AF65-F5344CB8AC3E}">
        <p14:creationId xmlns:p14="http://schemas.microsoft.com/office/powerpoint/2010/main" val="3653758097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9239" y="958760"/>
            <a:ext cx="113519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3200" b="1" dirty="0">
                <a:solidFill>
                  <a:srgbClr val="C00000"/>
                </a:solidFill>
              </a:rPr>
              <a:t>Н</a:t>
            </a:r>
            <a:r>
              <a:rPr lang="bg-BG" sz="3200" b="1" dirty="0" smtClean="0">
                <a:solidFill>
                  <a:srgbClr val="C00000"/>
                </a:solidFill>
              </a:rPr>
              <a:t>ови </a:t>
            </a:r>
            <a:r>
              <a:rPr lang="bg-BG" sz="3200" b="1" dirty="0">
                <a:solidFill>
                  <a:srgbClr val="C00000"/>
                </a:solidFill>
              </a:rPr>
              <a:t>инструменти </a:t>
            </a:r>
            <a:r>
              <a:rPr lang="bg-BG" sz="3200" b="1" dirty="0" smtClean="0">
                <a:solidFill>
                  <a:srgbClr val="C00000"/>
                </a:solidFill>
              </a:rPr>
              <a:t>за многоаспектно </a:t>
            </a:r>
            <a:r>
              <a:rPr lang="bg-BG" sz="3200" b="1" dirty="0">
                <a:solidFill>
                  <a:srgbClr val="C00000"/>
                </a:solidFill>
              </a:rPr>
              <a:t>разкриване </a:t>
            </a:r>
            <a:endParaRPr lang="bg-BG" sz="3200" b="1" dirty="0" smtClean="0">
              <a:solidFill>
                <a:srgbClr val="C00000"/>
              </a:solidFill>
            </a:endParaRPr>
          </a:p>
          <a:p>
            <a:pPr algn="ctr"/>
            <a:r>
              <a:rPr lang="bg-BG" sz="3200" b="1" dirty="0" smtClean="0">
                <a:solidFill>
                  <a:srgbClr val="C00000"/>
                </a:solidFill>
              </a:rPr>
              <a:t>на дигитално </a:t>
            </a:r>
            <a:r>
              <a:rPr lang="bg-BG" sz="3200" b="1" dirty="0">
                <a:solidFill>
                  <a:srgbClr val="C00000"/>
                </a:solidFill>
              </a:rPr>
              <a:t>съдържание </a:t>
            </a:r>
            <a:endParaRPr lang="bg-BG" sz="3200" b="1" dirty="0" smtClean="0">
              <a:solidFill>
                <a:srgbClr val="C00000"/>
              </a:solidFill>
            </a:endParaRPr>
          </a:p>
          <a:p>
            <a:endParaRPr lang="en-US" sz="28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dirty="0" smtClean="0"/>
              <a:t>Софтуерът </a:t>
            </a:r>
            <a:r>
              <a:rPr lang="bg-BG" sz="2800" b="1" dirty="0"/>
              <a:t>DigiTool</a:t>
            </a:r>
            <a:r>
              <a:rPr lang="bg-BG" sz="2800" dirty="0"/>
              <a:t> </a:t>
            </a:r>
            <a:r>
              <a:rPr lang="bg-BG" sz="2800" dirty="0" smtClean="0"/>
              <a:t>– 2010 г.</a:t>
            </a:r>
          </a:p>
          <a:p>
            <a:endParaRPr lang="bg-BG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g-BG" sz="2800" dirty="0" smtClean="0"/>
              <a:t>Софтуерът </a:t>
            </a:r>
            <a:r>
              <a:rPr lang="en-US" sz="2800" b="1" dirty="0" err="1" smtClean="0"/>
              <a:t>Dspace</a:t>
            </a:r>
            <a:r>
              <a:rPr lang="bg-BG" sz="2800" b="1" dirty="0" smtClean="0"/>
              <a:t> </a:t>
            </a:r>
            <a:r>
              <a:rPr lang="bg-BG" sz="2800" dirty="0" smtClean="0"/>
              <a:t>– 2015 г. </a:t>
            </a:r>
            <a:r>
              <a:rPr lang="en-US" sz="2800" dirty="0" smtClean="0"/>
              <a:t>(</a:t>
            </a:r>
            <a:r>
              <a:rPr lang="bg-BG" sz="2800" dirty="0" smtClean="0"/>
              <a:t>софтуер </a:t>
            </a:r>
            <a:r>
              <a:rPr lang="bg-BG" sz="2800" dirty="0"/>
              <a:t>с отворен </a:t>
            </a:r>
            <a:r>
              <a:rPr lang="bg-BG" sz="2800" dirty="0" smtClean="0"/>
              <a:t>код за създаване</a:t>
            </a:r>
          </a:p>
          <a:p>
            <a:r>
              <a:rPr lang="bg-BG" sz="2800" dirty="0"/>
              <a:t> </a:t>
            </a:r>
            <a:r>
              <a:rPr lang="bg-BG" sz="2800" dirty="0" smtClean="0"/>
              <a:t>     на дигитални</a:t>
            </a:r>
            <a:r>
              <a:rPr lang="en-US" sz="2800" dirty="0" smtClean="0"/>
              <a:t> </a:t>
            </a:r>
            <a:r>
              <a:rPr lang="bg-BG" sz="2800" dirty="0" smtClean="0"/>
              <a:t>колекции</a:t>
            </a:r>
            <a:r>
              <a:rPr lang="bg-BG" sz="2800" dirty="0"/>
              <a:t>, </a:t>
            </a:r>
            <a:r>
              <a:rPr lang="bg-BG" sz="2800" dirty="0" smtClean="0"/>
              <a:t>включително архивиране)</a:t>
            </a:r>
            <a:endParaRPr lang="bg-BG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208874" y="6050493"/>
            <a:ext cx="5529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rgbClr val="C00000"/>
                </a:solidFill>
              </a:rPr>
              <a:t>Международна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научна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конференция</a:t>
            </a:r>
            <a:r>
              <a:rPr lang="en-US" sz="1200" dirty="0">
                <a:solidFill>
                  <a:srgbClr val="C00000"/>
                </a:solidFill>
              </a:rPr>
              <a:t> „</a:t>
            </a:r>
            <a:r>
              <a:rPr lang="en-US" sz="1200" dirty="0" err="1">
                <a:solidFill>
                  <a:srgbClr val="C00000"/>
                </a:solidFill>
              </a:rPr>
              <a:t>Съвременната</a:t>
            </a:r>
            <a:r>
              <a:rPr lang="en-US" sz="1200" dirty="0">
                <a:solidFill>
                  <a:srgbClr val="C00000"/>
                </a:solidFill>
              </a:rPr>
              <a:t> библиотека –</a:t>
            </a:r>
            <a:endParaRPr lang="bg-BG" sz="1200" dirty="0">
              <a:solidFill>
                <a:srgbClr val="C00000"/>
              </a:solidFill>
            </a:endParaRPr>
          </a:p>
          <a:p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център</a:t>
            </a:r>
            <a:r>
              <a:rPr lang="en-US" sz="1200" dirty="0">
                <a:solidFill>
                  <a:srgbClr val="C00000"/>
                </a:solidFill>
              </a:rPr>
              <a:t> за обучение, </a:t>
            </a:r>
            <a:r>
              <a:rPr lang="en-US" sz="1200" dirty="0" err="1">
                <a:solidFill>
                  <a:srgbClr val="C00000"/>
                </a:solidFill>
              </a:rPr>
              <a:t>диалог</a:t>
            </a:r>
            <a:r>
              <a:rPr lang="en-US" sz="1200" dirty="0">
                <a:solidFill>
                  <a:srgbClr val="C00000"/>
                </a:solidFill>
              </a:rPr>
              <a:t> на </a:t>
            </a:r>
            <a:r>
              <a:rPr lang="en-US" sz="1200" dirty="0" err="1">
                <a:solidFill>
                  <a:srgbClr val="C00000"/>
                </a:solidFill>
              </a:rPr>
              <a:t>култури</a:t>
            </a:r>
            <a:r>
              <a:rPr lang="en-US" sz="1200" dirty="0">
                <a:solidFill>
                  <a:srgbClr val="C00000"/>
                </a:solidFill>
              </a:rPr>
              <a:t>, </a:t>
            </a:r>
            <a:r>
              <a:rPr lang="en-US" sz="1200" dirty="0" err="1">
                <a:solidFill>
                  <a:srgbClr val="C00000"/>
                </a:solidFill>
              </a:rPr>
              <a:t>иновации</a:t>
            </a:r>
            <a:r>
              <a:rPr lang="en-US" sz="1200" dirty="0">
                <a:solidFill>
                  <a:srgbClr val="C00000"/>
                </a:solidFill>
              </a:rPr>
              <a:t> и </a:t>
            </a:r>
            <a:r>
              <a:rPr lang="en-US" sz="1200" dirty="0" err="1">
                <a:solidFill>
                  <a:srgbClr val="C00000"/>
                </a:solidFill>
              </a:rPr>
              <a:t>нови</a:t>
            </a:r>
            <a:r>
              <a:rPr lang="en-US" sz="1200" dirty="0">
                <a:solidFill>
                  <a:srgbClr val="C00000"/>
                </a:solidFill>
              </a:rPr>
              <a:t> </a:t>
            </a:r>
            <a:r>
              <a:rPr lang="en-US" sz="1200" dirty="0" err="1">
                <a:solidFill>
                  <a:srgbClr val="C00000"/>
                </a:solidFill>
              </a:rPr>
              <a:t>технологии</a:t>
            </a:r>
            <a:r>
              <a:rPr lang="en-US" sz="1200" dirty="0">
                <a:solidFill>
                  <a:srgbClr val="C00000"/>
                </a:solidFill>
              </a:rPr>
              <a:t>”</a:t>
            </a:r>
            <a:r>
              <a:rPr lang="bg-BG" sz="1200" dirty="0">
                <a:solidFill>
                  <a:srgbClr val="C00000"/>
                </a:solidFill>
              </a:rPr>
              <a:t>,</a:t>
            </a:r>
          </a:p>
          <a:p>
            <a:r>
              <a:rPr lang="bg-BG" sz="1200" dirty="0">
                <a:solidFill>
                  <a:srgbClr val="C00000"/>
                </a:solidFill>
              </a:rPr>
              <a:t> </a:t>
            </a:r>
            <a:r>
              <a:rPr lang="en-US" sz="1200" b="1" dirty="0">
                <a:solidFill>
                  <a:srgbClr val="C00000"/>
                </a:solidFill>
              </a:rPr>
              <a:t>26 – 27 </a:t>
            </a:r>
            <a:r>
              <a:rPr lang="en-US" sz="1200" b="1" dirty="0" err="1">
                <a:solidFill>
                  <a:srgbClr val="C00000"/>
                </a:solidFill>
              </a:rPr>
              <a:t>септември</a:t>
            </a:r>
            <a:r>
              <a:rPr lang="bg-BG" sz="1200" b="1" dirty="0">
                <a:solidFill>
                  <a:srgbClr val="C00000"/>
                </a:solidFill>
              </a:rPr>
              <a:t> </a:t>
            </a:r>
            <a:r>
              <a:rPr lang="bg-BG" sz="1200" b="1" dirty="0" smtClean="0">
                <a:solidFill>
                  <a:srgbClr val="C00000"/>
                </a:solidFill>
              </a:rPr>
              <a:t>2018</a:t>
            </a: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042634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1" y="0"/>
            <a:ext cx="10515600" cy="1630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g-BG" b="1" dirty="0" smtClean="0">
                <a:solidFill>
                  <a:srgbClr val="C00000"/>
                </a:solidFill>
              </a:rPr>
              <a:t>Мястото на Централна библиотека на БАН </a:t>
            </a:r>
          </a:p>
          <a:p>
            <a:pPr algn="ctr"/>
            <a:r>
              <a:rPr lang="bg-BG" b="1" dirty="0" smtClean="0">
                <a:solidFill>
                  <a:srgbClr val="C00000"/>
                </a:solidFill>
              </a:rPr>
              <a:t>в своден каталог НАБИС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bg-BG" b="1" dirty="0"/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1" y="1213293"/>
            <a:ext cx="11887199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717656"/>
      </p:ext>
    </p:extLst>
  </p:cSld>
  <p:clrMapOvr>
    <a:masterClrMapping/>
  </p:clrMapOvr>
  <p:transition advClick="0" advTm="11029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</TotalTime>
  <Words>836</Words>
  <Application>Microsoft Office PowerPoint</Application>
  <PresentationFormat>Widescreen</PresentationFormat>
  <Paragraphs>137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Arial</vt:lpstr>
      <vt:lpstr>Calibri</vt:lpstr>
      <vt:lpstr>Calibri Light</vt:lpstr>
      <vt:lpstr>Simbal Regular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Специални библиотеки</vt:lpstr>
      <vt:lpstr>PowerPoint Presentation</vt:lpstr>
      <vt:lpstr>Новите предизвикателства пред ЦБ – БАН</vt:lpstr>
      <vt:lpstr>PowerPoint Presentation</vt:lpstr>
      <vt:lpstr>PowerPoint Presentation</vt:lpstr>
      <vt:lpstr>PowerPoint Presentation</vt:lpstr>
      <vt:lpstr>Опазване на книжовно-документалното наследство в ЦБ-БАН</vt:lpstr>
      <vt:lpstr>PowerPoint Presentation</vt:lpstr>
      <vt:lpstr>PowerPoint Presentation</vt:lpstr>
      <vt:lpstr>PowerPoint Presentation</vt:lpstr>
      <vt:lpstr>PowerPoint Presentation</vt:lpstr>
      <vt:lpstr>Библиотека на Феликс Каниц - титулни страници</vt:lpstr>
      <vt:lpstr>Възрожденски книги  (1806-1878)</vt:lpstr>
      <vt:lpstr>PowerPoint Presentation</vt:lpstr>
      <vt:lpstr>PowerPoint Presentation</vt:lpstr>
      <vt:lpstr>PowerPoint Presentation</vt:lpstr>
      <vt:lpstr>PowerPoint Presentation</vt:lpstr>
      <vt:lpstr>Из личната библиотека на Феликс Каниц</vt:lpstr>
      <vt:lpstr>PowerPoint Presentation</vt:lpstr>
      <vt:lpstr>PowerPoint Presentation</vt:lpstr>
      <vt:lpstr>PowerPoint Presentation</vt:lpstr>
      <vt:lpstr>Колекция „Сборникъ за народни умотворения,  наука и книжнина (1889-1912)“</vt:lpstr>
      <vt:lpstr>PowerPoint Presentation</vt:lpstr>
      <vt:lpstr>PowerPoint Presentation</vt:lpstr>
      <vt:lpstr>PowerPoint Presentation</vt:lpstr>
      <vt:lpstr>PowerPoint Presentation</vt:lpstr>
      <vt:lpstr>Славянски ръкописи от Британската библиотека (микрофилми)</vt:lpstr>
      <vt:lpstr>Чужди старопечатни,  редки и ценни издания</vt:lpstr>
      <vt:lpstr>Дигитална колекция  в-к Мир 1894-1944</vt:lpstr>
      <vt:lpstr>Издателска дейност</vt:lpstr>
      <vt:lpstr>Информационно осигуряване</vt:lpstr>
      <vt:lpstr>Партньорства и проекти на ЦБ-БАН</vt:lpstr>
      <vt:lpstr>Връзка с ЦБ-БАН</vt:lpstr>
      <vt:lpstr>Връзка с ЦБ-БАН</vt:lpstr>
      <vt:lpstr>Нашият екип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ДИГИТАЛНИ КОЛЕКЦИИ НА ЦБ-БАН</dc:title>
  <dc:creator>Maria</dc:creator>
  <cp:lastModifiedBy>Silviq</cp:lastModifiedBy>
  <cp:revision>170</cp:revision>
  <dcterms:created xsi:type="dcterms:W3CDTF">2017-05-22T07:04:47Z</dcterms:created>
  <dcterms:modified xsi:type="dcterms:W3CDTF">2018-09-26T09:21:31Z</dcterms:modified>
</cp:coreProperties>
</file>