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 id="2147483672" r:id="rId4"/>
    <p:sldMasterId id="2147483684" r:id="rId5"/>
  </p:sldMasterIdLst>
  <p:notesMasterIdLst>
    <p:notesMasterId r:id="rId38"/>
  </p:notesMasterIdLst>
  <p:handoutMasterIdLst>
    <p:handoutMasterId r:id="rId39"/>
  </p:handoutMasterIdLst>
  <p:sldIdLst>
    <p:sldId id="256" r:id="rId6"/>
    <p:sldId id="270" r:id="rId7"/>
    <p:sldId id="294" r:id="rId8"/>
    <p:sldId id="295" r:id="rId9"/>
    <p:sldId id="296" r:id="rId10"/>
    <p:sldId id="269" r:id="rId11"/>
    <p:sldId id="298" r:id="rId12"/>
    <p:sldId id="299" r:id="rId13"/>
    <p:sldId id="300" r:id="rId14"/>
    <p:sldId id="301" r:id="rId15"/>
    <p:sldId id="302" r:id="rId16"/>
    <p:sldId id="293" r:id="rId17"/>
    <p:sldId id="304" r:id="rId18"/>
    <p:sldId id="305" r:id="rId19"/>
    <p:sldId id="306" r:id="rId20"/>
    <p:sldId id="309" r:id="rId21"/>
    <p:sldId id="308" r:id="rId22"/>
    <p:sldId id="307" r:id="rId23"/>
    <p:sldId id="311" r:id="rId24"/>
    <p:sldId id="310" r:id="rId25"/>
    <p:sldId id="276" r:id="rId26"/>
    <p:sldId id="318" r:id="rId27"/>
    <p:sldId id="319" r:id="rId28"/>
    <p:sldId id="320" r:id="rId29"/>
    <p:sldId id="321" r:id="rId30"/>
    <p:sldId id="322" r:id="rId31"/>
    <p:sldId id="277" r:id="rId32"/>
    <p:sldId id="284" r:id="rId33"/>
    <p:sldId id="291" r:id="rId34"/>
    <p:sldId id="314" r:id="rId35"/>
    <p:sldId id="315" r:id="rId36"/>
    <p:sldId id="265" r:id="rId37"/>
  </p:sldIdLst>
  <p:sldSz cx="9144000" cy="5143500" type="screen16x9"/>
  <p:notesSz cx="6669088" cy="97536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072"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4807"/>
    <a:srgbClr val="EFE0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427" autoAdjust="0"/>
  </p:normalViewPr>
  <p:slideViewPr>
    <p:cSldViewPr>
      <p:cViewPr varScale="1">
        <p:scale>
          <a:sx n="116" d="100"/>
          <a:sy n="116" d="100"/>
        </p:scale>
        <p:origin x="1464" y="108"/>
      </p:cViewPr>
      <p:guideLst>
        <p:guide orient="horz" pos="1620"/>
        <p:guide pos="2880"/>
      </p:guideLst>
    </p:cSldViewPr>
  </p:slideViewPr>
  <p:notesTextViewPr>
    <p:cViewPr>
      <p:scale>
        <a:sx n="1" d="1"/>
        <a:sy n="1" d="1"/>
      </p:scale>
      <p:origin x="0" y="0"/>
    </p:cViewPr>
  </p:notesTextViewPr>
  <p:notesViewPr>
    <p:cSldViewPr showGuides="1">
      <p:cViewPr varScale="1">
        <p:scale>
          <a:sx n="82" d="100"/>
          <a:sy n="82" d="100"/>
        </p:scale>
        <p:origin x="2034" y="96"/>
      </p:cViewPr>
      <p:guideLst>
        <p:guide orient="horz" pos="3072"/>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handoutMaster" Target="handoutMasters/handout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tx>
            <c:strRef>
              <c:f>Sheet1!$B$1</c:f>
              <c:strCache>
                <c:ptCount val="1"/>
                <c:pt idx="0">
                  <c:v>Да</c:v>
                </c:pt>
              </c:strCache>
            </c:strRef>
          </c:tx>
          <c:spPr>
            <a:solidFill>
              <a:schemeClr val="accent1">
                <a:shade val="76000"/>
              </a:schemeClr>
            </a:solidFill>
            <a:ln>
              <a:noFill/>
            </a:ln>
            <a:effectLst/>
          </c:spPr>
          <c:invertIfNegative val="0"/>
          <c:cat>
            <c:strRef>
              <c:f>Sheet1!$A$2:$A$6</c:f>
              <c:strCache>
                <c:ptCount val="5"/>
                <c:pt idx="0">
                  <c:v>Маргинални списания</c:v>
                </c:pt>
                <c:pt idx="1">
                  <c:v>"Хищни" издатели</c:v>
                </c:pt>
                <c:pt idx="2">
                  <c:v>Фалшиви списания</c:v>
                </c:pt>
                <c:pt idx="3">
                  <c:v>Фалшиви импакт фактори</c:v>
                </c:pt>
                <c:pt idx="4">
                  <c:v>Фиктивни конференции</c:v>
                </c:pt>
              </c:strCache>
            </c:strRef>
          </c:cat>
          <c:val>
            <c:numRef>
              <c:f>Sheet1!$B$2:$B$6</c:f>
              <c:numCache>
                <c:formatCode>General</c:formatCode>
                <c:ptCount val="5"/>
                <c:pt idx="0">
                  <c:v>56</c:v>
                </c:pt>
                <c:pt idx="1">
                  <c:v>45</c:v>
                </c:pt>
                <c:pt idx="2">
                  <c:v>52</c:v>
                </c:pt>
                <c:pt idx="3">
                  <c:v>60</c:v>
                </c:pt>
                <c:pt idx="4">
                  <c:v>53</c:v>
                </c:pt>
              </c:numCache>
            </c:numRef>
          </c:val>
          <c:extLst>
            <c:ext xmlns:c16="http://schemas.microsoft.com/office/drawing/2014/chart" uri="{C3380CC4-5D6E-409C-BE32-E72D297353CC}">
              <c16:uniqueId val="{00000000-A868-4749-9EBE-9AF8D79B97E3}"/>
            </c:ext>
          </c:extLst>
        </c:ser>
        <c:ser>
          <c:idx val="1"/>
          <c:order val="1"/>
          <c:tx>
            <c:strRef>
              <c:f>Sheet1!$C$1</c:f>
              <c:strCache>
                <c:ptCount val="1"/>
                <c:pt idx="0">
                  <c:v>Не</c:v>
                </c:pt>
              </c:strCache>
            </c:strRef>
          </c:tx>
          <c:spPr>
            <a:solidFill>
              <a:schemeClr val="accent1">
                <a:tint val="77000"/>
              </a:schemeClr>
            </a:solidFill>
            <a:ln>
              <a:noFill/>
            </a:ln>
            <a:effectLst/>
          </c:spPr>
          <c:invertIfNegative val="0"/>
          <c:cat>
            <c:strRef>
              <c:f>Sheet1!$A$2:$A$6</c:f>
              <c:strCache>
                <c:ptCount val="5"/>
                <c:pt idx="0">
                  <c:v>Маргинални списания</c:v>
                </c:pt>
                <c:pt idx="1">
                  <c:v>"Хищни" издатели</c:v>
                </c:pt>
                <c:pt idx="2">
                  <c:v>Фалшиви списания</c:v>
                </c:pt>
                <c:pt idx="3">
                  <c:v>Фалшиви импакт фактори</c:v>
                </c:pt>
                <c:pt idx="4">
                  <c:v>Фиктивни конференции</c:v>
                </c:pt>
              </c:strCache>
            </c:strRef>
          </c:cat>
          <c:val>
            <c:numRef>
              <c:f>Sheet1!$C$2:$C$6</c:f>
              <c:numCache>
                <c:formatCode>General</c:formatCode>
                <c:ptCount val="5"/>
                <c:pt idx="0">
                  <c:v>105</c:v>
                </c:pt>
                <c:pt idx="1">
                  <c:v>116</c:v>
                </c:pt>
                <c:pt idx="2">
                  <c:v>109</c:v>
                </c:pt>
                <c:pt idx="3">
                  <c:v>101</c:v>
                </c:pt>
                <c:pt idx="4">
                  <c:v>108</c:v>
                </c:pt>
              </c:numCache>
            </c:numRef>
          </c:val>
          <c:extLst>
            <c:ext xmlns:c16="http://schemas.microsoft.com/office/drawing/2014/chart" uri="{C3380CC4-5D6E-409C-BE32-E72D297353CC}">
              <c16:uniqueId val="{00000001-A868-4749-9EBE-9AF8D79B97E3}"/>
            </c:ext>
          </c:extLst>
        </c:ser>
        <c:dLbls>
          <c:showLegendKey val="0"/>
          <c:showVal val="0"/>
          <c:showCatName val="0"/>
          <c:showSerName val="0"/>
          <c:showPercent val="0"/>
          <c:showBubbleSize val="0"/>
        </c:dLbls>
        <c:gapWidth val="267"/>
        <c:overlap val="-43"/>
        <c:axId val="96190280"/>
        <c:axId val="96186752"/>
      </c:barChart>
      <c:catAx>
        <c:axId val="96190280"/>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en-US"/>
          </a:p>
        </c:txPr>
        <c:crossAx val="96186752"/>
        <c:crosses val="autoZero"/>
        <c:auto val="1"/>
        <c:lblAlgn val="ctr"/>
        <c:lblOffset val="100"/>
        <c:noMultiLvlLbl val="0"/>
      </c:catAx>
      <c:valAx>
        <c:axId val="96186752"/>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96190280"/>
        <c:crosses val="autoZero"/>
        <c:crossBetween val="between"/>
      </c:valAx>
      <c:spPr>
        <a:pattFill prst="ltDnDiag">
          <a:fgClr>
            <a:schemeClr val="dk1">
              <a:lumMod val="15000"/>
              <a:lumOff val="85000"/>
            </a:schemeClr>
          </a:fgClr>
          <a:bgClr>
            <a:schemeClr val="lt1"/>
          </a:bgClr>
        </a:patt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Sheet1!$B$1</c:f>
              <c:strCache>
                <c:ptCount val="1"/>
                <c:pt idx="0">
                  <c:v>Column1</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solidFill>
                <a:prstClr val="black">
                  <a:lumMod val="65000"/>
                  <a:lumOff val="35000"/>
                  <a:alpha val="75000"/>
                </a:prstClr>
              </a:solidFill>
              <a:ln>
                <a:noFill/>
              </a:ln>
              <a:effectLst/>
            </c:spPr>
            <c:txPr>
              <a:bodyPr rot="0" spcFirstLastPara="1" vertOverflow="clip" horzOverflow="clip"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layout/>
                <c15:showLeaderLines val="0"/>
              </c:ext>
            </c:extLst>
          </c:dLbls>
          <c:cat>
            <c:strRef>
              <c:f>Sheet1!$A$2:$A$3</c:f>
              <c:strCache>
                <c:ptCount val="2"/>
                <c:pt idx="0">
                  <c:v>Да</c:v>
                </c:pt>
                <c:pt idx="1">
                  <c:v>Не</c:v>
                </c:pt>
              </c:strCache>
            </c:strRef>
          </c:cat>
          <c:val>
            <c:numRef>
              <c:f>Sheet1!$B$2:$B$3</c:f>
              <c:numCache>
                <c:formatCode>General</c:formatCode>
                <c:ptCount val="2"/>
                <c:pt idx="0">
                  <c:v>174</c:v>
                </c:pt>
                <c:pt idx="1">
                  <c:v>45</c:v>
                </c:pt>
              </c:numCache>
            </c:numRef>
          </c:val>
          <c:extLst>
            <c:ext xmlns:c16="http://schemas.microsoft.com/office/drawing/2014/chart" uri="{C3380CC4-5D6E-409C-BE32-E72D297353CC}">
              <c16:uniqueId val="{00000000-56C1-48EE-B89A-7D2FE4A0D4BC}"/>
            </c:ext>
          </c:extLst>
        </c:ser>
        <c:dLbls>
          <c:showLegendKey val="0"/>
          <c:showVal val="0"/>
          <c:showCatName val="0"/>
          <c:showSerName val="0"/>
          <c:showPercent val="0"/>
          <c:showBubbleSize val="0"/>
        </c:dLbls>
        <c:gapWidth val="65"/>
        <c:shape val="box"/>
        <c:axId val="800505567"/>
        <c:axId val="800510559"/>
        <c:axId val="0"/>
      </c:bar3DChart>
      <c:valAx>
        <c:axId val="800510559"/>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800505567"/>
        <c:crosses val="autoZero"/>
        <c:crossBetween val="between"/>
      </c:valAx>
      <c:catAx>
        <c:axId val="800505567"/>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800510559"/>
        <c:crosses val="autoZero"/>
        <c:auto val="1"/>
        <c:lblAlgn val="ctr"/>
        <c:lblOffset val="100"/>
        <c:noMultiLvlLbl val="0"/>
      </c:cat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87680"/>
          </a:xfrm>
          <a:prstGeom prst="rect">
            <a:avLst/>
          </a:prstGeom>
        </p:spPr>
        <p:txBody>
          <a:bodyPr vert="horz" lIns="91440" tIns="45720" rIns="91440" bIns="45720" rtlCol="0"/>
          <a:lstStyle>
            <a:lvl1pPr algn="l">
              <a:defRPr sz="1200"/>
            </a:lvl1pPr>
          </a:lstStyle>
          <a:p>
            <a:endParaRPr lang="ko-KR" altLang="en-US"/>
          </a:p>
        </p:txBody>
      </p:sp>
      <p:sp>
        <p:nvSpPr>
          <p:cNvPr id="3" name="Date Placeholder 2"/>
          <p:cNvSpPr>
            <a:spLocks noGrp="1"/>
          </p:cNvSpPr>
          <p:nvPr>
            <p:ph type="dt" sz="quarter" idx="1"/>
          </p:nvPr>
        </p:nvSpPr>
        <p:spPr>
          <a:xfrm>
            <a:off x="3777607" y="0"/>
            <a:ext cx="2889938" cy="487680"/>
          </a:xfrm>
          <a:prstGeom prst="rect">
            <a:avLst/>
          </a:prstGeom>
        </p:spPr>
        <p:txBody>
          <a:bodyPr vert="horz" lIns="91440" tIns="45720" rIns="91440" bIns="45720" rtlCol="0"/>
          <a:lstStyle>
            <a:lvl1pPr algn="r">
              <a:defRPr sz="1200"/>
            </a:lvl1pPr>
          </a:lstStyle>
          <a:p>
            <a:fld id="{7EA7F127-ECAA-4760-ACEA-FAD63A3FB4DC}" type="datetimeFigureOut">
              <a:rPr lang="ko-KR" altLang="en-US" smtClean="0"/>
              <a:t>2018-09-25</a:t>
            </a:fld>
            <a:endParaRPr lang="ko-KR" altLang="en-US"/>
          </a:p>
        </p:txBody>
      </p:sp>
      <p:sp>
        <p:nvSpPr>
          <p:cNvPr id="4" name="Footer Placeholder 3"/>
          <p:cNvSpPr>
            <a:spLocks noGrp="1"/>
          </p:cNvSpPr>
          <p:nvPr>
            <p:ph type="ftr" sz="quarter" idx="2"/>
          </p:nvPr>
        </p:nvSpPr>
        <p:spPr>
          <a:xfrm>
            <a:off x="0" y="9264227"/>
            <a:ext cx="2889938" cy="487680"/>
          </a:xfrm>
          <a:prstGeom prst="rect">
            <a:avLst/>
          </a:prstGeom>
        </p:spPr>
        <p:txBody>
          <a:bodyPr vert="horz" lIns="91440" tIns="45720" rIns="91440" bIns="45720" rtlCol="0" anchor="b"/>
          <a:lstStyle>
            <a:lvl1pPr algn="l">
              <a:defRPr sz="1200"/>
            </a:lvl1pPr>
          </a:lstStyle>
          <a:p>
            <a:endParaRPr lang="ko-KR" altLang="en-US"/>
          </a:p>
        </p:txBody>
      </p:sp>
      <p:sp>
        <p:nvSpPr>
          <p:cNvPr id="5" name="Slide Number Placeholder 4"/>
          <p:cNvSpPr>
            <a:spLocks noGrp="1"/>
          </p:cNvSpPr>
          <p:nvPr>
            <p:ph type="sldNum" sz="quarter" idx="3"/>
          </p:nvPr>
        </p:nvSpPr>
        <p:spPr>
          <a:xfrm>
            <a:off x="3777607" y="9264227"/>
            <a:ext cx="2889938" cy="487680"/>
          </a:xfrm>
          <a:prstGeom prst="rect">
            <a:avLst/>
          </a:prstGeom>
        </p:spPr>
        <p:txBody>
          <a:bodyPr vert="horz" lIns="91440" tIns="45720" rIns="91440" bIns="45720" rtlCol="0" anchor="b"/>
          <a:lstStyle>
            <a:lvl1pPr algn="r">
              <a:defRPr sz="1200"/>
            </a:lvl1pPr>
          </a:lstStyle>
          <a:p>
            <a:fld id="{A73425A6-399E-4519-876C-F022D27B711E}" type="slidenum">
              <a:rPr lang="ko-KR" altLang="en-US" smtClean="0"/>
              <a:t>‹#›</a:t>
            </a:fld>
            <a:endParaRPr lang="ko-KR" altLang="en-US"/>
          </a:p>
        </p:txBody>
      </p:sp>
    </p:spTree>
    <p:extLst>
      <p:ext uri="{BB962C8B-B14F-4D97-AF65-F5344CB8AC3E}">
        <p14:creationId xmlns:p14="http://schemas.microsoft.com/office/powerpoint/2010/main" val="26518818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87680"/>
          </a:xfrm>
          <a:prstGeom prst="rect">
            <a:avLst/>
          </a:prstGeom>
        </p:spPr>
        <p:txBody>
          <a:bodyPr vert="horz" lIns="91440" tIns="45720" rIns="91440" bIns="45720" rtlCol="0"/>
          <a:lstStyle>
            <a:lvl1pPr algn="l">
              <a:defRPr sz="1200"/>
            </a:lvl1pPr>
          </a:lstStyle>
          <a:p>
            <a:endParaRPr lang="ko-KR" altLang="en-US"/>
          </a:p>
        </p:txBody>
      </p:sp>
      <p:sp>
        <p:nvSpPr>
          <p:cNvPr id="3" name="Date Placeholder 2"/>
          <p:cNvSpPr>
            <a:spLocks noGrp="1"/>
          </p:cNvSpPr>
          <p:nvPr>
            <p:ph type="dt" idx="1"/>
          </p:nvPr>
        </p:nvSpPr>
        <p:spPr>
          <a:xfrm>
            <a:off x="3777607" y="0"/>
            <a:ext cx="2889938" cy="487680"/>
          </a:xfrm>
          <a:prstGeom prst="rect">
            <a:avLst/>
          </a:prstGeom>
        </p:spPr>
        <p:txBody>
          <a:bodyPr vert="horz" lIns="91440" tIns="45720" rIns="91440" bIns="45720" rtlCol="0"/>
          <a:lstStyle>
            <a:lvl1pPr algn="r">
              <a:defRPr sz="1200"/>
            </a:lvl1pPr>
          </a:lstStyle>
          <a:p>
            <a:fld id="{D90E243F-38FD-4C77-9249-0B541C6C526A}" type="datetimeFigureOut">
              <a:rPr lang="ko-KR" altLang="en-US" smtClean="0"/>
              <a:t>2018-09-25</a:t>
            </a:fld>
            <a:endParaRPr lang="ko-KR" altLang="en-US"/>
          </a:p>
        </p:txBody>
      </p:sp>
      <p:sp>
        <p:nvSpPr>
          <p:cNvPr id="4" name="Slide Image Placeholder 3"/>
          <p:cNvSpPr>
            <a:spLocks noGrp="1" noRot="1" noChangeAspect="1"/>
          </p:cNvSpPr>
          <p:nvPr>
            <p:ph type="sldImg" idx="2"/>
          </p:nvPr>
        </p:nvSpPr>
        <p:spPr>
          <a:xfrm>
            <a:off x="84138" y="731838"/>
            <a:ext cx="6500812" cy="36576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Notes Placeholder 4"/>
          <p:cNvSpPr>
            <a:spLocks noGrp="1"/>
          </p:cNvSpPr>
          <p:nvPr>
            <p:ph type="body" sz="quarter" idx="3"/>
          </p:nvPr>
        </p:nvSpPr>
        <p:spPr>
          <a:xfrm>
            <a:off x="666909" y="4632960"/>
            <a:ext cx="5335270" cy="4389120"/>
          </a:xfrm>
          <a:prstGeom prst="rect">
            <a:avLst/>
          </a:prstGeom>
        </p:spPr>
        <p:txBody>
          <a:bodyPr vert="horz" lIns="91440" tIns="45720" rIns="91440" bIns="45720" rtlCol="0"/>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ko-KR" altLang="en-US"/>
          </a:p>
        </p:txBody>
      </p:sp>
      <p:sp>
        <p:nvSpPr>
          <p:cNvPr id="6" name="Footer Placeholder 5"/>
          <p:cNvSpPr>
            <a:spLocks noGrp="1"/>
          </p:cNvSpPr>
          <p:nvPr>
            <p:ph type="ftr" sz="quarter" idx="4"/>
          </p:nvPr>
        </p:nvSpPr>
        <p:spPr>
          <a:xfrm>
            <a:off x="0" y="9264227"/>
            <a:ext cx="2889938" cy="487680"/>
          </a:xfrm>
          <a:prstGeom prst="rect">
            <a:avLst/>
          </a:prstGeom>
        </p:spPr>
        <p:txBody>
          <a:bodyPr vert="horz" lIns="91440" tIns="45720" rIns="91440" bIns="45720" rtlCol="0" anchor="b"/>
          <a:lstStyle>
            <a:lvl1pPr algn="l">
              <a:defRPr sz="1200"/>
            </a:lvl1pPr>
          </a:lstStyle>
          <a:p>
            <a:endParaRPr lang="ko-KR" altLang="en-US"/>
          </a:p>
        </p:txBody>
      </p:sp>
      <p:sp>
        <p:nvSpPr>
          <p:cNvPr id="7" name="Slide Number Placeholder 6"/>
          <p:cNvSpPr>
            <a:spLocks noGrp="1"/>
          </p:cNvSpPr>
          <p:nvPr>
            <p:ph type="sldNum" sz="quarter" idx="5"/>
          </p:nvPr>
        </p:nvSpPr>
        <p:spPr>
          <a:xfrm>
            <a:off x="3777607" y="9264227"/>
            <a:ext cx="2889938" cy="487680"/>
          </a:xfrm>
          <a:prstGeom prst="rect">
            <a:avLst/>
          </a:prstGeom>
        </p:spPr>
        <p:txBody>
          <a:bodyPr vert="horz" lIns="91440" tIns="45720" rIns="91440" bIns="45720" rtlCol="0" anchor="b"/>
          <a:lstStyle>
            <a:lvl1pPr algn="r">
              <a:defRPr sz="1200"/>
            </a:lvl1pPr>
          </a:lstStyle>
          <a:p>
            <a:fld id="{B423FD51-CB7D-4F20-9C67-E553E8D12E80}" type="slidenum">
              <a:rPr lang="ko-KR" altLang="en-US" smtClean="0"/>
              <a:t>‹#›</a:t>
            </a:fld>
            <a:endParaRPr lang="ko-KR" altLang="en-US"/>
          </a:p>
        </p:txBody>
      </p:sp>
    </p:spTree>
    <p:extLst>
      <p:ext uri="{BB962C8B-B14F-4D97-AF65-F5344CB8AC3E}">
        <p14:creationId xmlns:p14="http://schemas.microsoft.com/office/powerpoint/2010/main" val="1853085974"/>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400" dirty="0" smtClean="0"/>
              <a:t>Уважаеми колеги и гости, за мен е удоволствие да бъда част от </a:t>
            </a:r>
            <a:r>
              <a:rPr lang="bg-BG" sz="1400" baseline="0" dirty="0" smtClean="0"/>
              <a:t>Юбилейната научна конференция, организирана по случай 130 годишнината на УБ.</a:t>
            </a:r>
            <a:endParaRPr lang="en-US" sz="1400" dirty="0"/>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1</a:t>
            </a:fld>
            <a:endParaRPr lang="ko-KR" altLang="en-US"/>
          </a:p>
        </p:txBody>
      </p:sp>
    </p:spTree>
    <p:extLst>
      <p:ext uri="{BB962C8B-B14F-4D97-AF65-F5344CB8AC3E}">
        <p14:creationId xmlns:p14="http://schemas.microsoft.com/office/powerpoint/2010/main" val="49405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53941" y="5017442"/>
            <a:ext cx="5231529" cy="4885310"/>
          </a:xfrm>
        </p:spPr>
        <p:txBody>
          <a:bodyPr/>
          <a:lstStyle/>
          <a:p>
            <a:r>
              <a:rPr lang="ru-RU" sz="1400" dirty="0" smtClean="0"/>
              <a:t>1- Хоства се от</a:t>
            </a:r>
          </a:p>
          <a:p>
            <a:r>
              <a:rPr lang="ru-RU" sz="1400" dirty="0" smtClean="0"/>
              <a:t>2 – Информация</a:t>
            </a:r>
            <a:r>
              <a:rPr lang="ru-RU" sz="1400" baseline="0" dirty="0" smtClean="0"/>
              <a:t> за контакт</a:t>
            </a:r>
          </a:p>
          <a:p>
            <a:r>
              <a:rPr lang="ru-RU" sz="1400" baseline="0" dirty="0" smtClean="0"/>
              <a:t>3 – Етика на публикуване</a:t>
            </a:r>
          </a:p>
          <a:p>
            <a:r>
              <a:rPr lang="ru-RU" sz="1400" baseline="0" dirty="0" smtClean="0"/>
              <a:t>4 – Архива на списанието</a:t>
            </a:r>
          </a:p>
          <a:p>
            <a:r>
              <a:rPr lang="ru-RU" sz="1400" baseline="0" dirty="0" smtClean="0"/>
              <a:t>5 – Метрики</a:t>
            </a:r>
          </a:p>
          <a:p>
            <a:r>
              <a:rPr lang="ru-RU" sz="1400" baseline="0" dirty="0" smtClean="0"/>
              <a:t>6 – Гаранция за публикуване</a:t>
            </a:r>
            <a:endParaRPr lang="ru-RU" sz="1400" dirty="0" smtClean="0"/>
          </a:p>
          <a:p>
            <a:r>
              <a:rPr lang="ru-RU" sz="1400" dirty="0" smtClean="0"/>
              <a:t>Публикуването в правилно</a:t>
            </a:r>
            <a:r>
              <a:rPr lang="ru-RU" sz="1400" baseline="0" dirty="0" smtClean="0"/>
              <a:t> избраното</a:t>
            </a:r>
            <a:r>
              <a:rPr lang="ru-RU" sz="1400" dirty="0" smtClean="0"/>
              <a:t> списание ще увеличи професионалния ви опит и ще ви помогне да напреднете в кариерата си. Освен това ще</a:t>
            </a:r>
            <a:r>
              <a:rPr lang="ru-RU" sz="1400" baseline="0" dirty="0" smtClean="0"/>
              <a:t> направи изследването ви по-лесно откриваемо и съответно ще увеличи цитируемостта на публикацията ви.</a:t>
            </a:r>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869989-EB00-4EE7-BCB5-25BDC5BB29F8}" type="slidenum">
              <a:rPr kumimoji="0" lang="en-US" sz="1200" b="0" i="0" u="none" strike="noStrike" kern="1200" cap="none" spc="0" normalizeH="0" baseline="0" noProof="0" smtClean="0">
                <a:ln>
                  <a:noFill/>
                </a:ln>
                <a:solidFill>
                  <a:srgbClr val="2D2E2D"/>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2D2E2D"/>
              </a:solidFill>
              <a:effectLst/>
              <a:uLnTx/>
              <a:uFillTx/>
              <a:latin typeface="Arial"/>
              <a:ea typeface="+mn-ea"/>
              <a:cs typeface="+mn-cs"/>
            </a:endParaRPr>
          </a:p>
        </p:txBody>
      </p:sp>
    </p:spTree>
    <p:extLst>
      <p:ext uri="{BB962C8B-B14F-4D97-AF65-F5344CB8AC3E}">
        <p14:creationId xmlns:p14="http://schemas.microsoft.com/office/powerpoint/2010/main" val="209638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400" dirty="0" smtClean="0"/>
              <a:t>Друг риск за научното публикуване са фалшивите списания. </a:t>
            </a:r>
          </a:p>
          <a:p>
            <a:r>
              <a:rPr lang="bg-BG" sz="1400" dirty="0" smtClean="0"/>
              <a:t>1 – съществуват</a:t>
            </a:r>
            <a:r>
              <a:rPr lang="bg-BG" sz="1400" baseline="0" dirty="0" smtClean="0"/>
              <a:t> две основни разновидности - ... Или реален уеб сайт на несъществуващо списание.</a:t>
            </a:r>
          </a:p>
          <a:p>
            <a:r>
              <a:rPr lang="bg-BG" sz="1400" baseline="0" dirty="0" smtClean="0"/>
              <a:t>2- В сравнение с маргиналните списания получават повече статии, тъй като най-често са имитиращи...</a:t>
            </a:r>
            <a:endParaRPr lang="en-US" sz="1400" dirty="0"/>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11</a:t>
            </a:fld>
            <a:endParaRPr lang="ko-KR" altLang="en-US"/>
          </a:p>
        </p:txBody>
      </p:sp>
    </p:spTree>
    <p:extLst>
      <p:ext uri="{BB962C8B-B14F-4D97-AF65-F5344CB8AC3E}">
        <p14:creationId xmlns:p14="http://schemas.microsoft.com/office/powerpoint/2010/main" val="1744544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400" dirty="0" smtClean="0"/>
              <a:t>3 - </a:t>
            </a:r>
            <a:r>
              <a:rPr lang="ru-RU" sz="1400" dirty="0" smtClean="0"/>
              <a:t>тъй като ще бъде трудно да убедят авторите, че списание с висок</a:t>
            </a:r>
            <a:r>
              <a:rPr lang="ru-RU" sz="1400" baseline="0" dirty="0" smtClean="0"/>
              <a:t> импакт фактор </a:t>
            </a:r>
            <a:r>
              <a:rPr lang="ru-RU" sz="1400" dirty="0" smtClean="0"/>
              <a:t>ще публикува работата им за срок от 2 седмици.</a:t>
            </a:r>
          </a:p>
          <a:p>
            <a:r>
              <a:rPr lang="ru-RU" sz="1400" dirty="0" smtClean="0"/>
              <a:t>Ето един пример за автентично списание, Jökull и неговата имитираща версия - Jökull Journal. Както виждате, отвлеченият сайт има URL адрес * .com, който показва по-голяма легитимност в мрежата. Въпреки че автентичният сайт в никакъв случай не е аматьорски или остарял в дизайна си, факт е, че търсачките ще дават предимство на * .com уебсайтовете като легитимни, освен ако не им е дадена причина за противното.</a:t>
            </a:r>
          </a:p>
          <a:p>
            <a:pPr marL="0" marR="0" indent="0" algn="l" defTabSz="914400" rtl="0" eaLnBrk="1" fontAlgn="auto" latinLnBrk="1" hangingPunct="1">
              <a:lnSpc>
                <a:spcPct val="100000"/>
              </a:lnSpc>
              <a:spcBef>
                <a:spcPts val="0"/>
              </a:spcBef>
              <a:spcAft>
                <a:spcPts val="0"/>
              </a:spcAft>
              <a:buClrTx/>
              <a:buSzTx/>
              <a:buFontTx/>
              <a:buNone/>
              <a:tabLst/>
              <a:defRPr/>
            </a:pPr>
            <a:r>
              <a:rPr lang="bg-BG" sz="1400" dirty="0" smtClean="0"/>
              <a:t>Към момента има около 25 фалшиви списания,</a:t>
            </a:r>
            <a:r>
              <a:rPr lang="bg-BG" sz="1400" baseline="0" dirty="0" smtClean="0"/>
              <a:t> но </a:t>
            </a:r>
            <a:r>
              <a:rPr lang="bg-BG" sz="1400" dirty="0" smtClean="0"/>
              <a:t>през 2018 г.</a:t>
            </a:r>
            <a:r>
              <a:rPr lang="bg-BG" sz="1400" baseline="0" dirty="0" smtClean="0"/>
              <a:t> </a:t>
            </a:r>
            <a:r>
              <a:rPr lang="bg-BG" sz="1400" dirty="0" smtClean="0"/>
              <a:t>са открити приблизително 91 отвлечени списания и техните сайтове са спрени. </a:t>
            </a:r>
            <a:r>
              <a:rPr lang="bg-BG" sz="1400" b="0" i="0" kern="1200" dirty="0" smtClean="0">
                <a:solidFill>
                  <a:schemeClr val="tx1"/>
                </a:solidFill>
                <a:effectLst/>
                <a:latin typeface="+mn-lt"/>
                <a:ea typeface="+mn-ea"/>
                <a:cs typeface="+mn-cs"/>
              </a:rPr>
              <a:t>Наскоро беше отвлечено и</a:t>
            </a:r>
            <a:r>
              <a:rPr lang="bg-BG" sz="1400" b="0" i="0" kern="1200" baseline="0" dirty="0" smtClean="0">
                <a:solidFill>
                  <a:schemeClr val="tx1"/>
                </a:solidFill>
                <a:effectLst/>
                <a:latin typeface="+mn-lt"/>
                <a:ea typeface="+mn-ea"/>
                <a:cs typeface="+mn-cs"/>
              </a:rPr>
              <a:t> българското списание</a:t>
            </a:r>
            <a:r>
              <a:rPr lang="bg-BG" sz="1400" b="0" i="0" kern="1200" dirty="0" smtClean="0">
                <a:solidFill>
                  <a:schemeClr val="tx1"/>
                </a:solidFill>
                <a:effectLst/>
                <a:latin typeface="+mn-lt"/>
                <a:ea typeface="+mn-ea"/>
                <a:cs typeface="+mn-cs"/>
              </a:rPr>
              <a:t> Доклади на БАН.</a:t>
            </a:r>
            <a:endParaRPr lang="en-US" sz="1400" b="0" dirty="0" smtClean="0"/>
          </a:p>
          <a:p>
            <a:endParaRPr lang="en-US" sz="1400" dirty="0" smtClean="0"/>
          </a:p>
          <a:p>
            <a:endParaRPr lang="en-US" dirty="0"/>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12</a:t>
            </a:fld>
            <a:endParaRPr lang="ko-KR" altLang="en-US"/>
          </a:p>
        </p:txBody>
      </p:sp>
    </p:spTree>
    <p:extLst>
      <p:ext uri="{BB962C8B-B14F-4D97-AF65-F5344CB8AC3E}">
        <p14:creationId xmlns:p14="http://schemas.microsoft.com/office/powerpoint/2010/main" val="4039465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400" dirty="0" smtClean="0"/>
              <a:t>Едно от последните отвлечени списания е ARCTIC Journal. Това е автентичната страница на списанието и архив</a:t>
            </a:r>
            <a:r>
              <a:rPr lang="bg-BG" sz="1400" baseline="0" dirty="0" smtClean="0"/>
              <a:t> на статиите.</a:t>
            </a:r>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869989-EB00-4EE7-BCB5-25BDC5BB29F8}" type="slidenum">
              <a:rPr kumimoji="0" lang="en-US" sz="1200" b="0" i="0" u="none" strike="noStrike" kern="1200" cap="none" spc="0" normalizeH="0" baseline="0" noProof="0" smtClean="0">
                <a:ln>
                  <a:noFill/>
                </a:ln>
                <a:solidFill>
                  <a:srgbClr val="2D2E2D"/>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srgbClr val="2D2E2D"/>
              </a:solidFill>
              <a:effectLst/>
              <a:uLnTx/>
              <a:uFillTx/>
              <a:latin typeface="Arial"/>
              <a:ea typeface="+mn-ea"/>
              <a:cs typeface="+mn-cs"/>
            </a:endParaRPr>
          </a:p>
        </p:txBody>
      </p:sp>
    </p:spTree>
    <p:extLst>
      <p:ext uri="{BB962C8B-B14F-4D97-AF65-F5344CB8AC3E}">
        <p14:creationId xmlns:p14="http://schemas.microsoft.com/office/powerpoint/2010/main" val="100470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869989-EB00-4EE7-BCB5-25BDC5BB29F8}" type="slidenum">
              <a:rPr kumimoji="0" lang="en-US" sz="1200" b="0" i="0" u="none" strike="noStrike" kern="1200" cap="none" spc="0" normalizeH="0" baseline="0" noProof="0" smtClean="0">
                <a:ln>
                  <a:noFill/>
                </a:ln>
                <a:solidFill>
                  <a:srgbClr val="2D2E2D"/>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srgbClr val="2D2E2D"/>
              </a:solidFill>
              <a:effectLst/>
              <a:uLnTx/>
              <a:uFillTx/>
              <a:latin typeface="Arial"/>
              <a:ea typeface="+mn-ea"/>
              <a:cs typeface="+mn-cs"/>
            </a:endParaRPr>
          </a:p>
        </p:txBody>
      </p:sp>
    </p:spTree>
    <p:extLst>
      <p:ext uri="{BB962C8B-B14F-4D97-AF65-F5344CB8AC3E}">
        <p14:creationId xmlns:p14="http://schemas.microsoft.com/office/powerpoint/2010/main" val="36342404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15</a:t>
            </a:fld>
            <a:endParaRPr lang="ko-KR" altLang="en-US"/>
          </a:p>
        </p:txBody>
      </p:sp>
    </p:spTree>
    <p:extLst>
      <p:ext uri="{BB962C8B-B14F-4D97-AF65-F5344CB8AC3E}">
        <p14:creationId xmlns:p14="http://schemas.microsoft.com/office/powerpoint/2010/main" val="3260318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400" b="0" kern="1200" dirty="0" smtClean="0">
                <a:solidFill>
                  <a:schemeClr val="tx1"/>
                </a:solidFill>
                <a:effectLst/>
                <a:latin typeface="+mn-lt"/>
                <a:ea typeface="+mn-ea"/>
                <a:cs typeface="+mn-cs"/>
              </a:rPr>
              <a:t>И маргиналните и фалшивите списания използват фалшиви</a:t>
            </a:r>
            <a:r>
              <a:rPr lang="bg-BG" sz="1400" b="0" kern="1200" baseline="0" dirty="0" smtClean="0">
                <a:solidFill>
                  <a:schemeClr val="tx1"/>
                </a:solidFill>
                <a:effectLst/>
                <a:latin typeface="+mn-lt"/>
                <a:ea typeface="+mn-ea"/>
                <a:cs typeface="+mn-cs"/>
              </a:rPr>
              <a:t> наукометрични показатели, предоставяни от компании, които съществуват...</a:t>
            </a:r>
            <a:endParaRPr lang="en-US" sz="1400" b="0" dirty="0"/>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16</a:t>
            </a:fld>
            <a:endParaRPr lang="ko-KR" altLang="en-US"/>
          </a:p>
        </p:txBody>
      </p:sp>
    </p:spTree>
    <p:extLst>
      <p:ext uri="{BB962C8B-B14F-4D97-AF65-F5344CB8AC3E}">
        <p14:creationId xmlns:p14="http://schemas.microsoft.com/office/powerpoint/2010/main" val="2473614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17</a:t>
            </a:fld>
            <a:endParaRPr lang="ko-KR" altLang="en-US"/>
          </a:p>
        </p:txBody>
      </p:sp>
    </p:spTree>
    <p:extLst>
      <p:ext uri="{BB962C8B-B14F-4D97-AF65-F5344CB8AC3E}">
        <p14:creationId xmlns:p14="http://schemas.microsoft.com/office/powerpoint/2010/main" val="40552501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18</a:t>
            </a:fld>
            <a:endParaRPr lang="ko-KR" altLang="en-US"/>
          </a:p>
        </p:txBody>
      </p:sp>
    </p:spTree>
    <p:extLst>
      <p:ext uri="{BB962C8B-B14F-4D97-AF65-F5344CB8AC3E}">
        <p14:creationId xmlns:p14="http://schemas.microsoft.com/office/powerpoint/2010/main" val="20970940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В последно време учени от различни области получават все по-голям брой покани за представяне на доклади или присъствие на конференции (виртуални или традиционни). Повечето от тях изглеждат като научни конференции, но в действителност са средства, използвани от хищни издатели и организатори на конференции, с цел печалба под формата на такси за регистрация. Тези фалшиви конференции се насочват предимно към нищо неподозиращите изследователи в ранна кариера. Понякога докладващите или участниците впоследствие са информирани, че конференцията е отменена поради някаква причина, но таксите за регистрация никога не се връщат. Понякога срещите се случват, но са далеч от големите международни събития, които се очаква да бъдат. По този начин, в допълнение към хищните списания и издатели, сега изследователите трябва да се пазят и от фалшиви конференции.</a:t>
            </a:r>
            <a:endParaRPr lang="en-US" sz="140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19</a:t>
            </a:fld>
            <a:endParaRPr lang="ko-KR" altLang="en-US"/>
          </a:p>
        </p:txBody>
      </p:sp>
    </p:spTree>
    <p:extLst>
      <p:ext uri="{BB962C8B-B14F-4D97-AF65-F5344CB8AC3E}">
        <p14:creationId xmlns:p14="http://schemas.microsoft.com/office/powerpoint/2010/main" val="95742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bg-BG" sz="1200" kern="1200" dirty="0" smtClean="0">
                <a:solidFill>
                  <a:schemeClr val="tx1"/>
                </a:solidFill>
                <a:effectLst/>
                <a:latin typeface="+mn-lt"/>
                <a:ea typeface="+mn-ea"/>
                <a:cs typeface="+mn-cs"/>
              </a:rPr>
              <a:t>Паралелната</a:t>
            </a:r>
            <a:r>
              <a:rPr lang="ru-RU" sz="1200" kern="1200" dirty="0" smtClean="0">
                <a:solidFill>
                  <a:schemeClr val="tx1"/>
                </a:solidFill>
                <a:effectLst/>
                <a:latin typeface="+mn-lt"/>
                <a:ea typeface="+mn-ea"/>
                <a:cs typeface="+mn-cs"/>
              </a:rPr>
              <a:t> световна система за научно публикуване,</a:t>
            </a:r>
            <a:r>
              <a:rPr lang="ru-RU" sz="1200" kern="1200" baseline="0" dirty="0" smtClean="0">
                <a:solidFill>
                  <a:schemeClr val="tx1"/>
                </a:solidFill>
                <a:effectLst/>
                <a:latin typeface="+mn-lt"/>
                <a:ea typeface="+mn-ea"/>
                <a:cs typeface="+mn-cs"/>
              </a:rPr>
              <a:t> чиито особености ще ви представя, </a:t>
            </a:r>
            <a:r>
              <a:rPr lang="bg-BG" sz="1200" kern="1200" dirty="0" smtClean="0">
                <a:solidFill>
                  <a:schemeClr val="tx1"/>
                </a:solidFill>
                <a:effectLst/>
                <a:latin typeface="+mn-lt"/>
                <a:ea typeface="+mn-ea"/>
                <a:cs typeface="+mn-cs"/>
              </a:rPr>
              <a:t>имитира световната система за публикуване на двете й</a:t>
            </a:r>
            <a:r>
              <a:rPr lang="bg-BG" sz="1200" kern="1200" baseline="0" dirty="0" smtClean="0">
                <a:solidFill>
                  <a:schemeClr val="tx1"/>
                </a:solidFill>
                <a:effectLst/>
                <a:latin typeface="+mn-lt"/>
                <a:ea typeface="+mn-ea"/>
                <a:cs typeface="+mn-cs"/>
              </a:rPr>
              <a:t> нива</a:t>
            </a:r>
            <a:r>
              <a:rPr lang="ru-RU" sz="1200" kern="1200" dirty="0" smtClean="0">
                <a:solidFill>
                  <a:schemeClr val="tx1"/>
                </a:solidFill>
                <a:effectLst/>
                <a:latin typeface="+mn-lt"/>
                <a:ea typeface="+mn-ea"/>
                <a:cs typeface="+mn-cs"/>
              </a:rPr>
              <a:t>. Появата на отворения достъп и особено на златния модел от една страна увеличава достъпността на науката, но от друга страна, поставя света на академичните изследвания и научното публикуване пред поредица от рискове.</a:t>
            </a:r>
            <a:r>
              <a:rPr lang="ru-RU" sz="1200" kern="1200" baseline="0" dirty="0" smtClean="0">
                <a:solidFill>
                  <a:schemeClr val="tx1"/>
                </a:solidFill>
                <a:effectLst/>
                <a:latin typeface="+mn-lt"/>
                <a:ea typeface="+mn-ea"/>
                <a:cs typeface="+mn-cs"/>
              </a:rPr>
              <a:t> </a:t>
            </a:r>
            <a:r>
              <a:rPr lang="bg-BG" sz="1200" dirty="0" smtClean="0"/>
              <a:t>Историята на фалшивото публикуване започва в средата на 2000 г., когато неизвестен блогър съобщава за фалшива</a:t>
            </a:r>
            <a:r>
              <a:rPr lang="bg-BG" sz="1200" baseline="0" dirty="0" smtClean="0"/>
              <a:t> научна конференция, проведена в Африка. По късно </a:t>
            </a:r>
            <a:r>
              <a:rPr lang="bg-BG" sz="1200" kern="1200" dirty="0" smtClean="0">
                <a:solidFill>
                  <a:schemeClr val="tx1"/>
                </a:solidFill>
                <a:effectLst/>
                <a:latin typeface="+mn-lt"/>
                <a:ea typeface="+mn-ea"/>
                <a:cs typeface="+mn-cs"/>
              </a:rPr>
              <a:t>Dunleavy</a:t>
            </a:r>
            <a:r>
              <a:rPr lang="ru-RU" sz="1200" kern="1200" dirty="0" smtClean="0">
                <a:solidFill>
                  <a:schemeClr val="tx1"/>
                </a:solidFill>
                <a:effectLst/>
                <a:latin typeface="+mn-lt"/>
                <a:ea typeface="+mn-ea"/>
                <a:cs typeface="+mn-cs"/>
              </a:rPr>
              <a:t> през</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2003 г. научните издания условно са подредени в следния ред: отлични, над средното ниво, средно ниво, под средното ниво</a:t>
            </a:r>
            <a:r>
              <a:rPr lang="ru-RU" sz="1200" kern="1200" baseline="0" dirty="0" smtClean="0">
                <a:solidFill>
                  <a:schemeClr val="tx1"/>
                </a:solidFill>
                <a:effectLst/>
                <a:latin typeface="+mn-lt"/>
                <a:ea typeface="+mn-ea"/>
                <a:cs typeface="+mn-cs"/>
              </a:rPr>
              <a:t> и</a:t>
            </a:r>
            <a:r>
              <a:rPr lang="ru-RU" sz="1200" kern="1200" dirty="0" smtClean="0">
                <a:solidFill>
                  <a:schemeClr val="tx1"/>
                </a:solidFill>
                <a:effectLst/>
                <a:latin typeface="+mn-lt"/>
                <a:ea typeface="+mn-ea"/>
                <a:cs typeface="+mn-cs"/>
              </a:rPr>
              <a:t> маргинални. </a:t>
            </a:r>
            <a:r>
              <a:rPr lang="bg-BG" sz="1200" kern="1200" dirty="0" smtClean="0">
                <a:solidFill>
                  <a:schemeClr val="tx1"/>
                </a:solidFill>
                <a:effectLst/>
                <a:latin typeface="+mn-lt"/>
                <a:ea typeface="+mn-ea"/>
                <a:cs typeface="+mn-cs"/>
              </a:rPr>
              <a:t>Съгласно определението маргинален литературен източник е </a:t>
            </a:r>
            <a:r>
              <a:rPr lang="ru-RU" sz="1200" kern="1200" dirty="0" smtClean="0">
                <a:solidFill>
                  <a:schemeClr val="tx1"/>
                </a:solidFill>
                <a:effectLst/>
                <a:latin typeface="+mn-lt"/>
                <a:ea typeface="+mn-ea"/>
                <a:cs typeface="+mn-cs"/>
              </a:rPr>
              <a:t>литературен източник (списание), който не е приет за рефериране и индексиране в световен вторичен литературен източник. </a:t>
            </a:r>
            <a:r>
              <a:rPr lang="bg-BG" sz="1200" kern="1200" dirty="0" smtClean="0">
                <a:solidFill>
                  <a:schemeClr val="tx1"/>
                </a:solidFill>
                <a:effectLst/>
                <a:latin typeface="+mn-lt"/>
                <a:ea typeface="+mn-ea"/>
                <a:cs typeface="+mn-cs"/>
              </a:rPr>
              <a:t>Терминът хищни издатели </a:t>
            </a:r>
            <a:r>
              <a:rPr lang="ru-RU" sz="1200" kern="1200" dirty="0" smtClean="0">
                <a:solidFill>
                  <a:schemeClr val="tx1"/>
                </a:solidFill>
                <a:effectLst/>
                <a:latin typeface="+mn-lt"/>
                <a:ea typeface="+mn-ea"/>
                <a:cs typeface="+mn-cs"/>
              </a:rPr>
              <a:t>е дефиниран за първи път през 2010 г. от американския колега</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Джефри Бел. </a:t>
            </a:r>
            <a:r>
              <a:rPr lang="bg-BG" sz="1200" baseline="0" dirty="0" smtClean="0"/>
              <a:t>Фалшивите научни списания са сравнително нов термин, за първи път въведен през 2012 г. след като е разкрито фалшифицирането на три научни списания, а именно</a:t>
            </a:r>
            <a:r>
              <a:rPr lang="en-US" sz="1200" b="0" i="0" kern="1200" dirty="0" smtClean="0">
                <a:solidFill>
                  <a:schemeClr val="tx1"/>
                </a:solidFill>
                <a:effectLst/>
                <a:latin typeface="+mn-lt"/>
                <a:ea typeface="+mn-ea"/>
                <a:cs typeface="+mn-cs"/>
              </a:rPr>
              <a:t> “Texas Journal of Science” (from the United States),</a:t>
            </a:r>
            <a:r>
              <a:rPr lang="bg-BG"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“Archives des Sciences” (from Switzerland), </a:t>
            </a:r>
            <a:r>
              <a:rPr lang="bg-BG" sz="1200" b="0" i="0" kern="1200" dirty="0" smtClean="0">
                <a:solidFill>
                  <a:schemeClr val="tx1"/>
                </a:solidFill>
                <a:effectLst/>
                <a:latin typeface="+mn-lt"/>
                <a:ea typeface="+mn-ea"/>
                <a:cs typeface="+mn-cs"/>
              </a:rPr>
              <a:t>и</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Wulfenia</a:t>
            </a:r>
            <a:r>
              <a:rPr lang="en-US" sz="1200" b="0" i="0" kern="1200" dirty="0" smtClean="0">
                <a:solidFill>
                  <a:schemeClr val="tx1"/>
                </a:solidFill>
                <a:effectLst/>
                <a:latin typeface="+mn-lt"/>
                <a:ea typeface="+mn-ea"/>
                <a:cs typeface="+mn-cs"/>
              </a:rPr>
              <a:t> Journal” (from Austria)</a:t>
            </a:r>
            <a:r>
              <a:rPr lang="bg-BG" sz="1200" b="0" i="0" kern="1200" dirty="0" smtClean="0">
                <a:solidFill>
                  <a:schemeClr val="tx1"/>
                </a:solidFill>
                <a:effectLst/>
                <a:latin typeface="+mn-lt"/>
                <a:ea typeface="+mn-ea"/>
                <a:cs typeface="+mn-cs"/>
              </a:rPr>
              <a:t>.</a:t>
            </a:r>
            <a:r>
              <a:rPr lang="bg-BG" sz="1200" kern="1200" dirty="0" smtClean="0">
                <a:solidFill>
                  <a:schemeClr val="tx1"/>
                </a:solidFill>
                <a:effectLst/>
                <a:latin typeface="+mn-lt"/>
                <a:ea typeface="+mn-ea"/>
                <a:cs typeface="+mn-cs"/>
              </a:rPr>
              <a:t> Сред първите фалшиви показатели,</a:t>
            </a:r>
            <a:r>
              <a:rPr lang="bg-BG" sz="1200" kern="1200" baseline="0" dirty="0" smtClean="0">
                <a:solidFill>
                  <a:schemeClr val="tx1"/>
                </a:solidFill>
                <a:effectLst/>
                <a:latin typeface="+mn-lt"/>
                <a:ea typeface="+mn-ea"/>
                <a:cs typeface="+mn-cs"/>
              </a:rPr>
              <a:t> е</a:t>
            </a:r>
            <a:r>
              <a:rPr lang="bg-BG" sz="1200" kern="1200" dirty="0" smtClean="0">
                <a:solidFill>
                  <a:schemeClr val="tx1"/>
                </a:solidFill>
                <a:effectLst/>
                <a:latin typeface="+mn-lt"/>
                <a:ea typeface="+mn-ea"/>
                <a:cs typeface="+mn-cs"/>
              </a:rPr>
              <a:t> Global Impact Factor (GIF) който се появява през октомври 2012 г. </a:t>
            </a:r>
            <a:r>
              <a:rPr lang="en-US" sz="1200" dirty="0" smtClean="0"/>
              <a:t/>
            </a:r>
            <a:br>
              <a:rPr lang="en-US" sz="1200" dirty="0" smtClean="0"/>
            </a:br>
            <a:endParaRPr lang="en-US" sz="1200" dirty="0" smtClean="0"/>
          </a:p>
          <a:p>
            <a:endParaRPr lang="en-US" sz="1200" dirty="0"/>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2</a:t>
            </a:fld>
            <a:endParaRPr lang="ko-KR" altLang="en-US"/>
          </a:p>
        </p:txBody>
      </p:sp>
    </p:spTree>
    <p:extLst>
      <p:ext uri="{BB962C8B-B14F-4D97-AF65-F5344CB8AC3E}">
        <p14:creationId xmlns:p14="http://schemas.microsoft.com/office/powerpoint/2010/main" val="10029157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20</a:t>
            </a:fld>
            <a:endParaRPr lang="ko-KR" altLang="en-US"/>
          </a:p>
        </p:txBody>
      </p:sp>
    </p:spTree>
    <p:extLst>
      <p:ext uri="{BB962C8B-B14F-4D97-AF65-F5344CB8AC3E}">
        <p14:creationId xmlns:p14="http://schemas.microsoft.com/office/powerpoint/2010/main" val="20460473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400" dirty="0" smtClean="0"/>
              <a:t>Има няколко начина за проверка на фалшиви конференции. Това е важно за вас като изследовател,</a:t>
            </a:r>
            <a:r>
              <a:rPr lang="ru-RU" sz="1400" baseline="0" dirty="0" smtClean="0"/>
              <a:t> както и за научното</a:t>
            </a:r>
            <a:r>
              <a:rPr lang="ru-RU" sz="1400" dirty="0" smtClean="0"/>
              <a:t> публикуване. Можете да използвате "</a:t>
            </a:r>
            <a:r>
              <a:rPr lang="en-US" sz="1400" dirty="0" smtClean="0"/>
              <a:t>think</a:t>
            </a:r>
            <a:r>
              <a:rPr lang="bg-BG" sz="1400" dirty="0" smtClean="0"/>
              <a:t> </a:t>
            </a:r>
            <a:r>
              <a:rPr lang="en-US" sz="1400" dirty="0" smtClean="0"/>
              <a:t>check</a:t>
            </a:r>
            <a:r>
              <a:rPr lang="bg-BG" sz="1400" dirty="0" smtClean="0"/>
              <a:t> </a:t>
            </a:r>
            <a:r>
              <a:rPr lang="en-US" sz="1400" dirty="0" smtClean="0"/>
              <a:t>attend</a:t>
            </a:r>
            <a:r>
              <a:rPr lang="ru-RU" sz="1400" dirty="0" smtClean="0"/>
              <a:t>. Това е кампания, която подкрепя иновациите и развитието в областта на научните изследвания</a:t>
            </a:r>
            <a:endParaRPr lang="en-US" sz="1400" dirty="0"/>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21</a:t>
            </a:fld>
            <a:endParaRPr lang="ko-KR" altLang="en-US"/>
          </a:p>
        </p:txBody>
      </p:sp>
    </p:spTree>
    <p:extLst>
      <p:ext uri="{BB962C8B-B14F-4D97-AF65-F5344CB8AC3E}">
        <p14:creationId xmlns:p14="http://schemas.microsoft.com/office/powerpoint/2010/main" val="3064729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22</a:t>
            </a:fld>
            <a:endParaRPr lang="ko-KR" altLang="en-US"/>
          </a:p>
        </p:txBody>
      </p:sp>
    </p:spTree>
    <p:extLst>
      <p:ext uri="{BB962C8B-B14F-4D97-AF65-F5344CB8AC3E}">
        <p14:creationId xmlns:p14="http://schemas.microsoft.com/office/powerpoint/2010/main" val="29671910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23</a:t>
            </a:fld>
            <a:endParaRPr lang="ko-KR" altLang="en-US"/>
          </a:p>
        </p:txBody>
      </p:sp>
    </p:spTree>
    <p:extLst>
      <p:ext uri="{BB962C8B-B14F-4D97-AF65-F5344CB8AC3E}">
        <p14:creationId xmlns:p14="http://schemas.microsoft.com/office/powerpoint/2010/main" val="35309133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24</a:t>
            </a:fld>
            <a:endParaRPr lang="ko-KR" altLang="en-US"/>
          </a:p>
        </p:txBody>
      </p:sp>
    </p:spTree>
    <p:extLst>
      <p:ext uri="{BB962C8B-B14F-4D97-AF65-F5344CB8AC3E}">
        <p14:creationId xmlns:p14="http://schemas.microsoft.com/office/powerpoint/2010/main" val="17946279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25</a:t>
            </a:fld>
            <a:endParaRPr lang="ko-KR" altLang="en-US"/>
          </a:p>
        </p:txBody>
      </p:sp>
    </p:spTree>
    <p:extLst>
      <p:ext uri="{BB962C8B-B14F-4D97-AF65-F5344CB8AC3E}">
        <p14:creationId xmlns:p14="http://schemas.microsoft.com/office/powerpoint/2010/main" val="12509384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26</a:t>
            </a:fld>
            <a:endParaRPr lang="ko-KR" altLang="en-US"/>
          </a:p>
        </p:txBody>
      </p:sp>
    </p:spTree>
    <p:extLst>
      <p:ext uri="{BB962C8B-B14F-4D97-AF65-F5344CB8AC3E}">
        <p14:creationId xmlns:p14="http://schemas.microsoft.com/office/powerpoint/2010/main" val="27182787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27</a:t>
            </a:fld>
            <a:endParaRPr lang="ko-KR" altLang="en-US"/>
          </a:p>
        </p:txBody>
      </p:sp>
    </p:spTree>
    <p:extLst>
      <p:ext uri="{BB962C8B-B14F-4D97-AF65-F5344CB8AC3E}">
        <p14:creationId xmlns:p14="http://schemas.microsoft.com/office/powerpoint/2010/main" val="18324324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bg-BG" sz="1400" b="0" dirty="0" smtClean="0">
                <a:solidFill>
                  <a:schemeClr val="tx1"/>
                </a:solidFill>
              </a:rPr>
              <a:t>1- </a:t>
            </a:r>
            <a:r>
              <a:rPr lang="ru-RU" altLang="ko-KR" sz="1400" b="0" dirty="0" smtClean="0">
                <a:solidFill>
                  <a:schemeClr val="tx1"/>
                </a:solidFill>
                <a:cs typeface="Arial" pitchFamily="34" charset="0"/>
              </a:rPr>
              <a:t>включително приемане на фалшиви и безсмислени публикации. Бързото преглеждане (например около 10-15 дни между подаването на ръкописа и окончателното публикуване) повдига въпроси относно валидността на процеса на рецензиране и качеството на процеса на публикуване.</a:t>
            </a:r>
          </a:p>
          <a:p>
            <a:pPr marL="0" marR="0" indent="0" algn="l" defTabSz="914400" rtl="0" eaLnBrk="1" fontAlgn="auto" latinLnBrk="1" hangingPunct="1">
              <a:lnSpc>
                <a:spcPct val="100000"/>
              </a:lnSpc>
              <a:spcBef>
                <a:spcPts val="0"/>
              </a:spcBef>
              <a:spcAft>
                <a:spcPts val="0"/>
              </a:spcAft>
              <a:buClrTx/>
              <a:buSzTx/>
              <a:buFontTx/>
              <a:buNone/>
              <a:tabLst/>
              <a:defRPr/>
            </a:pPr>
            <a:r>
              <a:rPr lang="ru-RU" altLang="ko-KR" sz="1400" b="0" dirty="0" smtClean="0">
                <a:solidFill>
                  <a:schemeClr val="tx1"/>
                </a:solidFill>
                <a:cs typeface="Arial" pitchFamily="34" charset="0"/>
              </a:rPr>
              <a:t>3 - Наличие на фиктивни учени в редакционните колегии. В някои случаи членовете на редакционния и рецензионния борд не разполагат с научен и академичен опит, за да бъдат достатъчно квалифицирани в съотвената научна</a:t>
            </a:r>
            <a:r>
              <a:rPr lang="ru-RU" altLang="ko-KR" sz="1400" b="0" baseline="0" dirty="0" smtClean="0">
                <a:solidFill>
                  <a:schemeClr val="tx1"/>
                </a:solidFill>
                <a:cs typeface="Arial" pitchFamily="34" charset="0"/>
              </a:rPr>
              <a:t> област</a:t>
            </a:r>
            <a:r>
              <a:rPr lang="ru-RU" altLang="ko-KR" sz="1400" b="0" dirty="0" smtClean="0">
                <a:solidFill>
                  <a:schemeClr val="tx1"/>
                </a:solidFill>
                <a:cs typeface="Arial" pitchFamily="34" charset="0"/>
              </a:rPr>
              <a:t>.</a:t>
            </a:r>
          </a:p>
          <a:p>
            <a:pPr marL="0" marR="0" indent="0" algn="l" defTabSz="914400" rtl="0" eaLnBrk="1" fontAlgn="auto" latinLnBrk="1" hangingPunct="1">
              <a:lnSpc>
                <a:spcPct val="100000"/>
              </a:lnSpc>
              <a:spcBef>
                <a:spcPts val="0"/>
              </a:spcBef>
              <a:spcAft>
                <a:spcPts val="0"/>
              </a:spcAft>
              <a:buClrTx/>
              <a:buSzTx/>
              <a:buFontTx/>
              <a:buNone/>
              <a:tabLst/>
              <a:defRPr/>
            </a:pPr>
            <a:endParaRPr lang="ru-RU" altLang="ko-KR" sz="1200" b="1" dirty="0" smtClean="0">
              <a:solidFill>
                <a:schemeClr val="accent1"/>
              </a:solidFill>
              <a:cs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28</a:t>
            </a:fld>
            <a:endParaRPr lang="ko-KR" altLang="en-US"/>
          </a:p>
        </p:txBody>
      </p:sp>
    </p:spTree>
    <p:extLst>
      <p:ext uri="{BB962C8B-B14F-4D97-AF65-F5344CB8AC3E}">
        <p14:creationId xmlns:p14="http://schemas.microsoft.com/office/powerpoint/2010/main" val="33883582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bg-BG" sz="1400" dirty="0" smtClean="0">
                <a:solidFill>
                  <a:schemeClr val="tx1"/>
                </a:solidFill>
              </a:rPr>
              <a:t>Свързано с</a:t>
            </a:r>
            <a:r>
              <a:rPr lang="bg-BG" sz="1400" baseline="0" dirty="0" smtClean="0">
                <a:solidFill>
                  <a:schemeClr val="tx1"/>
                </a:solidFill>
              </a:rPr>
              <a:t> проучване доколко</a:t>
            </a:r>
            <a:r>
              <a:rPr lang="bg-BG" sz="1400" dirty="0" smtClean="0">
                <a:solidFill>
                  <a:schemeClr val="tx1"/>
                </a:solidFill>
              </a:rPr>
              <a:t> академичната общност е наясно с рисковете в съвременната наука и с нарушенията на научната етика. </a:t>
            </a:r>
          </a:p>
          <a:p>
            <a:pPr marL="0" marR="0" indent="0" algn="l" defTabSz="914400" rtl="0" eaLnBrk="1" fontAlgn="auto" latinLnBrk="1" hangingPunct="1">
              <a:lnSpc>
                <a:spcPct val="100000"/>
              </a:lnSpc>
              <a:spcBef>
                <a:spcPts val="0"/>
              </a:spcBef>
              <a:spcAft>
                <a:spcPts val="0"/>
              </a:spcAft>
              <a:buClrTx/>
              <a:buSzTx/>
              <a:buFontTx/>
              <a:buNone/>
              <a:tabLst/>
              <a:defRPr/>
            </a:pPr>
            <a:r>
              <a:rPr lang="ru-RU" sz="1400" dirty="0" smtClean="0">
                <a:solidFill>
                  <a:schemeClr val="tx1"/>
                </a:solidFill>
              </a:rPr>
              <a:t>Участници:</a:t>
            </a:r>
          </a:p>
          <a:p>
            <a:pPr marL="0" marR="0" indent="0" algn="l" defTabSz="914400" rtl="0" eaLnBrk="1" fontAlgn="auto" latinLnBrk="1" hangingPunct="1">
              <a:lnSpc>
                <a:spcPct val="100000"/>
              </a:lnSpc>
              <a:spcBef>
                <a:spcPts val="0"/>
              </a:spcBef>
              <a:spcAft>
                <a:spcPts val="0"/>
              </a:spcAft>
              <a:buClrTx/>
              <a:buSzTx/>
              <a:buFontTx/>
              <a:buNone/>
              <a:tabLst/>
              <a:defRPr/>
            </a:pPr>
            <a:r>
              <a:rPr lang="ru-RU" sz="1400" dirty="0" smtClean="0">
                <a:solidFill>
                  <a:schemeClr val="tx1"/>
                </a:solidFill>
              </a:rPr>
              <a:t>Студенти – 138 (68 с бакалавърска и 70 с магистърска степен)</a:t>
            </a:r>
          </a:p>
          <a:p>
            <a:pPr marL="0" marR="0" indent="0" algn="l" defTabSz="914400" rtl="0" eaLnBrk="1" fontAlgn="auto" latinLnBrk="1" hangingPunct="1">
              <a:lnSpc>
                <a:spcPct val="100000"/>
              </a:lnSpc>
              <a:spcBef>
                <a:spcPts val="0"/>
              </a:spcBef>
              <a:spcAft>
                <a:spcPts val="0"/>
              </a:spcAft>
              <a:buClrTx/>
              <a:buSzTx/>
              <a:buFontTx/>
              <a:buNone/>
              <a:tabLst/>
              <a:defRPr/>
            </a:pPr>
            <a:r>
              <a:rPr lang="ru-RU" sz="1400" dirty="0" smtClean="0">
                <a:solidFill>
                  <a:schemeClr val="tx1"/>
                </a:solidFill>
              </a:rPr>
              <a:t>Докторанти – 23</a:t>
            </a:r>
          </a:p>
          <a:p>
            <a:pPr marL="0" marR="0" indent="0" algn="l" defTabSz="914400" rtl="0" eaLnBrk="1" fontAlgn="auto" latinLnBrk="1" hangingPunct="1">
              <a:lnSpc>
                <a:spcPct val="100000"/>
              </a:lnSpc>
              <a:spcBef>
                <a:spcPts val="0"/>
              </a:spcBef>
              <a:spcAft>
                <a:spcPts val="0"/>
              </a:spcAft>
              <a:buClrTx/>
              <a:buSzTx/>
              <a:buFontTx/>
              <a:buNone/>
              <a:tabLst/>
              <a:defRPr/>
            </a:pPr>
            <a:r>
              <a:rPr lang="ru-RU" sz="1400" dirty="0" smtClean="0">
                <a:solidFill>
                  <a:schemeClr val="tx1"/>
                </a:solidFill>
              </a:rPr>
              <a:t>Преподаватели – 68 (14 професори, 16 доценти, 38 асистенти, всички с научна степен)</a:t>
            </a:r>
          </a:p>
          <a:p>
            <a:pPr marL="0" marR="0" indent="0" algn="l" defTabSz="914400" rtl="0" eaLnBrk="1" fontAlgn="auto" latinLnBrk="1"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29</a:t>
            </a:fld>
            <a:endParaRPr lang="ko-KR" altLang="en-US"/>
          </a:p>
        </p:txBody>
      </p:sp>
    </p:spTree>
    <p:extLst>
      <p:ext uri="{BB962C8B-B14F-4D97-AF65-F5344CB8AC3E}">
        <p14:creationId xmlns:p14="http://schemas.microsoft.com/office/powerpoint/2010/main" val="325016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ru-RU" sz="1400" b="0" kern="1200" dirty="0" smtClean="0">
                <a:solidFill>
                  <a:schemeClr val="tx1"/>
                </a:solidFill>
                <a:effectLst/>
                <a:latin typeface="+mn-lt"/>
                <a:ea typeface="+mn-ea"/>
                <a:cs typeface="+mn-cs"/>
              </a:rPr>
              <a:t>Използват</a:t>
            </a:r>
            <a:r>
              <a:rPr lang="ru-RU" sz="1400" b="0" kern="1200" baseline="0" dirty="0" smtClean="0">
                <a:solidFill>
                  <a:schemeClr val="tx1"/>
                </a:solidFill>
                <a:effectLst/>
                <a:latin typeface="+mn-lt"/>
                <a:ea typeface="+mn-ea"/>
                <a:cs typeface="+mn-cs"/>
              </a:rPr>
              <a:t> предимствата на златния модел на отворен достъп и работят на принципа плащаш и публикуваш. </a:t>
            </a:r>
            <a:r>
              <a:rPr lang="ru-RU" sz="1400" b="0" kern="1200" dirty="0" smtClean="0">
                <a:solidFill>
                  <a:schemeClr val="tx1"/>
                </a:solidFill>
                <a:effectLst/>
                <a:latin typeface="+mn-lt"/>
                <a:ea typeface="+mn-ea"/>
                <a:cs typeface="+mn-cs"/>
              </a:rPr>
              <a:t>Една от най-разпространените форми на злоупотреба е начисляването на... Важно е да се прави разграничение между този род такси и начисляваните за отворен достъп от легитимните издатели и списания.</a:t>
            </a:r>
            <a:r>
              <a:rPr lang="ru-RU" sz="1400" b="0" kern="1200" baseline="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3</a:t>
            </a:fld>
            <a:endParaRPr lang="ko-KR" altLang="en-US"/>
          </a:p>
        </p:txBody>
      </p:sp>
    </p:spTree>
    <p:extLst>
      <p:ext uri="{BB962C8B-B14F-4D97-AF65-F5344CB8AC3E}">
        <p14:creationId xmlns:p14="http://schemas.microsoft.com/office/powerpoint/2010/main" val="32652353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869989-EB00-4EE7-BCB5-25BDC5BB29F8}" type="slidenum">
              <a:rPr kumimoji="0" lang="en-US" sz="1200" b="0" i="0" u="none" strike="noStrike" kern="1200" cap="none" spc="0" normalizeH="0" baseline="0" noProof="0" smtClean="0">
                <a:ln>
                  <a:noFill/>
                </a:ln>
                <a:solidFill>
                  <a:srgbClr val="2D2E2D"/>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srgbClr val="2D2E2D"/>
              </a:solidFill>
              <a:effectLst/>
              <a:uLnTx/>
              <a:uFillTx/>
              <a:latin typeface="Arial"/>
              <a:ea typeface="+mn-ea"/>
              <a:cs typeface="+mn-cs"/>
            </a:endParaRPr>
          </a:p>
        </p:txBody>
      </p:sp>
    </p:spTree>
    <p:extLst>
      <p:ext uri="{BB962C8B-B14F-4D97-AF65-F5344CB8AC3E}">
        <p14:creationId xmlns:p14="http://schemas.microsoft.com/office/powerpoint/2010/main" val="9645845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400" dirty="0" smtClean="0"/>
              <a:t>1 - как да определите правилното списание, в което да публикувате; как да подготвите своя ръкопис</a:t>
            </a:r>
            <a:br>
              <a:rPr lang="bg-BG" sz="1400" dirty="0" smtClean="0"/>
            </a:br>
            <a:r>
              <a:rPr lang="bg-BG" sz="1400" dirty="0" smtClean="0"/>
              <a:t>2 - altmetrics</a:t>
            </a:r>
          </a:p>
          <a:p>
            <a:r>
              <a:rPr lang="bg-BG" sz="1400" dirty="0" smtClean="0"/>
              <a:t>3</a:t>
            </a:r>
            <a:r>
              <a:rPr lang="bg-BG" sz="1400" baseline="0" dirty="0" smtClean="0"/>
              <a:t> – особености на</a:t>
            </a:r>
            <a:r>
              <a:rPr lang="bg-BG" sz="1400" dirty="0" smtClean="0"/>
              <a:t> „маргиналните" списания и фалшивите импакт фактори; как да различите „фалшивите" списания; как да разпознаете фалшивите научни конференции</a:t>
            </a:r>
          </a:p>
          <a:p>
            <a:r>
              <a:rPr lang="bg-BG" sz="1400" dirty="0" smtClean="0"/>
              <a:t>4 - защо етиката на публикуване е важна; нарушения на научната етика; цитиране и правила за академично писане</a:t>
            </a:r>
            <a:endParaRPr lang="en-US" sz="1400" dirty="0" smtClean="0"/>
          </a:p>
          <a:p>
            <a:endParaRPr lang="en-US" sz="1400" dirty="0"/>
          </a:p>
        </p:txBody>
      </p:sp>
      <p:sp>
        <p:nvSpPr>
          <p:cNvPr id="4" name="Slide Number Placeholder 3"/>
          <p:cNvSpPr>
            <a:spLocks noGrp="1"/>
          </p:cNvSpPr>
          <p:nvPr>
            <p:ph type="sldNum" sz="quarter" idx="10"/>
          </p:nvPr>
        </p:nvSpPr>
        <p:spPr/>
        <p:txBody>
          <a:bodyPr/>
          <a:lstStyle/>
          <a:p>
            <a:fld id="{82869989-EB00-4EE7-BCB5-25BDC5BB29F8}" type="slidenum">
              <a:rPr lang="en-US" smtClean="0"/>
              <a:t>31</a:t>
            </a:fld>
            <a:endParaRPr lang="en-US"/>
          </a:p>
        </p:txBody>
      </p:sp>
    </p:spTree>
    <p:extLst>
      <p:ext uri="{BB962C8B-B14F-4D97-AF65-F5344CB8AC3E}">
        <p14:creationId xmlns:p14="http://schemas.microsoft.com/office/powerpoint/2010/main" val="23299041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32</a:t>
            </a:fld>
            <a:endParaRPr lang="ko-KR" altLang="en-US"/>
          </a:p>
        </p:txBody>
      </p:sp>
    </p:spTree>
    <p:extLst>
      <p:ext uri="{BB962C8B-B14F-4D97-AF65-F5344CB8AC3E}">
        <p14:creationId xmlns:p14="http://schemas.microsoft.com/office/powerpoint/2010/main" val="3173473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400" dirty="0"/>
              <a:t>Най-общо казано какво различава хищните от легитимните издатели, казано просто – качество и прозрачност на публикационния процес.</a:t>
            </a:r>
          </a:p>
          <a:p>
            <a:endParaRPr lang="en-US" dirty="0"/>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4</a:t>
            </a:fld>
            <a:endParaRPr lang="ko-KR" altLang="en-US"/>
          </a:p>
        </p:txBody>
      </p:sp>
    </p:spTree>
    <p:extLst>
      <p:ext uri="{BB962C8B-B14F-4D97-AF65-F5344CB8AC3E}">
        <p14:creationId xmlns:p14="http://schemas.microsoft.com/office/powerpoint/2010/main" val="3419100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5</a:t>
            </a:fld>
            <a:endParaRPr lang="ko-KR" altLang="en-US"/>
          </a:p>
        </p:txBody>
      </p:sp>
    </p:spTree>
    <p:extLst>
      <p:ext uri="{BB962C8B-B14F-4D97-AF65-F5344CB8AC3E}">
        <p14:creationId xmlns:p14="http://schemas.microsoft.com/office/powerpoint/2010/main" val="3471139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g-BG" sz="1400" dirty="0" smtClean="0"/>
              <a:t>Добрите списания предоставят всяко от изброените, а лошите списания - не.</a:t>
            </a:r>
            <a:br>
              <a:rPr lang="bg-BG" sz="1400" dirty="0" smtClean="0"/>
            </a:br>
            <a:r>
              <a:rPr lang="bg-BG" sz="1400" dirty="0" smtClean="0"/>
              <a:t>• 1</a:t>
            </a:r>
            <a:r>
              <a:rPr lang="bg-BG" sz="1400" baseline="0" dirty="0" smtClean="0"/>
              <a:t> - В</a:t>
            </a:r>
            <a:r>
              <a:rPr lang="bg-BG" sz="1400" dirty="0" smtClean="0"/>
              <a:t> края на краищата това е причината да публикуваме. Хартиените списания трябва да бъде публикувани в обещаните срокове, а електронните да бъдат актуални и достъпни.</a:t>
            </a:r>
            <a:br>
              <a:rPr lang="bg-BG" sz="1400" dirty="0" smtClean="0"/>
            </a:br>
            <a:r>
              <a:rPr lang="bg-BG" sz="1400" dirty="0" smtClean="0"/>
              <a:t>• 2 - Без това,</a:t>
            </a:r>
            <a:r>
              <a:rPr lang="bg-BG" sz="1400" baseline="0" dirty="0" smtClean="0"/>
              <a:t> </a:t>
            </a:r>
            <a:r>
              <a:rPr lang="bg-BG" sz="1400" dirty="0" smtClean="0"/>
              <a:t>публикуването в списание не е по-различно от публикуването на документ на собствения ни уебсайт, на сървър за предпечатна подготовка или в популярно списание. Едно списание без някакъв вид адекватен и квалифициран преглед не е научно списание.</a:t>
            </a:r>
            <a:br>
              <a:rPr lang="bg-BG" sz="1400" dirty="0" smtClean="0"/>
            </a:br>
            <a:r>
              <a:rPr lang="bg-BG" sz="1400" dirty="0" smtClean="0"/>
              <a:t>И </a:t>
            </a:r>
            <a:r>
              <a:rPr lang="bg-BG" sz="1400" dirty="0" smtClean="0">
                <a:cs typeface="Arial" panose="020B0604020202020204" pitchFamily="34" charset="0"/>
              </a:rPr>
              <a:t>Квалифицирана и независима редакционна колегия - </a:t>
            </a:r>
            <a:r>
              <a:rPr lang="bg-BG" sz="1400" dirty="0" smtClean="0"/>
              <a:t>За да бъде считано за легитимно, едно списание трябва ясно и точно да посочи членовете на редакционната си колегия. Управителният съвет трябва да включва учени с опит, които да разберат и преценят стойността на статиите, публикувани от списанието.</a:t>
            </a:r>
            <a:br>
              <a:rPr lang="bg-BG" sz="1400" dirty="0" smtClean="0"/>
            </a:br>
            <a:r>
              <a:rPr lang="bg-BG" sz="1400" dirty="0" smtClean="0"/>
              <a:t>•</a:t>
            </a:r>
            <a:r>
              <a:rPr lang="bg-BG" sz="1400" baseline="0" dirty="0" smtClean="0"/>
              <a:t> 4 - </a:t>
            </a:r>
            <a:r>
              <a:rPr lang="bg-BG" sz="1400" dirty="0" smtClean="0"/>
              <a:t>Липсата на индексиране в PubMed или Web of Science не означава само по себе си, че едно списание е хищно, но някои академични институции не разглеждат публикации в такива списания като научни.</a:t>
            </a:r>
            <a:endParaRPr lang="en-US" sz="1400" dirty="0"/>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6</a:t>
            </a:fld>
            <a:endParaRPr lang="ko-KR" altLang="en-US"/>
          </a:p>
        </p:txBody>
      </p:sp>
    </p:spTree>
    <p:extLst>
      <p:ext uri="{BB962C8B-B14F-4D97-AF65-F5344CB8AC3E}">
        <p14:creationId xmlns:p14="http://schemas.microsoft.com/office/powerpoint/2010/main" val="6613457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400" dirty="0" smtClean="0"/>
              <a:t>При проверка на списанието, ще откриете, че то не се индексира в </a:t>
            </a:r>
            <a:r>
              <a:rPr lang="en-US" sz="1400" dirty="0" smtClean="0"/>
              <a:t>Web of Science </a:t>
            </a:r>
            <a:r>
              <a:rPr lang="ru-RU" sz="1400" dirty="0" smtClean="0"/>
              <a:t>и </a:t>
            </a:r>
            <a:r>
              <a:rPr lang="bg-BG" sz="1400" dirty="0" smtClean="0"/>
              <a:t>следователно </a:t>
            </a:r>
            <a:r>
              <a:rPr lang="ru-RU" sz="1400" dirty="0" smtClean="0"/>
              <a:t>няма импакт фактор. Това прави нереалистични обещания за бърз преглед и публикуване (само 6 дни). И се индексира в нелегитимни услуги за рефериране и индексиране като </a:t>
            </a:r>
            <a:r>
              <a:rPr lang="en-US" sz="1400" dirty="0" smtClean="0"/>
              <a:t> International scientific indexing, Global impact factor</a:t>
            </a:r>
            <a:r>
              <a:rPr lang="bg-BG" sz="1400" dirty="0" smtClean="0"/>
              <a:t> </a:t>
            </a:r>
            <a:r>
              <a:rPr lang="ru-RU" sz="1400" dirty="0" smtClean="0"/>
              <a:t>и т.н.</a:t>
            </a:r>
            <a:endParaRPr lang="en-US" sz="1400" dirty="0"/>
          </a:p>
        </p:txBody>
      </p:sp>
      <p:sp>
        <p:nvSpPr>
          <p:cNvPr id="4" name="Slide Number Placeholder 3"/>
          <p:cNvSpPr>
            <a:spLocks noGrp="1"/>
          </p:cNvSpPr>
          <p:nvPr>
            <p:ph type="sldNum" sz="quarter" idx="10"/>
          </p:nvPr>
        </p:nvSpPr>
        <p:spPr/>
        <p:txBody>
          <a:bodyPr/>
          <a:lstStyle/>
          <a:p>
            <a:fld id="{A06129A1-5CE2-4AF7-996B-5B0C9F99B6F1}" type="slidenum">
              <a:rPr lang="en-US" smtClean="0"/>
              <a:t>7</a:t>
            </a:fld>
            <a:endParaRPr lang="en-US"/>
          </a:p>
        </p:txBody>
      </p:sp>
    </p:spTree>
    <p:extLst>
      <p:ext uri="{BB962C8B-B14F-4D97-AF65-F5344CB8AC3E}">
        <p14:creationId xmlns:p14="http://schemas.microsoft.com/office/powerpoint/2010/main" val="1859103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8</a:t>
            </a:fld>
            <a:endParaRPr lang="ko-KR" altLang="en-US"/>
          </a:p>
        </p:txBody>
      </p:sp>
    </p:spTree>
    <p:extLst>
      <p:ext uri="{BB962C8B-B14F-4D97-AF65-F5344CB8AC3E}">
        <p14:creationId xmlns:p14="http://schemas.microsoft.com/office/powerpoint/2010/main" val="3846028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400" dirty="0" smtClean="0"/>
              <a:t>Можете да използвате "Think Check Submit" за тази цел. Това е кампания, която помага на изследователите да идентифицират надеждни списания за своите изследвания.</a:t>
            </a:r>
          </a:p>
          <a:p>
            <a:endParaRPr lang="en-US" dirty="0"/>
          </a:p>
        </p:txBody>
      </p:sp>
      <p:sp>
        <p:nvSpPr>
          <p:cNvPr id="4" name="Slide Number Placeholder 3"/>
          <p:cNvSpPr>
            <a:spLocks noGrp="1"/>
          </p:cNvSpPr>
          <p:nvPr>
            <p:ph type="sldNum" sz="quarter" idx="10"/>
          </p:nvPr>
        </p:nvSpPr>
        <p:spPr/>
        <p:txBody>
          <a:bodyPr/>
          <a:lstStyle/>
          <a:p>
            <a:fld id="{B423FD51-CB7D-4F20-9C67-E553E8D12E80}" type="slidenum">
              <a:rPr lang="ko-KR" altLang="en-US" smtClean="0"/>
              <a:t>9</a:t>
            </a:fld>
            <a:endParaRPr lang="ko-KR" altLang="en-US"/>
          </a:p>
        </p:txBody>
      </p:sp>
    </p:spTree>
    <p:extLst>
      <p:ext uri="{BB962C8B-B14F-4D97-AF65-F5344CB8AC3E}">
        <p14:creationId xmlns:p14="http://schemas.microsoft.com/office/powerpoint/2010/main" val="31993701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Master" Target="../slideMasters/slideMaster4.xml"/><Relationship Id="rId5" Type="http://schemas.microsoft.com/office/2007/relationships/hdphoto" Target="../media/hdphoto1.wdp"/><Relationship Id="rId4"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Master" Target="../slideMasters/slideMaster4.xml"/><Relationship Id="rId5" Type="http://schemas.microsoft.com/office/2007/relationships/hdphoto" Target="../media/hdphoto1.wdp"/><Relationship Id="rId4" Type="http://schemas.openxmlformats.org/officeDocument/2006/relationships/image" Target="../media/image1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Master" Target="../slideMasters/slideMaster4.xml"/><Relationship Id="rId5" Type="http://schemas.microsoft.com/office/2007/relationships/hdphoto" Target="../media/hdphoto1.wdp"/><Relationship Id="rId4" Type="http://schemas.openxmlformats.org/officeDocument/2006/relationships/image" Target="../media/image13.png"/></Relationships>
</file>

<file path=ppt/slideLayouts/_rels/slideLayout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Master" Target="../slideMasters/slideMaster4.xml"/><Relationship Id="rId5" Type="http://schemas.microsoft.com/office/2007/relationships/hdphoto" Target="../media/hdphoto1.wdp"/><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Master" Target="../slideMasters/slideMaster5.xml"/><Relationship Id="rId5" Type="http://schemas.microsoft.com/office/2007/relationships/hdphoto" Target="../media/hdphoto1.wdp"/><Relationship Id="rId4" Type="http://schemas.openxmlformats.org/officeDocument/2006/relationships/image" Target="../media/image14.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Master" Target="../slideMasters/slideMaster5.xml"/><Relationship Id="rId5" Type="http://schemas.microsoft.com/office/2007/relationships/hdphoto" Target="../media/hdphoto1.wdp"/><Relationship Id="rId4" Type="http://schemas.openxmlformats.org/officeDocument/2006/relationships/image" Target="../media/image1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Master" Target="../slideMasters/slideMaster5.xml"/><Relationship Id="rId5" Type="http://schemas.microsoft.com/office/2007/relationships/hdphoto" Target="../media/hdphoto1.wdp"/><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Master" Target="../slideMasters/slideMaster5.xml"/><Relationship Id="rId5" Type="http://schemas.microsoft.com/office/2007/relationships/hdphoto" Target="../media/hdphoto1.wdp"/><Relationship Id="rId4" Type="http://schemas.openxmlformats.org/officeDocument/2006/relationships/image" Target="../media/image13.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611412" y="1773084"/>
            <a:ext cx="4176612" cy="1080121"/>
          </a:xfrm>
          <a:prstGeom prst="rect">
            <a:avLst/>
          </a:prstGeom>
        </p:spPr>
        <p:txBody>
          <a:bodyPr anchor="ctr"/>
          <a:lstStyle>
            <a:lvl1pPr marL="0" indent="0" algn="l">
              <a:lnSpc>
                <a:spcPct val="80000"/>
              </a:lnSpc>
              <a:buNone/>
              <a:defRPr sz="3600" b="1" baseline="0">
                <a:solidFill>
                  <a:schemeClr val="accent2">
                    <a:lumMod val="50000"/>
                  </a:schemeClr>
                </a:solidFill>
                <a:latin typeface="+mj-lt"/>
                <a:cs typeface="Arial" pitchFamily="34" charset="0"/>
              </a:defRPr>
            </a:lvl1pPr>
          </a:lstStyle>
          <a:p>
            <a:pPr>
              <a:lnSpc>
                <a:spcPct val="100000"/>
              </a:lnSpc>
            </a:pPr>
            <a:r>
              <a:rPr lang="en-US" altLang="ko-KR" dirty="0">
                <a:ea typeface="맑은 고딕" pitchFamily="50" charset="-127"/>
              </a:rPr>
              <a:t>FREE </a:t>
            </a:r>
          </a:p>
          <a:p>
            <a:pPr>
              <a:lnSpc>
                <a:spcPct val="100000"/>
              </a:lnSpc>
            </a:pPr>
            <a:r>
              <a:rPr lang="en-US" altLang="ko-KR" dirty="0">
                <a:ea typeface="맑은 고딕" pitchFamily="50" charset="-127"/>
              </a:rPr>
              <a:t>PPT TEMPLATES</a:t>
            </a:r>
            <a:endParaRPr lang="en-US" altLang="ko-KR" dirty="0"/>
          </a:p>
        </p:txBody>
      </p:sp>
      <p:sp>
        <p:nvSpPr>
          <p:cNvPr id="11" name="Text Placeholder 9"/>
          <p:cNvSpPr>
            <a:spLocks noGrp="1"/>
          </p:cNvSpPr>
          <p:nvPr>
            <p:ph type="body" sz="quarter" idx="11" hasCustomPrompt="1"/>
          </p:nvPr>
        </p:nvSpPr>
        <p:spPr>
          <a:xfrm>
            <a:off x="611412" y="2925212"/>
            <a:ext cx="4176612" cy="432048"/>
          </a:xfrm>
          <a:prstGeom prst="rect">
            <a:avLst/>
          </a:prstGeom>
        </p:spPr>
        <p:txBody>
          <a:bodyPr anchor="ctr"/>
          <a:lstStyle>
            <a:lvl1pPr marL="0" indent="0" algn="l">
              <a:buNone/>
              <a:defRPr sz="1400" b="0" baseline="0">
                <a:solidFill>
                  <a:schemeClr val="accent2">
                    <a:lumMod val="50000"/>
                  </a:schemeClr>
                </a:solidFill>
                <a:latin typeface="+mn-lt"/>
                <a:cs typeface="Arial" pitchFamily="34" charset="0"/>
              </a:defRPr>
            </a:lvl1pPr>
          </a:lstStyle>
          <a:p>
            <a:pPr>
              <a:spcBef>
                <a:spcPts val="0"/>
              </a:spcBef>
              <a:defRPr/>
            </a:pPr>
            <a:r>
              <a:rPr lang="en-US" altLang="ko-KR" b="1" dirty="0"/>
              <a:t>INSERT THE TITLE </a:t>
            </a:r>
          </a:p>
          <a:p>
            <a:pPr>
              <a:spcBef>
                <a:spcPts val="0"/>
              </a:spcBef>
              <a:defRPr/>
            </a:pPr>
            <a:r>
              <a:rPr lang="en-US" altLang="ko-KR" b="1" dirty="0"/>
              <a:t>OF YOUR PRESENTATION HERE</a:t>
            </a:r>
            <a:endParaRPr lang="en-US" altLang="ko-KR" dirty="0"/>
          </a:p>
        </p:txBody>
      </p:sp>
    </p:spTree>
    <p:extLst>
      <p:ext uri="{BB962C8B-B14F-4D97-AF65-F5344CB8AC3E}">
        <p14:creationId xmlns:p14="http://schemas.microsoft.com/office/powerpoint/2010/main" val="4162736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pic>
        <p:nvPicPr>
          <p:cNvPr id="5" name="Picture 3" descr="D:\Fullppt\005-PNG이미지\노트북.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57041" y="1313860"/>
            <a:ext cx="6438182" cy="3274563"/>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 hasCustomPrompt="1"/>
          </p:nvPr>
        </p:nvSpPr>
        <p:spPr>
          <a:xfrm>
            <a:off x="981898" y="1731279"/>
            <a:ext cx="3085597" cy="228186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501842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Donut 6"/>
          <p:cNvSpPr/>
          <p:nvPr userDrawn="1"/>
        </p:nvSpPr>
        <p:spPr>
          <a:xfrm>
            <a:off x="2847111" y="1179745"/>
            <a:ext cx="3401564" cy="3401564"/>
          </a:xfrm>
          <a:prstGeom prst="donut">
            <a:avLst>
              <a:gd name="adj" fmla="val 135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pic>
        <p:nvPicPr>
          <p:cNvPr id="5" name="Picture 2" descr="D:\Fullppt\PNG이미지\핸드폰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35225" y="1079005"/>
            <a:ext cx="3373328" cy="4085033"/>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 hasCustomPrompt="1"/>
          </p:nvPr>
        </p:nvSpPr>
        <p:spPr>
          <a:xfrm>
            <a:off x="3566328" y="1217153"/>
            <a:ext cx="1945465" cy="300514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777516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9144000" cy="5143501"/>
          </a:xfrm>
          <a:prstGeom prst="rect">
            <a:avLst/>
          </a:prstGeom>
          <a:solidFill>
            <a:schemeClr val="bg1">
              <a:lumMod val="8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420998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683568" y="427547"/>
            <a:ext cx="3528311" cy="428840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926902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
        <p:nvSpPr>
          <p:cNvPr id="5" name="Picture Placeholder 2"/>
          <p:cNvSpPr>
            <a:spLocks noGrp="1"/>
          </p:cNvSpPr>
          <p:nvPr>
            <p:ph type="pic" idx="1" hasCustomPrompt="1"/>
          </p:nvPr>
        </p:nvSpPr>
        <p:spPr>
          <a:xfrm>
            <a:off x="0" y="1435524"/>
            <a:ext cx="3042000" cy="228027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2" hasCustomPrompt="1"/>
          </p:nvPr>
        </p:nvSpPr>
        <p:spPr>
          <a:xfrm>
            <a:off x="3042000" y="1435524"/>
            <a:ext cx="3051000" cy="228027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6093000" y="1435524"/>
            <a:ext cx="3051000" cy="228027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665403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2"/>
          <p:cNvSpPr>
            <a:spLocks noGrp="1"/>
          </p:cNvSpPr>
          <p:nvPr>
            <p:ph type="pic" idx="12" hasCustomPrompt="1"/>
          </p:nvPr>
        </p:nvSpPr>
        <p:spPr>
          <a:xfrm>
            <a:off x="1190452" y="0"/>
            <a:ext cx="2160000" cy="257175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3" hasCustomPrompt="1"/>
          </p:nvPr>
        </p:nvSpPr>
        <p:spPr>
          <a:xfrm>
            <a:off x="3348104" y="2571750"/>
            <a:ext cx="2160000" cy="257175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8905916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203848" y="181632"/>
            <a:ext cx="5940152" cy="576064"/>
          </a:xfrm>
          <a:prstGeom prst="rect">
            <a:avLst/>
          </a:prstGeom>
        </p:spPr>
        <p:txBody>
          <a:bodyPr anchor="ctr"/>
          <a:lstStyle>
            <a:lvl1pPr marL="0" indent="0" algn="l">
              <a:buNone/>
              <a:defRPr sz="3600" b="0" baseline="0">
                <a:solidFill>
                  <a:schemeClr val="accent2">
                    <a:lumMod val="50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3203848" y="757696"/>
            <a:ext cx="5940152" cy="288032"/>
          </a:xfrm>
          <a:prstGeom prst="rect">
            <a:avLst/>
          </a:prstGeom>
        </p:spPr>
        <p:txBody>
          <a:bodyPr anchor="ctr"/>
          <a:lstStyle>
            <a:lvl1pPr marL="0" indent="0" algn="l">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
        <p:nvSpPr>
          <p:cNvPr id="5" name="Picture Placeholder 2"/>
          <p:cNvSpPr>
            <a:spLocks noGrp="1"/>
          </p:cNvSpPr>
          <p:nvPr>
            <p:ph type="pic" idx="1" hasCustomPrompt="1"/>
          </p:nvPr>
        </p:nvSpPr>
        <p:spPr>
          <a:xfrm>
            <a:off x="0" y="-1"/>
            <a:ext cx="2988000" cy="514350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2" hasCustomPrompt="1"/>
          </p:nvPr>
        </p:nvSpPr>
        <p:spPr>
          <a:xfrm>
            <a:off x="3078000" y="3507854"/>
            <a:ext cx="2988000" cy="163564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6156000" y="3507854"/>
            <a:ext cx="2988000" cy="163564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4" hasCustomPrompt="1"/>
          </p:nvPr>
        </p:nvSpPr>
        <p:spPr>
          <a:xfrm>
            <a:off x="3078000" y="1791800"/>
            <a:ext cx="2988000" cy="163564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5" hasCustomPrompt="1"/>
          </p:nvPr>
        </p:nvSpPr>
        <p:spPr>
          <a:xfrm>
            <a:off x="6156000" y="1791800"/>
            <a:ext cx="2988000" cy="163564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168077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ICON SETS LAYOUT</a:t>
            </a:r>
          </a:p>
        </p:txBody>
      </p:sp>
      <p:grpSp>
        <p:nvGrpSpPr>
          <p:cNvPr id="5" name="Group 4"/>
          <p:cNvGrpSpPr/>
          <p:nvPr userDrawn="1"/>
        </p:nvGrpSpPr>
        <p:grpSpPr>
          <a:xfrm>
            <a:off x="354008" y="1131589"/>
            <a:ext cx="2849840" cy="3649171"/>
            <a:chOff x="354008" y="1131589"/>
            <a:chExt cx="2849840" cy="3649171"/>
          </a:xfrm>
        </p:grpSpPr>
        <p:sp>
          <p:nvSpPr>
            <p:cNvPr id="6" name="Rounded Rectangle 5"/>
            <p:cNvSpPr/>
            <p:nvPr/>
          </p:nvSpPr>
          <p:spPr>
            <a:xfrm>
              <a:off x="354008" y="1131589"/>
              <a:ext cx="2849840" cy="3649171"/>
            </a:xfrm>
            <a:prstGeom prst="roundRect">
              <a:avLst>
                <a:gd name="adj" fmla="val 39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ounded Rectangle 8"/>
            <p:cNvSpPr/>
            <p:nvPr/>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2" name="Half Frame 11"/>
            <p:cNvSpPr/>
            <p:nvPr/>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spTree>
    <p:extLst>
      <p:ext uri="{BB962C8B-B14F-4D97-AF65-F5344CB8AC3E}">
        <p14:creationId xmlns:p14="http://schemas.microsoft.com/office/powerpoint/2010/main" val="7381822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28469"/>
            <a:ext cx="8246070" cy="1068935"/>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197405"/>
            <a:ext cx="8246070" cy="3512209"/>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9/25/2018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5080456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cSld name="Content with Caption">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9" name="Group 8"/>
          <p:cNvGrpSpPr/>
          <p:nvPr userDrawn="1"/>
        </p:nvGrpSpPr>
        <p:grpSpPr bwMode="hidden">
          <a:xfrm>
            <a:off x="-1" y="0"/>
            <a:ext cx="9144002" cy="5143500"/>
            <a:chOff x="-1" y="0"/>
            <a:chExt cx="12192002" cy="6858000"/>
          </a:xfrm>
        </p:grpSpPr>
        <p:cxnSp>
          <p:nvCxnSpPr>
            <p:cNvPr id="10" name="Straight Connector 9"/>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6" name="Group 25"/>
            <p:cNvGrpSpPr/>
            <p:nvPr userDrawn="1"/>
          </p:nvGrpSpPr>
          <p:grpSpPr bwMode="hidden">
            <a:xfrm>
              <a:off x="-1" y="0"/>
              <a:ext cx="12192001" cy="6858000"/>
              <a:chOff x="-1" y="0"/>
              <a:chExt cx="12192001" cy="6858000"/>
            </a:xfrm>
          </p:grpSpPr>
          <p:cxnSp>
            <p:nvCxnSpPr>
              <p:cNvPr id="44" name="Straight Connector 43"/>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9" name="Group 48"/>
              <p:cNvGrpSpPr/>
              <p:nvPr/>
            </p:nvGrpSpPr>
            <p:grpSpPr bwMode="hidden">
              <a:xfrm>
                <a:off x="6327885" y="0"/>
                <a:ext cx="5864115" cy="5898673"/>
                <a:chOff x="6327885" y="0"/>
                <a:chExt cx="5864115" cy="5898673"/>
              </a:xfrm>
            </p:grpSpPr>
            <p:cxnSp>
              <p:nvCxnSpPr>
                <p:cNvPr id="55" name="Straight Connector 54"/>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0" name="Straight Connector 49"/>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userDrawn="1"/>
          </p:nvGrpSpPr>
          <p:grpSpPr bwMode="hidden">
            <a:xfrm flipH="1">
              <a:off x="0" y="0"/>
              <a:ext cx="12192001" cy="6858000"/>
              <a:chOff x="-1" y="0"/>
              <a:chExt cx="12192001" cy="6858000"/>
            </a:xfrm>
          </p:grpSpPr>
          <p:cxnSp>
            <p:nvCxnSpPr>
              <p:cNvPr id="28" name="Straight Connector 27"/>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3" name="Group 32"/>
              <p:cNvGrpSpPr/>
              <p:nvPr/>
            </p:nvGrpSpPr>
            <p:grpSpPr bwMode="hidden">
              <a:xfrm>
                <a:off x="6327885" y="0"/>
                <a:ext cx="5864115" cy="5898673"/>
                <a:chOff x="6327885" y="0"/>
                <a:chExt cx="5864115" cy="5898673"/>
              </a:xfrm>
            </p:grpSpPr>
            <p:cxnSp>
              <p:nvCxnSpPr>
                <p:cNvPr id="39" name="Straight Connector 38"/>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7" name="Rectangle 6"/>
          <p:cNvSpPr/>
          <p:nvPr userDrawn="1"/>
        </p:nvSpPr>
        <p:spPr>
          <a:xfrm>
            <a:off x="0" y="0"/>
            <a:ext cx="5486400" cy="51435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934864" y="428625"/>
            <a:ext cx="2743200" cy="1647825"/>
          </a:xfrm>
        </p:spPr>
        <p:txBody>
          <a:bodyPr anchor="b">
            <a:normAutofit/>
          </a:bodyPr>
          <a:lstStyle>
            <a:lvl1pPr>
              <a:defRPr sz="195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07398" y="428625"/>
            <a:ext cx="4663440" cy="4286250"/>
          </a:xfrm>
        </p:spPr>
        <p:txBody>
          <a:bodyPr>
            <a:normAutofit/>
          </a:bodyPr>
          <a:lstStyle>
            <a:lvl1pPr>
              <a:defRPr sz="1500"/>
            </a:lvl1pPr>
            <a:lvl2pPr>
              <a:defRPr sz="1350"/>
            </a:lvl2pPr>
            <a:lvl3pPr>
              <a:defRPr sz="1200"/>
            </a:lvl3pPr>
            <a:lvl4pPr>
              <a:defRPr sz="1050"/>
            </a:lvl4pPr>
            <a:lvl5pPr>
              <a:defRPr sz="105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34864" y="2246259"/>
            <a:ext cx="2743200" cy="1714463"/>
          </a:xfrm>
        </p:spPr>
        <p:txBody>
          <a:bodyPr>
            <a:normAutofit/>
          </a:bodyPr>
          <a:lstStyle>
            <a:lvl1pPr marL="0" indent="0">
              <a:spcBef>
                <a:spcPts val="900"/>
              </a:spcBef>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cxnSp>
        <p:nvCxnSpPr>
          <p:cNvPr id="60" name="Straight Connector 59"/>
          <p:cNvCxnSpPr/>
          <p:nvPr userDrawn="1"/>
        </p:nvCxnSpPr>
        <p:spPr>
          <a:xfrm>
            <a:off x="5942317" y="2171700"/>
            <a:ext cx="274448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lvl1pPr>
              <a:defRPr>
                <a:solidFill>
                  <a:schemeClr val="bg1"/>
                </a:solidFill>
              </a:defRPr>
            </a:lvl1pPr>
          </a:lstStyle>
          <a:p>
            <a:fld id="{F5BAF629-ECA2-4CF3-B790-9D9BDED98269}" type="datetime1">
              <a:rPr lang="en-US" smtClean="0"/>
              <a:pPr/>
              <a:t>9/25/2018</a:t>
            </a:fld>
            <a:endParaRPr lang="en-US"/>
          </a:p>
        </p:txBody>
      </p:sp>
      <p:sp>
        <p:nvSpPr>
          <p:cNvPr id="8" name="Slide Number Placeholder 7"/>
          <p:cNvSpPr>
            <a:spLocks noGrp="1"/>
          </p:cNvSpPr>
          <p:nvPr>
            <p:ph type="sldNum" sz="quarter" idx="12"/>
          </p:nvPr>
        </p:nvSpPr>
        <p:spPr/>
        <p:txBody>
          <a:bodyPr/>
          <a:lstStyle>
            <a:lvl1pPr>
              <a:defRPr>
                <a:solidFill>
                  <a:schemeClr val="bg1"/>
                </a:solidFill>
              </a:defRPr>
            </a:lvl1pPr>
          </a:lstStyle>
          <a:p>
            <a:fld id="{E31375A4-56A4-47D6-9801-1991572033F7}" type="slidenum">
              <a:rPr lang="en-US" smtClean="0"/>
              <a:pPr/>
              <a:t>‹#›</a:t>
            </a:fld>
            <a:endParaRPr lang="en-US"/>
          </a:p>
        </p:txBody>
      </p:sp>
    </p:spTree>
    <p:extLst>
      <p:ext uri="{BB962C8B-B14F-4D97-AF65-F5344CB8AC3E}">
        <p14:creationId xmlns:p14="http://schemas.microsoft.com/office/powerpoint/2010/main" val="4211817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val 1"/>
          <p:cNvSpPr/>
          <p:nvPr userDrawn="1"/>
        </p:nvSpPr>
        <p:spPr>
          <a:xfrm>
            <a:off x="2915816" y="915566"/>
            <a:ext cx="3312368" cy="3312368"/>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2915816" y="2113414"/>
            <a:ext cx="3312368" cy="576063"/>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2915668" y="2689478"/>
            <a:ext cx="3312368"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9224771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Break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176464" y="2181230"/>
            <a:ext cx="4967536" cy="576064"/>
          </a:xfrm>
          <a:prstGeom prst="rect">
            <a:avLst/>
          </a:prstGeom>
        </p:spPr>
        <p:txBody>
          <a:bodyPr anchor="ctr"/>
          <a:lstStyle>
            <a:lvl1pPr marL="0" indent="0" algn="l">
              <a:buNone/>
              <a:defRPr sz="3600" b="0" baseline="0">
                <a:solidFill>
                  <a:schemeClr val="accent2">
                    <a:lumMod val="50000"/>
                  </a:schemeClr>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4176464" y="2734434"/>
            <a:ext cx="4967536" cy="288032"/>
          </a:xfrm>
          <a:prstGeom prst="rect">
            <a:avLst/>
          </a:prstGeom>
        </p:spPr>
        <p:txBody>
          <a:bodyPr anchor="ctr"/>
          <a:lstStyle>
            <a:lvl1pPr marL="0" indent="0" algn="l">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grpSp>
        <p:nvGrpSpPr>
          <p:cNvPr id="4" name="Group 3"/>
          <p:cNvGrpSpPr/>
          <p:nvPr userDrawn="1"/>
        </p:nvGrpSpPr>
        <p:grpSpPr>
          <a:xfrm>
            <a:off x="1901760" y="1673746"/>
            <a:ext cx="1878152" cy="1872208"/>
            <a:chOff x="1547664" y="1563638"/>
            <a:chExt cx="1878152" cy="1872208"/>
          </a:xfrm>
        </p:grpSpPr>
        <p:pic>
          <p:nvPicPr>
            <p:cNvPr id="5" name="Picture 3" descr="E:\002-KIMS BUSINESS\007-02-Fullslidesppt-Contents\20161228\01-abs\section-item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563638"/>
              <a:ext cx="1878152" cy="1872208"/>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1858556" y="1793198"/>
              <a:ext cx="1385096" cy="1385096"/>
            </a:xfrm>
            <a:prstGeom prst="ellipse">
              <a:avLst/>
            </a:prstGeom>
            <a:solidFill>
              <a:srgbClr val="EFE0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17382354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90626" y="1010210"/>
            <a:ext cx="7667244" cy="60512"/>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0626" y="3224773"/>
            <a:ext cx="7667244" cy="60512"/>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90626" y="1113584"/>
            <a:ext cx="7667244" cy="20574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7236911" y="3051692"/>
            <a:ext cx="810678" cy="810677"/>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074167"/>
            <a:ext cx="7475220" cy="2276856"/>
          </a:xfrm>
        </p:spPr>
        <p:txBody>
          <a:bodyPr anchor="ctr">
            <a:noAutofit/>
          </a:bodyPr>
          <a:lstStyle>
            <a:lvl1pPr algn="l">
              <a:lnSpc>
                <a:spcPct val="80000"/>
              </a:lnSpc>
              <a:defRPr sz="72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802386" y="3291840"/>
            <a:ext cx="5918454" cy="802386"/>
          </a:xfrm>
        </p:spPr>
        <p:txBody>
          <a:bodyPr>
            <a:normAutofit/>
          </a:bodyPr>
          <a:lstStyle>
            <a:lvl1pPr marL="0" indent="0" algn="l">
              <a:buNone/>
              <a:defRPr sz="1650">
                <a:solidFill>
                  <a:schemeClr val="tx1"/>
                </a:solidFill>
              </a:defRPr>
            </a:lvl1pPr>
            <a:lvl2pPr marL="342900" indent="0" algn="ctr">
              <a:buNone/>
              <a:defRPr sz="1650"/>
            </a:lvl2pPr>
            <a:lvl3pPr marL="685800" indent="0" algn="ctr">
              <a:buNone/>
              <a:defRPr sz="165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83284890-85D2-4D7B-8EF5-15A9C1DB8F42}" type="datetimeFigureOut">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5" name="Footer Placeholder 4"/>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6" name="Slide Number Placeholder 5"/>
          <p:cNvSpPr>
            <a:spLocks noGrp="1"/>
          </p:cNvSpPr>
          <p:nvPr>
            <p:ph type="sldNum" sz="quarter" idx="12"/>
          </p:nvPr>
        </p:nvSpPr>
        <p:spPr>
          <a:xfrm>
            <a:off x="7194550" y="3217001"/>
            <a:ext cx="895401" cy="480060"/>
          </a:xfrm>
        </p:spPr>
        <p:txBody>
          <a:bodyPr/>
          <a:lstStyle>
            <a:lvl1pPr>
              <a:defRPr sz="2100"/>
            </a:lvl1pPr>
          </a:lstStyle>
          <a:p>
            <a:pPr marL="0" marR="0" lvl="0" indent="0" algn="ctr" defTabSz="6858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210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2100" b="1" i="0" u="none" strike="noStrike" kern="1200" cap="none" spc="0" normalizeH="0" baseline="0" noProof="0" dirty="0">
              <a:ln>
                <a:noFill/>
              </a:ln>
              <a:solidFill>
                <a:srgbClr val="FFFFFF"/>
              </a:solidFill>
              <a:effectLst/>
              <a:uLnTx/>
              <a:uFillTx/>
              <a:latin typeface="Rockwell Condensed" panose="02060603050405020104"/>
              <a:ea typeface="+mn-ea"/>
              <a:cs typeface="+mn-cs"/>
            </a:endParaRPr>
          </a:p>
        </p:txBody>
      </p:sp>
      <p:grpSp>
        <p:nvGrpSpPr>
          <p:cNvPr id="13" name="Group 12"/>
          <p:cNvGrpSpPr/>
          <p:nvPr userDrawn="1"/>
        </p:nvGrpSpPr>
        <p:grpSpPr bwMode="hidden">
          <a:xfrm>
            <a:off x="-1" y="0"/>
            <a:ext cx="9144002" cy="5143500"/>
            <a:chOff x="-1" y="0"/>
            <a:chExt cx="12192002" cy="6858000"/>
          </a:xfrm>
        </p:grpSpPr>
        <p:cxnSp>
          <p:nvCxnSpPr>
            <p:cNvPr id="14" name="Straight Connector 13"/>
            <p:cNvCxnSpPr/>
            <p:nvPr/>
          </p:nvCxnSpPr>
          <p:spPr bwMode="hidden">
            <a:xfrm>
              <a:off x="61019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182933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304847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426760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548674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670588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792502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914416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1036329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1158243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38648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hidden">
            <a:xfrm>
              <a:off x="2819" y="1611181"/>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hidden">
            <a:xfrm>
              <a:off x="2819" y="2835877"/>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2819" y="4060573"/>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2819" y="5285269"/>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2819" y="650996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30" name="Group 29"/>
            <p:cNvGrpSpPr/>
            <p:nvPr userDrawn="1"/>
          </p:nvGrpSpPr>
          <p:grpSpPr bwMode="hidden">
            <a:xfrm>
              <a:off x="-1" y="0"/>
              <a:ext cx="12192001" cy="6858000"/>
              <a:chOff x="-1" y="0"/>
              <a:chExt cx="12192001" cy="6858000"/>
            </a:xfrm>
          </p:grpSpPr>
          <p:cxnSp>
            <p:nvCxnSpPr>
              <p:cNvPr id="48" name="Straight Connector 47"/>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a:off x="510650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53" name="Group 52"/>
              <p:cNvGrpSpPr/>
              <p:nvPr/>
            </p:nvGrpSpPr>
            <p:grpSpPr bwMode="hidden">
              <a:xfrm>
                <a:off x="6327885" y="0"/>
                <a:ext cx="5864115" cy="5898673"/>
                <a:chOff x="6327885" y="0"/>
                <a:chExt cx="5864115" cy="5898673"/>
              </a:xfrm>
            </p:grpSpPr>
            <p:cxnSp>
              <p:nvCxnSpPr>
                <p:cNvPr id="59" name="Straight Connector 58"/>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54" name="Straight Connector 53"/>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nvGrpSpPr>
            <p:cNvPr id="31" name="Group 30"/>
            <p:cNvGrpSpPr/>
            <p:nvPr userDrawn="1"/>
          </p:nvGrpSpPr>
          <p:grpSpPr bwMode="hidden">
            <a:xfrm flipH="1">
              <a:off x="0" y="0"/>
              <a:ext cx="12192001" cy="6858000"/>
              <a:chOff x="-1" y="0"/>
              <a:chExt cx="12192001" cy="6858000"/>
            </a:xfrm>
          </p:grpSpPr>
          <p:cxnSp>
            <p:nvCxnSpPr>
              <p:cNvPr id="32" name="Straight Connector 31"/>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a:off x="515064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37" name="Group 36"/>
              <p:cNvGrpSpPr/>
              <p:nvPr/>
            </p:nvGrpSpPr>
            <p:grpSpPr bwMode="hidden">
              <a:xfrm>
                <a:off x="6327885" y="0"/>
                <a:ext cx="5864115" cy="5898673"/>
                <a:chOff x="6327885" y="0"/>
                <a:chExt cx="5864115" cy="5898673"/>
              </a:xfrm>
            </p:grpSpPr>
            <p:cxnSp>
              <p:nvCxnSpPr>
                <p:cNvPr id="43" name="Straight Connector 42"/>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38" name="Straight Connector 37"/>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cxnSp>
        <p:nvCxnSpPr>
          <p:cNvPr id="64" name="Straight Connector 63"/>
          <p:cNvCxnSpPr/>
          <p:nvPr userDrawn="1"/>
        </p:nvCxnSpPr>
        <p:spPr>
          <a:xfrm>
            <a:off x="971550" y="3970631"/>
            <a:ext cx="72009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9936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E374B5B-21A0-4192-BF4C-38187F1A68D8}"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a:ln>
                <a:noFill/>
              </a:ln>
              <a:solidFill>
                <a:srgbClr val="696464"/>
              </a:solidFill>
              <a:effectLst/>
              <a:uLnTx/>
              <a:uFillTx/>
              <a:latin typeface="Rockwell" panose="02060603020205020403"/>
              <a:ea typeface="+mn-ea"/>
              <a:cs typeface="+mn-cs"/>
            </a:endParaRPr>
          </a:p>
        </p:txBody>
      </p:sp>
      <p:sp>
        <p:nvSpPr>
          <p:cNvPr id="5" name="Footer Placeholder 4"/>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1049124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3688492"/>
            <a:ext cx="9144000" cy="1455008"/>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918972"/>
            <a:ext cx="6960870" cy="2640330"/>
          </a:xfrm>
        </p:spPr>
        <p:txBody>
          <a:bodyPr anchor="ctr">
            <a:normAutofit/>
          </a:bodyPr>
          <a:lstStyle>
            <a:lvl1pPr>
              <a:lnSpc>
                <a:spcPct val="80000"/>
              </a:lnSpc>
              <a:defRPr sz="6000" b="0"/>
            </a:lvl1pPr>
          </a:lstStyle>
          <a:p>
            <a:r>
              <a:rPr lang="en-US" smtClean="0"/>
              <a:t>Click to edit Master title style</a:t>
            </a:r>
            <a:endParaRPr lang="en-US" dirty="0"/>
          </a:p>
        </p:txBody>
      </p:sp>
      <p:sp>
        <p:nvSpPr>
          <p:cNvPr id="3" name="Text Placeholder 2"/>
          <p:cNvSpPr>
            <a:spLocks noGrp="1"/>
          </p:cNvSpPr>
          <p:nvPr>
            <p:ph type="body" idx="1"/>
          </p:nvPr>
        </p:nvSpPr>
        <p:spPr>
          <a:xfrm>
            <a:off x="1624331" y="3765042"/>
            <a:ext cx="6789420" cy="800100"/>
          </a:xfrm>
        </p:spPr>
        <p:txBody>
          <a:bodyPr anchor="t">
            <a:normAutofit/>
          </a:bodyPr>
          <a:lstStyle>
            <a:lvl1pPr marL="0" indent="0">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6445251" y="4704588"/>
            <a:ext cx="1983232"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6F822A4-8DA6-4447-9B1F-C5DB58435268}" type="datetimeFigureOut">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5" name="Footer Placeholder 4"/>
          <p:cNvSpPr>
            <a:spLocks noGrp="1"/>
          </p:cNvSpPr>
          <p:nvPr>
            <p:ph type="ftr" sz="quarter" idx="11"/>
          </p:nvPr>
        </p:nvSpPr>
        <p:spPr>
          <a:xfrm>
            <a:off x="1637031" y="4704588"/>
            <a:ext cx="4745736" cy="273844"/>
          </a:xfrm>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grpSp>
        <p:nvGrpSpPr>
          <p:cNvPr id="8" name="Group 7"/>
          <p:cNvGrpSpPr/>
          <p:nvPr/>
        </p:nvGrpSpPr>
        <p:grpSpPr>
          <a:xfrm>
            <a:off x="673049" y="1744386"/>
            <a:ext cx="810678" cy="810677"/>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32776" y="1879600"/>
            <a:ext cx="891224" cy="540249"/>
          </a:xfrm>
        </p:spPr>
        <p:txBody>
          <a:bodyPr/>
          <a:lstStyle>
            <a:lvl1pPr>
              <a:defRPr sz="2100"/>
            </a:lvl1pPr>
          </a:lstStyle>
          <a:p>
            <a:pPr marL="0" marR="0" lvl="0" indent="0" algn="ctr" defTabSz="6858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210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2100" b="1" i="0" u="none" strike="noStrike" kern="1200" cap="none" spc="0" normalizeH="0" baseline="0" noProof="0" dirty="0">
              <a:ln>
                <a:noFill/>
              </a:ln>
              <a:solidFill>
                <a:srgbClr val="FFFFFF"/>
              </a:solidFill>
              <a:effectLst/>
              <a:uLnTx/>
              <a:uFillTx/>
              <a:latin typeface="Rockwell Condensed" panose="02060603050405020104"/>
              <a:ea typeface="+mn-ea"/>
              <a:cs typeface="+mn-cs"/>
            </a:endParaRPr>
          </a:p>
        </p:txBody>
      </p:sp>
      <p:grpSp>
        <p:nvGrpSpPr>
          <p:cNvPr id="11" name="Group 10"/>
          <p:cNvGrpSpPr/>
          <p:nvPr userDrawn="1"/>
        </p:nvGrpSpPr>
        <p:grpSpPr bwMode="hidden">
          <a:xfrm>
            <a:off x="-1" y="0"/>
            <a:ext cx="9144002" cy="5143500"/>
            <a:chOff x="-1" y="0"/>
            <a:chExt cx="12192002" cy="6858000"/>
          </a:xfrm>
        </p:grpSpPr>
        <p:cxnSp>
          <p:nvCxnSpPr>
            <p:cNvPr id="12" name="Straight Connector 11"/>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8" name="Group 27"/>
            <p:cNvGrpSpPr/>
            <p:nvPr userDrawn="1"/>
          </p:nvGrpSpPr>
          <p:grpSpPr bwMode="hidden">
            <a:xfrm>
              <a:off x="-1" y="0"/>
              <a:ext cx="12192001" cy="6858000"/>
              <a:chOff x="-1" y="0"/>
              <a:chExt cx="12192001" cy="6858000"/>
            </a:xfrm>
          </p:grpSpPr>
          <p:cxnSp>
            <p:nvCxnSpPr>
              <p:cNvPr id="46" name="Straight Connector 45"/>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bwMode="hidden">
              <a:xfrm>
                <a:off x="6327885" y="0"/>
                <a:ext cx="5864115" cy="5898673"/>
                <a:chOff x="6327885" y="0"/>
                <a:chExt cx="5864115" cy="5898673"/>
              </a:xfrm>
            </p:grpSpPr>
            <p:cxnSp>
              <p:nvCxnSpPr>
                <p:cNvPr id="57" name="Straight Connector 56"/>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2" name="Straight Connector 51"/>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userDrawn="1"/>
          </p:nvGrpSpPr>
          <p:grpSpPr bwMode="hidden">
            <a:xfrm flipH="1">
              <a:off x="0" y="0"/>
              <a:ext cx="12192001" cy="6858000"/>
              <a:chOff x="-1" y="0"/>
              <a:chExt cx="12192001" cy="6858000"/>
            </a:xfrm>
          </p:grpSpPr>
          <p:cxnSp>
            <p:nvCxnSpPr>
              <p:cNvPr id="30" name="Straight Connector 29"/>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5" name="Group 34"/>
              <p:cNvGrpSpPr/>
              <p:nvPr/>
            </p:nvGrpSpPr>
            <p:grpSpPr bwMode="hidden">
              <a:xfrm>
                <a:off x="6327885" y="0"/>
                <a:ext cx="5864115" cy="5898673"/>
                <a:chOff x="6327885" y="0"/>
                <a:chExt cx="5864115" cy="5898673"/>
              </a:xfrm>
            </p:grpSpPr>
            <p:cxnSp>
              <p:nvCxnSpPr>
                <p:cNvPr id="41" name="Straight Connector 40"/>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6" name="Straight Connector 35"/>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cxnSp>
        <p:nvCxnSpPr>
          <p:cNvPr id="62" name="Straight Connector 61"/>
          <p:cNvCxnSpPr/>
          <p:nvPr userDrawn="1"/>
        </p:nvCxnSpPr>
        <p:spPr>
          <a:xfrm>
            <a:off x="971550" y="3970631"/>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097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02386" y="1645920"/>
            <a:ext cx="3566160" cy="298323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73168" y="1645920"/>
            <a:ext cx="3566160" cy="298323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3B5CF7C-B333-48E1-A4A6-83A3C8B73AC0}"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a:ln>
                <a:noFill/>
              </a:ln>
              <a:solidFill>
                <a:srgbClr val="696464"/>
              </a:solidFill>
              <a:effectLst/>
              <a:uLnTx/>
              <a:uFillTx/>
              <a:latin typeface="Rockwell" panose="02060603020205020403"/>
              <a:ea typeface="+mn-ea"/>
              <a:cs typeface="+mn-cs"/>
            </a:endParaRPr>
          </a:p>
        </p:txBody>
      </p:sp>
      <p:sp>
        <p:nvSpPr>
          <p:cNvPr id="6" name="Footer Placeholder 5"/>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3152058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00100" y="1536192"/>
            <a:ext cx="3566160" cy="48006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802386" y="2057400"/>
            <a:ext cx="3566160" cy="246888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73168" y="1536192"/>
            <a:ext cx="3566160" cy="48006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773168" y="2057400"/>
            <a:ext cx="3566160" cy="246888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E320762-5CBF-4210-AB54-376B091119F8}"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a:ln>
                <a:noFill/>
              </a:ln>
              <a:solidFill>
                <a:srgbClr val="696464"/>
              </a:solidFill>
              <a:effectLst/>
              <a:uLnTx/>
              <a:uFillTx/>
              <a:latin typeface="Rockwell" panose="02060603020205020403"/>
              <a:ea typeface="+mn-ea"/>
              <a:cs typeface="+mn-cs"/>
            </a:endParaRPr>
          </a:p>
        </p:txBody>
      </p:sp>
      <p:sp>
        <p:nvSpPr>
          <p:cNvPr id="8" name="Footer Placeholder 7"/>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2972951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F0DB371-BF5F-4058-A212-1A908E4D2674}"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a:ln>
                <a:noFill/>
              </a:ln>
              <a:solidFill>
                <a:srgbClr val="696464"/>
              </a:solidFill>
              <a:effectLst/>
              <a:uLnTx/>
              <a:uFillTx/>
              <a:latin typeface="Rockwell" panose="02060603020205020403"/>
              <a:ea typeface="+mn-ea"/>
              <a:cs typeface="+mn-cs"/>
            </a:endParaRPr>
          </a:p>
        </p:txBody>
      </p:sp>
      <p:sp>
        <p:nvSpPr>
          <p:cNvPr id="4" name="Footer Placeholder 3"/>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4257517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A4083B-90AA-48CF-BAD5-00AA24D7F288}"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a:ln>
                <a:noFill/>
              </a:ln>
              <a:solidFill>
                <a:srgbClr val="696464"/>
              </a:solidFill>
              <a:effectLst/>
              <a:uLnTx/>
              <a:uFillTx/>
              <a:latin typeface="Rockwell" panose="02060603020205020403"/>
              <a:ea typeface="+mn-ea"/>
              <a:cs typeface="+mn-cs"/>
            </a:endParaRPr>
          </a:p>
        </p:txBody>
      </p:sp>
      <p:sp>
        <p:nvSpPr>
          <p:cNvPr id="3" name="Footer Placeholder 2"/>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4" name="Slide Number Placeholder 3"/>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grpSp>
        <p:nvGrpSpPr>
          <p:cNvPr id="5" name="Group 4"/>
          <p:cNvGrpSpPr/>
          <p:nvPr userDrawn="1"/>
        </p:nvGrpSpPr>
        <p:grpSpPr bwMode="hidden">
          <a:xfrm>
            <a:off x="-1" y="0"/>
            <a:ext cx="9144002" cy="5143500"/>
            <a:chOff x="-1" y="0"/>
            <a:chExt cx="12192002" cy="6858000"/>
          </a:xfrm>
        </p:grpSpPr>
        <p:cxnSp>
          <p:nvCxnSpPr>
            <p:cNvPr id="6" name="Straight Connector 5"/>
            <p:cNvCxnSpPr/>
            <p:nvPr/>
          </p:nvCxnSpPr>
          <p:spPr bwMode="hidden">
            <a:xfrm>
              <a:off x="61019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bwMode="hidden">
            <a:xfrm>
              <a:off x="182933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bwMode="hidden">
            <a:xfrm>
              <a:off x="304847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hidden">
            <a:xfrm>
              <a:off x="426760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hidden">
            <a:xfrm>
              <a:off x="548674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670588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792502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914416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1036329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1158243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2819" y="38648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2819" y="1611181"/>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2819" y="2835877"/>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2819" y="4060573"/>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5285269"/>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650996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22" name="Group 21"/>
            <p:cNvGrpSpPr/>
            <p:nvPr userDrawn="1"/>
          </p:nvGrpSpPr>
          <p:grpSpPr bwMode="hidden">
            <a:xfrm>
              <a:off x="-1" y="0"/>
              <a:ext cx="12192001" cy="6858000"/>
              <a:chOff x="-1" y="0"/>
              <a:chExt cx="12192001" cy="6858000"/>
            </a:xfrm>
          </p:grpSpPr>
          <p:cxnSp>
            <p:nvCxnSpPr>
              <p:cNvPr id="40" name="Straight Connector 39"/>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45" name="Group 44"/>
              <p:cNvGrpSpPr/>
              <p:nvPr/>
            </p:nvGrpSpPr>
            <p:grpSpPr bwMode="hidden">
              <a:xfrm>
                <a:off x="6327885" y="0"/>
                <a:ext cx="5864115" cy="5898673"/>
                <a:chOff x="6327885" y="0"/>
                <a:chExt cx="5864115" cy="5898673"/>
              </a:xfrm>
            </p:grpSpPr>
            <p:cxnSp>
              <p:nvCxnSpPr>
                <p:cNvPr id="51" name="Straight Connector 50"/>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userDrawn="1"/>
          </p:nvGrpSpPr>
          <p:grpSpPr bwMode="hidden">
            <a:xfrm flipH="1">
              <a:off x="0" y="0"/>
              <a:ext cx="12192001" cy="6858000"/>
              <a:chOff x="-1" y="0"/>
              <a:chExt cx="12192001" cy="6858000"/>
            </a:xfrm>
          </p:grpSpPr>
          <p:cxnSp>
            <p:nvCxnSpPr>
              <p:cNvPr id="24" name="Straight Connector 23"/>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29" name="Group 28"/>
              <p:cNvGrpSpPr/>
              <p:nvPr/>
            </p:nvGrpSpPr>
            <p:grpSpPr bwMode="hidden">
              <a:xfrm>
                <a:off x="6327885" y="0"/>
                <a:ext cx="5864115" cy="5898673"/>
                <a:chOff x="6327885" y="0"/>
                <a:chExt cx="5864115" cy="5898673"/>
              </a:xfrm>
            </p:grpSpPr>
            <p:cxnSp>
              <p:nvCxnSpPr>
                <p:cNvPr id="35" name="Straight Connector 34"/>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30" name="Straight Connector 29"/>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65809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51434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514350"/>
            <a:ext cx="2400300" cy="1303020"/>
          </a:xfrm>
        </p:spPr>
        <p:txBody>
          <a:bodyPr anchor="b">
            <a:normAutofit/>
          </a:bodyPr>
          <a:lstStyle>
            <a:lvl1pPr>
              <a:defRPr sz="2400" b="1"/>
            </a:lvl1pPr>
          </a:lstStyle>
          <a:p>
            <a:r>
              <a:rPr lang="en-US" smtClean="0"/>
              <a:t>Click to edit Master title style</a:t>
            </a:r>
            <a:endParaRPr lang="en-US" dirty="0"/>
          </a:p>
        </p:txBody>
      </p:sp>
      <p:sp>
        <p:nvSpPr>
          <p:cNvPr id="3" name="Content Placeholder 2"/>
          <p:cNvSpPr>
            <a:spLocks noGrp="1"/>
          </p:cNvSpPr>
          <p:nvPr>
            <p:ph idx="1"/>
          </p:nvPr>
        </p:nvSpPr>
        <p:spPr>
          <a:xfrm>
            <a:off x="628650" y="514350"/>
            <a:ext cx="5033772" cy="3765042"/>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412230" y="1817370"/>
            <a:ext cx="2400300" cy="2468880"/>
          </a:xfrm>
        </p:spPr>
        <p:txBody>
          <a:bodyPr>
            <a:normAutofit/>
          </a:bodyPr>
          <a:lstStyle>
            <a:lvl1pPr marL="0" indent="0">
              <a:lnSpc>
                <a:spcPct val="100000"/>
              </a:lnSpc>
              <a:spcBef>
                <a:spcPts val="750"/>
              </a:spcBef>
              <a:buNone/>
              <a:defRPr sz="1050">
                <a:solidFill>
                  <a:schemeClr val="accent1">
                    <a:lumMod val="75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F5BAF629-ECA2-4CF3-B790-9D9BDED98269}"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a:ln>
                <a:noFill/>
              </a:ln>
              <a:solidFill>
                <a:srgbClr val="696464"/>
              </a:solidFill>
              <a:effectLst/>
              <a:uLnTx/>
              <a:uFillTx/>
              <a:latin typeface="Rockwell" panose="02060603020205020403"/>
              <a:ea typeface="+mn-ea"/>
              <a:cs typeface="+mn-cs"/>
            </a:endParaRPr>
          </a:p>
        </p:txBody>
      </p:sp>
      <p:sp>
        <p:nvSpPr>
          <p:cNvPr id="6" name="Footer Placeholder 5"/>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grpSp>
        <p:nvGrpSpPr>
          <p:cNvPr id="9" name="Group 8"/>
          <p:cNvGrpSpPr>
            <a:grpSpLocks noChangeAspect="1"/>
          </p:cNvGrpSpPr>
          <p:nvPr/>
        </p:nvGrpSpPr>
        <p:grpSpPr>
          <a:xfrm>
            <a:off x="8551294" y="4672261"/>
            <a:ext cx="342900" cy="3429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grpSp>
        <p:nvGrpSpPr>
          <p:cNvPr id="12" name="Group 11"/>
          <p:cNvGrpSpPr/>
          <p:nvPr userDrawn="1"/>
        </p:nvGrpSpPr>
        <p:grpSpPr bwMode="hidden">
          <a:xfrm>
            <a:off x="-1" y="0"/>
            <a:ext cx="9144002" cy="5143500"/>
            <a:chOff x="-1" y="0"/>
            <a:chExt cx="12192002" cy="6858000"/>
          </a:xfrm>
        </p:grpSpPr>
        <p:cxnSp>
          <p:nvCxnSpPr>
            <p:cNvPr id="13" name="Straight Connector 12"/>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9" name="Group 28"/>
            <p:cNvGrpSpPr/>
            <p:nvPr userDrawn="1"/>
          </p:nvGrpSpPr>
          <p:grpSpPr bwMode="hidden">
            <a:xfrm>
              <a:off x="-1" y="0"/>
              <a:ext cx="12192001" cy="6858000"/>
              <a:chOff x="-1" y="0"/>
              <a:chExt cx="12192001" cy="6858000"/>
            </a:xfrm>
          </p:grpSpPr>
          <p:cxnSp>
            <p:nvCxnSpPr>
              <p:cNvPr id="47" name="Straight Connector 46"/>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52" name="Group 51"/>
              <p:cNvGrpSpPr/>
              <p:nvPr/>
            </p:nvGrpSpPr>
            <p:grpSpPr bwMode="hidden">
              <a:xfrm>
                <a:off x="6327885" y="0"/>
                <a:ext cx="5864115" cy="5898673"/>
                <a:chOff x="6327885" y="0"/>
                <a:chExt cx="5864115" cy="5898673"/>
              </a:xfrm>
            </p:grpSpPr>
            <p:cxnSp>
              <p:nvCxnSpPr>
                <p:cNvPr id="58" name="Straight Connector 57"/>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3" name="Straight Connector 52"/>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30" name="Group 29"/>
            <p:cNvGrpSpPr/>
            <p:nvPr userDrawn="1"/>
          </p:nvGrpSpPr>
          <p:grpSpPr bwMode="hidden">
            <a:xfrm flipH="1">
              <a:off x="0" y="0"/>
              <a:ext cx="12192001" cy="6858000"/>
              <a:chOff x="-1" y="0"/>
              <a:chExt cx="12192001" cy="6858000"/>
            </a:xfrm>
          </p:grpSpPr>
          <p:cxnSp>
            <p:nvCxnSpPr>
              <p:cNvPr id="31" name="Straight Connector 30"/>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6" name="Group 35"/>
              <p:cNvGrpSpPr/>
              <p:nvPr/>
            </p:nvGrpSpPr>
            <p:grpSpPr bwMode="hidden">
              <a:xfrm>
                <a:off x="6327885" y="0"/>
                <a:ext cx="5864115" cy="5898673"/>
                <a:chOff x="6327885" y="0"/>
                <a:chExt cx="5864115" cy="5898673"/>
              </a:xfrm>
            </p:grpSpPr>
            <p:cxnSp>
              <p:nvCxnSpPr>
                <p:cNvPr id="42" name="Straight Connector 41"/>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7" name="Straight Connector 36"/>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63" name="Rectangle 62"/>
          <p:cNvSpPr/>
          <p:nvPr userDrawn="1"/>
        </p:nvSpPr>
        <p:spPr>
          <a:xfrm>
            <a:off x="0" y="0"/>
            <a:ext cx="5486400" cy="51435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Rockwell" panose="02060603020205020403"/>
              <a:ea typeface="+mn-ea"/>
              <a:cs typeface="+mn-cs"/>
            </a:endParaRPr>
          </a:p>
        </p:txBody>
      </p:sp>
      <p:cxnSp>
        <p:nvCxnSpPr>
          <p:cNvPr id="64" name="Straight Connector 63"/>
          <p:cNvCxnSpPr/>
          <p:nvPr userDrawn="1"/>
        </p:nvCxnSpPr>
        <p:spPr>
          <a:xfrm>
            <a:off x="5942317" y="2171700"/>
            <a:ext cx="274448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6776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51434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514350"/>
            <a:ext cx="2400300" cy="1303020"/>
          </a:xfrm>
        </p:spPr>
        <p:txBody>
          <a:bodyPr anchor="b">
            <a:normAutofit/>
          </a:bodyPr>
          <a:lstStyle>
            <a:lvl1pPr>
              <a:defRPr sz="24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6227805" cy="5143500"/>
          </a:xfrm>
          <a:solidFill>
            <a:schemeClr val="tx2">
              <a:lumMod val="20000"/>
              <a:lumOff val="80000"/>
            </a:schemeClr>
          </a:solidFill>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412230" y="1817370"/>
            <a:ext cx="2400300" cy="2468880"/>
          </a:xfrm>
        </p:spPr>
        <p:txBody>
          <a:bodyPr>
            <a:normAutofit/>
          </a:bodyPr>
          <a:lstStyle>
            <a:lvl1pPr marL="0" indent="0">
              <a:lnSpc>
                <a:spcPct val="100000"/>
              </a:lnSpc>
              <a:spcBef>
                <a:spcPts val="750"/>
              </a:spcBef>
              <a:buNone/>
              <a:defRPr sz="1050">
                <a:solidFill>
                  <a:schemeClr val="accent1">
                    <a:lumMod val="75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772C379-9A7C-4C87-A116-CBE9F58B04C5}" type="datetimeFigureOut">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grpSp>
        <p:nvGrpSpPr>
          <p:cNvPr id="8" name="Group 7"/>
          <p:cNvGrpSpPr>
            <a:grpSpLocks noChangeAspect="1"/>
          </p:cNvGrpSpPr>
          <p:nvPr/>
        </p:nvGrpSpPr>
        <p:grpSpPr>
          <a:xfrm>
            <a:off x="8551294" y="4672261"/>
            <a:ext cx="342900" cy="3429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2063470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57120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84A29A4-78C8-47AB-BA06-22CB45938951}"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a:ln>
                <a:noFill/>
              </a:ln>
              <a:solidFill>
                <a:srgbClr val="696464"/>
              </a:solidFill>
              <a:effectLst/>
              <a:uLnTx/>
              <a:uFillTx/>
              <a:latin typeface="Rockwell" panose="02060603020205020403"/>
              <a:ea typeface="+mn-ea"/>
              <a:cs typeface="+mn-cs"/>
            </a:endParaRPr>
          </a:p>
        </p:txBody>
      </p:sp>
      <p:sp>
        <p:nvSpPr>
          <p:cNvPr id="5" name="Footer Placeholder 4"/>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1376828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400050"/>
            <a:ext cx="1914525" cy="42291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00100" y="400050"/>
            <a:ext cx="5629275" cy="42291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E1ED4ACF-2D82-46F2-A8E9-23963AA34E86}"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a:ln>
                <a:noFill/>
              </a:ln>
              <a:solidFill>
                <a:srgbClr val="696464"/>
              </a:solidFill>
              <a:effectLst/>
              <a:uLnTx/>
              <a:uFillTx/>
              <a:latin typeface="Rockwell" panose="02060603020205020403"/>
              <a:ea typeface="+mn-ea"/>
              <a:cs typeface="+mn-cs"/>
            </a:endParaRPr>
          </a:p>
        </p:txBody>
      </p:sp>
      <p:sp>
        <p:nvSpPr>
          <p:cNvPr id="5" name="Footer Placeholder 4"/>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3880404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90626" y="1010210"/>
            <a:ext cx="7667244" cy="60512"/>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0626" y="3224773"/>
            <a:ext cx="7667244" cy="60512"/>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90626" y="1113584"/>
            <a:ext cx="7667244" cy="20574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7236911" y="3051692"/>
            <a:ext cx="810678" cy="810677"/>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074167"/>
            <a:ext cx="7475220" cy="2276856"/>
          </a:xfrm>
        </p:spPr>
        <p:txBody>
          <a:bodyPr anchor="ctr">
            <a:noAutofit/>
          </a:bodyPr>
          <a:lstStyle>
            <a:lvl1pPr algn="l">
              <a:lnSpc>
                <a:spcPct val="80000"/>
              </a:lnSpc>
              <a:defRPr sz="72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802386" y="3291840"/>
            <a:ext cx="5918454" cy="802386"/>
          </a:xfrm>
        </p:spPr>
        <p:txBody>
          <a:bodyPr>
            <a:normAutofit/>
          </a:bodyPr>
          <a:lstStyle>
            <a:lvl1pPr marL="0" indent="0" algn="l">
              <a:buNone/>
              <a:defRPr sz="1650">
                <a:solidFill>
                  <a:schemeClr val="tx1"/>
                </a:solidFill>
              </a:defRPr>
            </a:lvl1pPr>
            <a:lvl2pPr marL="342900" indent="0" algn="ctr">
              <a:buNone/>
              <a:defRPr sz="1650"/>
            </a:lvl2pPr>
            <a:lvl3pPr marL="685800" indent="0" algn="ctr">
              <a:buNone/>
              <a:defRPr sz="165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83284890-85D2-4D7B-8EF5-15A9C1DB8F42}" type="datetimeFigureOut">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5" name="Footer Placeholder 4"/>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6" name="Slide Number Placeholder 5"/>
          <p:cNvSpPr>
            <a:spLocks noGrp="1"/>
          </p:cNvSpPr>
          <p:nvPr>
            <p:ph type="sldNum" sz="quarter" idx="12"/>
          </p:nvPr>
        </p:nvSpPr>
        <p:spPr>
          <a:xfrm>
            <a:off x="7194550" y="3217001"/>
            <a:ext cx="895401" cy="480060"/>
          </a:xfrm>
        </p:spPr>
        <p:txBody>
          <a:bodyPr/>
          <a:lstStyle>
            <a:lvl1pPr>
              <a:defRPr sz="2100"/>
            </a:lvl1pPr>
          </a:lstStyle>
          <a:p>
            <a:pPr marL="0" marR="0" lvl="0" indent="0" algn="ctr" defTabSz="6858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210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2100" b="1" i="0" u="none" strike="noStrike" kern="1200" cap="none" spc="0" normalizeH="0" baseline="0" noProof="0" dirty="0">
              <a:ln>
                <a:noFill/>
              </a:ln>
              <a:solidFill>
                <a:srgbClr val="FFFFFF"/>
              </a:solidFill>
              <a:effectLst/>
              <a:uLnTx/>
              <a:uFillTx/>
              <a:latin typeface="Rockwell Condensed" panose="02060603050405020104"/>
              <a:ea typeface="+mn-ea"/>
              <a:cs typeface="+mn-cs"/>
            </a:endParaRPr>
          </a:p>
        </p:txBody>
      </p:sp>
      <p:grpSp>
        <p:nvGrpSpPr>
          <p:cNvPr id="13" name="Group 12"/>
          <p:cNvGrpSpPr/>
          <p:nvPr userDrawn="1"/>
        </p:nvGrpSpPr>
        <p:grpSpPr bwMode="hidden">
          <a:xfrm>
            <a:off x="-1" y="0"/>
            <a:ext cx="9144002" cy="5143500"/>
            <a:chOff x="-1" y="0"/>
            <a:chExt cx="12192002" cy="6858000"/>
          </a:xfrm>
        </p:grpSpPr>
        <p:cxnSp>
          <p:nvCxnSpPr>
            <p:cNvPr id="14" name="Straight Connector 13"/>
            <p:cNvCxnSpPr/>
            <p:nvPr/>
          </p:nvCxnSpPr>
          <p:spPr bwMode="hidden">
            <a:xfrm>
              <a:off x="61019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182933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304847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426760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548674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670588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792502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914416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1036329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1158243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38648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hidden">
            <a:xfrm>
              <a:off x="2819" y="1611181"/>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hidden">
            <a:xfrm>
              <a:off x="2819" y="2835877"/>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2819" y="4060573"/>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2819" y="5285269"/>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2819" y="650996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30" name="Group 29"/>
            <p:cNvGrpSpPr/>
            <p:nvPr userDrawn="1"/>
          </p:nvGrpSpPr>
          <p:grpSpPr bwMode="hidden">
            <a:xfrm>
              <a:off x="-1" y="0"/>
              <a:ext cx="12192001" cy="6858000"/>
              <a:chOff x="-1" y="0"/>
              <a:chExt cx="12192001" cy="6858000"/>
            </a:xfrm>
          </p:grpSpPr>
          <p:cxnSp>
            <p:nvCxnSpPr>
              <p:cNvPr id="48" name="Straight Connector 47"/>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a:off x="510650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53" name="Group 52"/>
              <p:cNvGrpSpPr/>
              <p:nvPr/>
            </p:nvGrpSpPr>
            <p:grpSpPr bwMode="hidden">
              <a:xfrm>
                <a:off x="6327885" y="0"/>
                <a:ext cx="5864115" cy="5898673"/>
                <a:chOff x="6327885" y="0"/>
                <a:chExt cx="5864115" cy="5898673"/>
              </a:xfrm>
            </p:grpSpPr>
            <p:cxnSp>
              <p:nvCxnSpPr>
                <p:cNvPr id="59" name="Straight Connector 58"/>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54" name="Straight Connector 53"/>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nvGrpSpPr>
            <p:cNvPr id="31" name="Group 30"/>
            <p:cNvGrpSpPr/>
            <p:nvPr userDrawn="1"/>
          </p:nvGrpSpPr>
          <p:grpSpPr bwMode="hidden">
            <a:xfrm flipH="1">
              <a:off x="0" y="0"/>
              <a:ext cx="12192001" cy="6858000"/>
              <a:chOff x="-1" y="0"/>
              <a:chExt cx="12192001" cy="6858000"/>
            </a:xfrm>
          </p:grpSpPr>
          <p:cxnSp>
            <p:nvCxnSpPr>
              <p:cNvPr id="32" name="Straight Connector 31"/>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a:off x="515064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37" name="Group 36"/>
              <p:cNvGrpSpPr/>
              <p:nvPr/>
            </p:nvGrpSpPr>
            <p:grpSpPr bwMode="hidden">
              <a:xfrm>
                <a:off x="6327885" y="0"/>
                <a:ext cx="5864115" cy="5898673"/>
                <a:chOff x="6327885" y="0"/>
                <a:chExt cx="5864115" cy="5898673"/>
              </a:xfrm>
            </p:grpSpPr>
            <p:cxnSp>
              <p:nvCxnSpPr>
                <p:cNvPr id="43" name="Straight Connector 42"/>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38" name="Straight Connector 37"/>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cxnSp>
        <p:nvCxnSpPr>
          <p:cNvPr id="64" name="Straight Connector 63"/>
          <p:cNvCxnSpPr/>
          <p:nvPr userDrawn="1"/>
        </p:nvCxnSpPr>
        <p:spPr>
          <a:xfrm>
            <a:off x="971550" y="3970631"/>
            <a:ext cx="72009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2658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E374B5B-21A0-4192-BF4C-38187F1A68D8}"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a:ln>
                <a:noFill/>
              </a:ln>
              <a:solidFill>
                <a:srgbClr val="696464"/>
              </a:solidFill>
              <a:effectLst/>
              <a:uLnTx/>
              <a:uFillTx/>
              <a:latin typeface="Rockwell" panose="02060603020205020403"/>
              <a:ea typeface="+mn-ea"/>
              <a:cs typeface="+mn-cs"/>
            </a:endParaRPr>
          </a:p>
        </p:txBody>
      </p:sp>
      <p:sp>
        <p:nvSpPr>
          <p:cNvPr id="5" name="Footer Placeholder 4"/>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1806629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3688492"/>
            <a:ext cx="9144000" cy="1455008"/>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918972"/>
            <a:ext cx="6960870" cy="2640330"/>
          </a:xfrm>
        </p:spPr>
        <p:txBody>
          <a:bodyPr anchor="ctr">
            <a:normAutofit/>
          </a:bodyPr>
          <a:lstStyle>
            <a:lvl1pPr>
              <a:lnSpc>
                <a:spcPct val="80000"/>
              </a:lnSpc>
              <a:defRPr sz="6000" b="0"/>
            </a:lvl1pPr>
          </a:lstStyle>
          <a:p>
            <a:r>
              <a:rPr lang="en-US" smtClean="0"/>
              <a:t>Click to edit Master title style</a:t>
            </a:r>
            <a:endParaRPr lang="en-US" dirty="0"/>
          </a:p>
        </p:txBody>
      </p:sp>
      <p:sp>
        <p:nvSpPr>
          <p:cNvPr id="3" name="Text Placeholder 2"/>
          <p:cNvSpPr>
            <a:spLocks noGrp="1"/>
          </p:cNvSpPr>
          <p:nvPr>
            <p:ph type="body" idx="1"/>
          </p:nvPr>
        </p:nvSpPr>
        <p:spPr>
          <a:xfrm>
            <a:off x="1624331" y="3765042"/>
            <a:ext cx="6789420" cy="800100"/>
          </a:xfrm>
        </p:spPr>
        <p:txBody>
          <a:bodyPr anchor="t">
            <a:normAutofit/>
          </a:bodyPr>
          <a:lstStyle>
            <a:lvl1pPr marL="0" indent="0">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6445251" y="4704588"/>
            <a:ext cx="1983232"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6F822A4-8DA6-4447-9B1F-C5DB58435268}" type="datetimeFigureOut">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5" name="Footer Placeholder 4"/>
          <p:cNvSpPr>
            <a:spLocks noGrp="1"/>
          </p:cNvSpPr>
          <p:nvPr>
            <p:ph type="ftr" sz="quarter" idx="11"/>
          </p:nvPr>
        </p:nvSpPr>
        <p:spPr>
          <a:xfrm>
            <a:off x="1637031" y="4704588"/>
            <a:ext cx="4745736" cy="273844"/>
          </a:xfrm>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grpSp>
        <p:nvGrpSpPr>
          <p:cNvPr id="8" name="Group 7"/>
          <p:cNvGrpSpPr/>
          <p:nvPr/>
        </p:nvGrpSpPr>
        <p:grpSpPr>
          <a:xfrm>
            <a:off x="673049" y="1744386"/>
            <a:ext cx="810678" cy="810677"/>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32776" y="1879600"/>
            <a:ext cx="891224" cy="540249"/>
          </a:xfrm>
        </p:spPr>
        <p:txBody>
          <a:bodyPr/>
          <a:lstStyle>
            <a:lvl1pPr>
              <a:defRPr sz="2100"/>
            </a:lvl1pPr>
          </a:lstStyle>
          <a:p>
            <a:pPr marL="0" marR="0" lvl="0" indent="0" algn="ctr" defTabSz="6858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210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2100" b="1" i="0" u="none" strike="noStrike" kern="1200" cap="none" spc="0" normalizeH="0" baseline="0" noProof="0" dirty="0">
              <a:ln>
                <a:noFill/>
              </a:ln>
              <a:solidFill>
                <a:srgbClr val="FFFFFF"/>
              </a:solidFill>
              <a:effectLst/>
              <a:uLnTx/>
              <a:uFillTx/>
              <a:latin typeface="Rockwell Condensed" panose="02060603050405020104"/>
              <a:ea typeface="+mn-ea"/>
              <a:cs typeface="+mn-cs"/>
            </a:endParaRPr>
          </a:p>
        </p:txBody>
      </p:sp>
      <p:grpSp>
        <p:nvGrpSpPr>
          <p:cNvPr id="11" name="Group 10"/>
          <p:cNvGrpSpPr/>
          <p:nvPr userDrawn="1"/>
        </p:nvGrpSpPr>
        <p:grpSpPr bwMode="hidden">
          <a:xfrm>
            <a:off x="-1" y="0"/>
            <a:ext cx="9144002" cy="5143500"/>
            <a:chOff x="-1" y="0"/>
            <a:chExt cx="12192002" cy="6858000"/>
          </a:xfrm>
        </p:grpSpPr>
        <p:cxnSp>
          <p:nvCxnSpPr>
            <p:cNvPr id="12" name="Straight Connector 11"/>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8" name="Group 27"/>
            <p:cNvGrpSpPr/>
            <p:nvPr userDrawn="1"/>
          </p:nvGrpSpPr>
          <p:grpSpPr bwMode="hidden">
            <a:xfrm>
              <a:off x="-1" y="0"/>
              <a:ext cx="12192001" cy="6858000"/>
              <a:chOff x="-1" y="0"/>
              <a:chExt cx="12192001" cy="6858000"/>
            </a:xfrm>
          </p:grpSpPr>
          <p:cxnSp>
            <p:nvCxnSpPr>
              <p:cNvPr id="46" name="Straight Connector 45"/>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bwMode="hidden">
              <a:xfrm>
                <a:off x="6327885" y="0"/>
                <a:ext cx="5864115" cy="5898673"/>
                <a:chOff x="6327885" y="0"/>
                <a:chExt cx="5864115" cy="5898673"/>
              </a:xfrm>
            </p:grpSpPr>
            <p:cxnSp>
              <p:nvCxnSpPr>
                <p:cNvPr id="57" name="Straight Connector 56"/>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2" name="Straight Connector 51"/>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userDrawn="1"/>
          </p:nvGrpSpPr>
          <p:grpSpPr bwMode="hidden">
            <a:xfrm flipH="1">
              <a:off x="0" y="0"/>
              <a:ext cx="12192001" cy="6858000"/>
              <a:chOff x="-1" y="0"/>
              <a:chExt cx="12192001" cy="6858000"/>
            </a:xfrm>
          </p:grpSpPr>
          <p:cxnSp>
            <p:nvCxnSpPr>
              <p:cNvPr id="30" name="Straight Connector 29"/>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5" name="Group 34"/>
              <p:cNvGrpSpPr/>
              <p:nvPr/>
            </p:nvGrpSpPr>
            <p:grpSpPr bwMode="hidden">
              <a:xfrm>
                <a:off x="6327885" y="0"/>
                <a:ext cx="5864115" cy="5898673"/>
                <a:chOff x="6327885" y="0"/>
                <a:chExt cx="5864115" cy="5898673"/>
              </a:xfrm>
            </p:grpSpPr>
            <p:cxnSp>
              <p:nvCxnSpPr>
                <p:cNvPr id="41" name="Straight Connector 40"/>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6" name="Straight Connector 35"/>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cxnSp>
        <p:nvCxnSpPr>
          <p:cNvPr id="62" name="Straight Connector 61"/>
          <p:cNvCxnSpPr/>
          <p:nvPr userDrawn="1"/>
        </p:nvCxnSpPr>
        <p:spPr>
          <a:xfrm>
            <a:off x="971550" y="3970631"/>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67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02386" y="1645920"/>
            <a:ext cx="3566160" cy="298323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73168" y="1645920"/>
            <a:ext cx="3566160" cy="298323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3B5CF7C-B333-48E1-A4A6-83A3C8B73AC0}"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a:ln>
                <a:noFill/>
              </a:ln>
              <a:solidFill>
                <a:srgbClr val="696464"/>
              </a:solidFill>
              <a:effectLst/>
              <a:uLnTx/>
              <a:uFillTx/>
              <a:latin typeface="Rockwell" panose="02060603020205020403"/>
              <a:ea typeface="+mn-ea"/>
              <a:cs typeface="+mn-cs"/>
            </a:endParaRPr>
          </a:p>
        </p:txBody>
      </p:sp>
      <p:sp>
        <p:nvSpPr>
          <p:cNvPr id="6" name="Footer Placeholder 5"/>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3417155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00100" y="1536192"/>
            <a:ext cx="3566160" cy="48006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802386" y="2057400"/>
            <a:ext cx="3566160" cy="246888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73168" y="1536192"/>
            <a:ext cx="3566160" cy="48006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773168" y="2057400"/>
            <a:ext cx="3566160" cy="246888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E320762-5CBF-4210-AB54-376B091119F8}"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a:ln>
                <a:noFill/>
              </a:ln>
              <a:solidFill>
                <a:srgbClr val="696464"/>
              </a:solidFill>
              <a:effectLst/>
              <a:uLnTx/>
              <a:uFillTx/>
              <a:latin typeface="Rockwell" panose="02060603020205020403"/>
              <a:ea typeface="+mn-ea"/>
              <a:cs typeface="+mn-cs"/>
            </a:endParaRPr>
          </a:p>
        </p:txBody>
      </p:sp>
      <p:sp>
        <p:nvSpPr>
          <p:cNvPr id="8" name="Footer Placeholder 7"/>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3725275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F0DB371-BF5F-4058-A212-1A908E4D2674}"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a:ln>
                <a:noFill/>
              </a:ln>
              <a:solidFill>
                <a:srgbClr val="696464"/>
              </a:solidFill>
              <a:effectLst/>
              <a:uLnTx/>
              <a:uFillTx/>
              <a:latin typeface="Rockwell" panose="02060603020205020403"/>
              <a:ea typeface="+mn-ea"/>
              <a:cs typeface="+mn-cs"/>
            </a:endParaRPr>
          </a:p>
        </p:txBody>
      </p:sp>
      <p:sp>
        <p:nvSpPr>
          <p:cNvPr id="4" name="Footer Placeholder 3"/>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80842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A4083B-90AA-48CF-BAD5-00AA24D7F288}"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a:ln>
                <a:noFill/>
              </a:ln>
              <a:solidFill>
                <a:srgbClr val="696464"/>
              </a:solidFill>
              <a:effectLst/>
              <a:uLnTx/>
              <a:uFillTx/>
              <a:latin typeface="Rockwell" panose="02060603020205020403"/>
              <a:ea typeface="+mn-ea"/>
              <a:cs typeface="+mn-cs"/>
            </a:endParaRPr>
          </a:p>
        </p:txBody>
      </p:sp>
      <p:sp>
        <p:nvSpPr>
          <p:cNvPr id="3" name="Footer Placeholder 2"/>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4" name="Slide Number Placeholder 3"/>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grpSp>
        <p:nvGrpSpPr>
          <p:cNvPr id="5" name="Group 4"/>
          <p:cNvGrpSpPr/>
          <p:nvPr userDrawn="1"/>
        </p:nvGrpSpPr>
        <p:grpSpPr bwMode="hidden">
          <a:xfrm>
            <a:off x="-1" y="0"/>
            <a:ext cx="9144002" cy="5143500"/>
            <a:chOff x="-1" y="0"/>
            <a:chExt cx="12192002" cy="6858000"/>
          </a:xfrm>
        </p:grpSpPr>
        <p:cxnSp>
          <p:nvCxnSpPr>
            <p:cNvPr id="6" name="Straight Connector 5"/>
            <p:cNvCxnSpPr/>
            <p:nvPr/>
          </p:nvCxnSpPr>
          <p:spPr bwMode="hidden">
            <a:xfrm>
              <a:off x="61019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bwMode="hidden">
            <a:xfrm>
              <a:off x="182933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bwMode="hidden">
            <a:xfrm>
              <a:off x="304847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hidden">
            <a:xfrm>
              <a:off x="426760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hidden">
            <a:xfrm>
              <a:off x="548674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670588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792502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914416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1036329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1158243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2819" y="38648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2819" y="1611181"/>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2819" y="2835877"/>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2819" y="4060573"/>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5285269"/>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650996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22" name="Group 21"/>
            <p:cNvGrpSpPr/>
            <p:nvPr userDrawn="1"/>
          </p:nvGrpSpPr>
          <p:grpSpPr bwMode="hidden">
            <a:xfrm>
              <a:off x="-1" y="0"/>
              <a:ext cx="12192001" cy="6858000"/>
              <a:chOff x="-1" y="0"/>
              <a:chExt cx="12192001" cy="6858000"/>
            </a:xfrm>
          </p:grpSpPr>
          <p:cxnSp>
            <p:nvCxnSpPr>
              <p:cNvPr id="40" name="Straight Connector 39"/>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45" name="Group 44"/>
              <p:cNvGrpSpPr/>
              <p:nvPr/>
            </p:nvGrpSpPr>
            <p:grpSpPr bwMode="hidden">
              <a:xfrm>
                <a:off x="6327885" y="0"/>
                <a:ext cx="5864115" cy="5898673"/>
                <a:chOff x="6327885" y="0"/>
                <a:chExt cx="5864115" cy="5898673"/>
              </a:xfrm>
            </p:grpSpPr>
            <p:cxnSp>
              <p:nvCxnSpPr>
                <p:cNvPr id="51" name="Straight Connector 50"/>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userDrawn="1"/>
          </p:nvGrpSpPr>
          <p:grpSpPr bwMode="hidden">
            <a:xfrm flipH="1">
              <a:off x="0" y="0"/>
              <a:ext cx="12192001" cy="6858000"/>
              <a:chOff x="-1" y="0"/>
              <a:chExt cx="12192001" cy="6858000"/>
            </a:xfrm>
          </p:grpSpPr>
          <p:cxnSp>
            <p:nvCxnSpPr>
              <p:cNvPr id="24" name="Straight Connector 23"/>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29" name="Group 28"/>
              <p:cNvGrpSpPr/>
              <p:nvPr/>
            </p:nvGrpSpPr>
            <p:grpSpPr bwMode="hidden">
              <a:xfrm>
                <a:off x="6327885" y="0"/>
                <a:ext cx="5864115" cy="5898673"/>
                <a:chOff x="6327885" y="0"/>
                <a:chExt cx="5864115" cy="5898673"/>
              </a:xfrm>
            </p:grpSpPr>
            <p:cxnSp>
              <p:nvCxnSpPr>
                <p:cNvPr id="35" name="Straight Connector 34"/>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30" name="Straight Connector 29"/>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017208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51434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514350"/>
            <a:ext cx="2400300" cy="1303020"/>
          </a:xfrm>
        </p:spPr>
        <p:txBody>
          <a:bodyPr anchor="b">
            <a:normAutofit/>
          </a:bodyPr>
          <a:lstStyle>
            <a:lvl1pPr>
              <a:defRPr sz="2400" b="1"/>
            </a:lvl1pPr>
          </a:lstStyle>
          <a:p>
            <a:r>
              <a:rPr lang="en-US" smtClean="0"/>
              <a:t>Click to edit Master title style</a:t>
            </a:r>
            <a:endParaRPr lang="en-US" dirty="0"/>
          </a:p>
        </p:txBody>
      </p:sp>
      <p:sp>
        <p:nvSpPr>
          <p:cNvPr id="3" name="Content Placeholder 2"/>
          <p:cNvSpPr>
            <a:spLocks noGrp="1"/>
          </p:cNvSpPr>
          <p:nvPr>
            <p:ph idx="1"/>
          </p:nvPr>
        </p:nvSpPr>
        <p:spPr>
          <a:xfrm>
            <a:off x="628650" y="514350"/>
            <a:ext cx="5033772" cy="3765042"/>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412230" y="1817370"/>
            <a:ext cx="2400300" cy="2468880"/>
          </a:xfrm>
        </p:spPr>
        <p:txBody>
          <a:bodyPr>
            <a:normAutofit/>
          </a:bodyPr>
          <a:lstStyle>
            <a:lvl1pPr marL="0" indent="0">
              <a:lnSpc>
                <a:spcPct val="100000"/>
              </a:lnSpc>
              <a:spcBef>
                <a:spcPts val="750"/>
              </a:spcBef>
              <a:buNone/>
              <a:defRPr sz="1050">
                <a:solidFill>
                  <a:schemeClr val="accent1">
                    <a:lumMod val="75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F5BAF629-ECA2-4CF3-B790-9D9BDED98269}"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a:ln>
                <a:noFill/>
              </a:ln>
              <a:solidFill>
                <a:srgbClr val="696464"/>
              </a:solidFill>
              <a:effectLst/>
              <a:uLnTx/>
              <a:uFillTx/>
              <a:latin typeface="Rockwell" panose="02060603020205020403"/>
              <a:ea typeface="+mn-ea"/>
              <a:cs typeface="+mn-cs"/>
            </a:endParaRPr>
          </a:p>
        </p:txBody>
      </p:sp>
      <p:sp>
        <p:nvSpPr>
          <p:cNvPr id="6" name="Footer Placeholder 5"/>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grpSp>
        <p:nvGrpSpPr>
          <p:cNvPr id="9" name="Group 8"/>
          <p:cNvGrpSpPr>
            <a:grpSpLocks noChangeAspect="1"/>
          </p:cNvGrpSpPr>
          <p:nvPr/>
        </p:nvGrpSpPr>
        <p:grpSpPr>
          <a:xfrm>
            <a:off x="8551294" y="4672261"/>
            <a:ext cx="342900" cy="3429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grpSp>
        <p:nvGrpSpPr>
          <p:cNvPr id="12" name="Group 11"/>
          <p:cNvGrpSpPr/>
          <p:nvPr userDrawn="1"/>
        </p:nvGrpSpPr>
        <p:grpSpPr bwMode="hidden">
          <a:xfrm>
            <a:off x="-1" y="0"/>
            <a:ext cx="9144002" cy="5143500"/>
            <a:chOff x="-1" y="0"/>
            <a:chExt cx="12192002" cy="6858000"/>
          </a:xfrm>
        </p:grpSpPr>
        <p:cxnSp>
          <p:nvCxnSpPr>
            <p:cNvPr id="13" name="Straight Connector 12"/>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9" name="Group 28"/>
            <p:cNvGrpSpPr/>
            <p:nvPr userDrawn="1"/>
          </p:nvGrpSpPr>
          <p:grpSpPr bwMode="hidden">
            <a:xfrm>
              <a:off x="-1" y="0"/>
              <a:ext cx="12192001" cy="6858000"/>
              <a:chOff x="-1" y="0"/>
              <a:chExt cx="12192001" cy="6858000"/>
            </a:xfrm>
          </p:grpSpPr>
          <p:cxnSp>
            <p:nvCxnSpPr>
              <p:cNvPr id="47" name="Straight Connector 46"/>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52" name="Group 51"/>
              <p:cNvGrpSpPr/>
              <p:nvPr/>
            </p:nvGrpSpPr>
            <p:grpSpPr bwMode="hidden">
              <a:xfrm>
                <a:off x="6327885" y="0"/>
                <a:ext cx="5864115" cy="5898673"/>
                <a:chOff x="6327885" y="0"/>
                <a:chExt cx="5864115" cy="5898673"/>
              </a:xfrm>
            </p:grpSpPr>
            <p:cxnSp>
              <p:nvCxnSpPr>
                <p:cNvPr id="58" name="Straight Connector 57"/>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3" name="Straight Connector 52"/>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30" name="Group 29"/>
            <p:cNvGrpSpPr/>
            <p:nvPr userDrawn="1"/>
          </p:nvGrpSpPr>
          <p:grpSpPr bwMode="hidden">
            <a:xfrm flipH="1">
              <a:off x="0" y="0"/>
              <a:ext cx="12192001" cy="6858000"/>
              <a:chOff x="-1" y="0"/>
              <a:chExt cx="12192001" cy="6858000"/>
            </a:xfrm>
          </p:grpSpPr>
          <p:cxnSp>
            <p:nvCxnSpPr>
              <p:cNvPr id="31" name="Straight Connector 30"/>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6" name="Group 35"/>
              <p:cNvGrpSpPr/>
              <p:nvPr/>
            </p:nvGrpSpPr>
            <p:grpSpPr bwMode="hidden">
              <a:xfrm>
                <a:off x="6327885" y="0"/>
                <a:ext cx="5864115" cy="5898673"/>
                <a:chOff x="6327885" y="0"/>
                <a:chExt cx="5864115" cy="5898673"/>
              </a:xfrm>
            </p:grpSpPr>
            <p:cxnSp>
              <p:nvCxnSpPr>
                <p:cNvPr id="42" name="Straight Connector 41"/>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7" name="Straight Connector 36"/>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63" name="Rectangle 62"/>
          <p:cNvSpPr/>
          <p:nvPr userDrawn="1"/>
        </p:nvSpPr>
        <p:spPr>
          <a:xfrm>
            <a:off x="0" y="0"/>
            <a:ext cx="5486400" cy="51435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Rockwell" panose="02060603020205020403"/>
              <a:ea typeface="+mn-ea"/>
              <a:cs typeface="+mn-cs"/>
            </a:endParaRPr>
          </a:p>
        </p:txBody>
      </p:sp>
      <p:cxnSp>
        <p:nvCxnSpPr>
          <p:cNvPr id="64" name="Straight Connector 63"/>
          <p:cNvCxnSpPr/>
          <p:nvPr userDrawn="1"/>
        </p:nvCxnSpPr>
        <p:spPr>
          <a:xfrm>
            <a:off x="5942317" y="2171700"/>
            <a:ext cx="274448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1139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129044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51434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514350"/>
            <a:ext cx="2400300" cy="1303020"/>
          </a:xfrm>
        </p:spPr>
        <p:txBody>
          <a:bodyPr anchor="b">
            <a:normAutofit/>
          </a:bodyPr>
          <a:lstStyle>
            <a:lvl1pPr>
              <a:defRPr sz="24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6227805" cy="5143500"/>
          </a:xfrm>
          <a:solidFill>
            <a:schemeClr val="tx2">
              <a:lumMod val="20000"/>
              <a:lumOff val="80000"/>
            </a:schemeClr>
          </a:solidFill>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412230" y="1817370"/>
            <a:ext cx="2400300" cy="2468880"/>
          </a:xfrm>
        </p:spPr>
        <p:txBody>
          <a:bodyPr>
            <a:normAutofit/>
          </a:bodyPr>
          <a:lstStyle>
            <a:lvl1pPr marL="0" indent="0">
              <a:lnSpc>
                <a:spcPct val="100000"/>
              </a:lnSpc>
              <a:spcBef>
                <a:spcPts val="750"/>
              </a:spcBef>
              <a:buNone/>
              <a:defRPr sz="1050">
                <a:solidFill>
                  <a:schemeClr val="accent1">
                    <a:lumMod val="75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772C379-9A7C-4C87-A116-CBE9F58B04C5}" type="datetimeFigureOut">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grpSp>
        <p:nvGrpSpPr>
          <p:cNvPr id="8" name="Group 7"/>
          <p:cNvGrpSpPr>
            <a:grpSpLocks noChangeAspect="1"/>
          </p:cNvGrpSpPr>
          <p:nvPr/>
        </p:nvGrpSpPr>
        <p:grpSpPr>
          <a:xfrm>
            <a:off x="8551294" y="4672261"/>
            <a:ext cx="342900" cy="3429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520793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84A29A4-78C8-47AB-BA06-22CB45938951}"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a:ln>
                <a:noFill/>
              </a:ln>
              <a:solidFill>
                <a:srgbClr val="696464"/>
              </a:solidFill>
              <a:effectLst/>
              <a:uLnTx/>
              <a:uFillTx/>
              <a:latin typeface="Rockwell" panose="02060603020205020403"/>
              <a:ea typeface="+mn-ea"/>
              <a:cs typeface="+mn-cs"/>
            </a:endParaRPr>
          </a:p>
        </p:txBody>
      </p:sp>
      <p:sp>
        <p:nvSpPr>
          <p:cNvPr id="5" name="Footer Placeholder 4"/>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45106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400050"/>
            <a:ext cx="1914525" cy="42291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00100" y="400050"/>
            <a:ext cx="5629275" cy="42291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E1ED4ACF-2D82-46F2-A8E9-23963AA34E86}"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a:ln>
                <a:noFill/>
              </a:ln>
              <a:solidFill>
                <a:srgbClr val="696464"/>
              </a:solidFill>
              <a:effectLst/>
              <a:uLnTx/>
              <a:uFillTx/>
              <a:latin typeface="Rockwell" panose="02060603020205020403"/>
              <a:ea typeface="+mn-ea"/>
              <a:cs typeface="+mn-cs"/>
            </a:endParaRPr>
          </a:p>
        </p:txBody>
      </p:sp>
      <p:sp>
        <p:nvSpPr>
          <p:cNvPr id="5" name="Footer Placeholder 4"/>
          <p:cNvSpPr>
            <a:spLocks noGrp="1"/>
          </p:cNvSpPr>
          <p:nvPr>
            <p:ph type="ftr" sz="quarter" idx="1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33686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2051720" y="123478"/>
            <a:ext cx="7092280" cy="576064"/>
          </a:xfrm>
          <a:prstGeom prst="rect">
            <a:avLst/>
          </a:prstGeom>
        </p:spPr>
        <p:txBody>
          <a:bodyPr anchor="ctr"/>
          <a:lstStyle>
            <a:lvl1pPr marL="0" indent="0" algn="l">
              <a:buNone/>
              <a:defRPr sz="3600" b="0" baseline="0">
                <a:solidFill>
                  <a:schemeClr val="accent2">
                    <a:lumMod val="50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2051720" y="699542"/>
            <a:ext cx="7092280" cy="288032"/>
          </a:xfrm>
          <a:prstGeom prst="rect">
            <a:avLst/>
          </a:prstGeom>
        </p:spPr>
        <p:txBody>
          <a:bodyPr anchor="ctr"/>
          <a:lstStyle>
            <a:lvl1pPr marL="0" indent="0" algn="l">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2652027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2208832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Basic Layout">
    <p:bg>
      <p:bgPr>
        <a:solidFill>
          <a:schemeClr val="accent2"/>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078248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Welcom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2915520" y="2113414"/>
            <a:ext cx="3312368" cy="576063"/>
          </a:xfrm>
          <a:prstGeom prst="rect">
            <a:avLst/>
          </a:prstGeom>
        </p:spPr>
        <p:txBody>
          <a:bodyPr anchor="ctr"/>
          <a:lstStyle>
            <a:lvl1pPr marL="0" indent="0" algn="ctr">
              <a:buNone/>
              <a:defRPr sz="3600" b="0" baseline="0">
                <a:solidFill>
                  <a:schemeClr val="accent2">
                    <a:lumMod val="50000"/>
                  </a:schemeClr>
                </a:solidFill>
                <a:latin typeface="+mn-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2915520" y="2689478"/>
            <a:ext cx="3312664"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2907413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Picture Placeholder 2"/>
          <p:cNvSpPr>
            <a:spLocks noGrp="1"/>
          </p:cNvSpPr>
          <p:nvPr>
            <p:ph type="pic" idx="14" hasCustomPrompt="1"/>
          </p:nvPr>
        </p:nvSpPr>
        <p:spPr>
          <a:xfrm>
            <a:off x="6840432" y="1455606"/>
            <a:ext cx="1620000" cy="1620000"/>
          </a:xfrm>
          <a:prstGeom prst="ellipse">
            <a:avLst/>
          </a:prstGeom>
          <a:solidFill>
            <a:schemeClr val="bg1">
              <a:lumMod val="95000"/>
            </a:schemeClr>
          </a:solidFill>
          <a:ln w="31750">
            <a:solidFill>
              <a:schemeClr val="accent4"/>
            </a:solid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Picture Placeholder 2"/>
          <p:cNvSpPr>
            <a:spLocks noGrp="1"/>
          </p:cNvSpPr>
          <p:nvPr>
            <p:ph type="pic" idx="15" hasCustomPrompt="1"/>
          </p:nvPr>
        </p:nvSpPr>
        <p:spPr>
          <a:xfrm>
            <a:off x="683568" y="1455606"/>
            <a:ext cx="1620000" cy="1620000"/>
          </a:xfrm>
          <a:prstGeom prst="ellipse">
            <a:avLst/>
          </a:prstGeom>
          <a:solidFill>
            <a:schemeClr val="bg1">
              <a:lumMod val="95000"/>
            </a:schemeClr>
          </a:solidFill>
          <a:ln w="31750">
            <a:solidFill>
              <a:schemeClr val="accent4"/>
            </a:solid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2" hasCustomPrompt="1"/>
          </p:nvPr>
        </p:nvSpPr>
        <p:spPr>
          <a:xfrm>
            <a:off x="2042784" y="1365606"/>
            <a:ext cx="1800000" cy="1800000"/>
          </a:xfrm>
          <a:prstGeom prst="ellipse">
            <a:avLst/>
          </a:prstGeom>
          <a:solidFill>
            <a:schemeClr val="bg1">
              <a:lumMod val="95000"/>
            </a:schemeClr>
          </a:solidFill>
          <a:ln w="31750">
            <a:solidFill>
              <a:schemeClr val="accent2"/>
            </a:solid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3" hasCustomPrompt="1"/>
          </p:nvPr>
        </p:nvSpPr>
        <p:spPr>
          <a:xfrm>
            <a:off x="5301216" y="1365606"/>
            <a:ext cx="1800000" cy="1800000"/>
          </a:xfrm>
          <a:prstGeom prst="ellipse">
            <a:avLst/>
          </a:prstGeom>
          <a:solidFill>
            <a:schemeClr val="bg1">
              <a:lumMod val="95000"/>
            </a:schemeClr>
          </a:solidFill>
          <a:ln w="31750">
            <a:solidFill>
              <a:schemeClr val="accent2"/>
            </a:solid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
        <p:nvSpPr>
          <p:cNvPr id="7" name="Picture Placeholder 2"/>
          <p:cNvSpPr>
            <a:spLocks noGrp="1"/>
          </p:cNvSpPr>
          <p:nvPr>
            <p:ph type="pic" idx="1" hasCustomPrompt="1"/>
          </p:nvPr>
        </p:nvSpPr>
        <p:spPr>
          <a:xfrm>
            <a:off x="3582000" y="1275606"/>
            <a:ext cx="1980000" cy="1980000"/>
          </a:xfrm>
          <a:prstGeom prst="ellipse">
            <a:avLst/>
          </a:prstGeom>
          <a:solidFill>
            <a:schemeClr val="bg1">
              <a:lumMod val="95000"/>
            </a:schemeClr>
          </a:solidFill>
          <a:ln w="31750">
            <a:solidFill>
              <a:schemeClr val="accent1"/>
            </a:solid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6159670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13.pn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image" Target="../media/image14.png"/><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microsoft.com/office/2007/relationships/hdphoto" Target="../media/hdphoto1.wdp"/></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13.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image" Target="../media/image14.png"/><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68305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9" r:id="rId1"/>
    <p:sldLayoutId id="2147483652" r:id="rId2"/>
    <p:sldLayoutId id="2147483660" r:id="rId3"/>
    <p:sldLayoutId id="2147483661" r:id="rId4"/>
    <p:sldLayoutId id="2147483670" r:id="rId5"/>
    <p:sldLayoutId id="2147483662" r:id="rId6"/>
    <p:sldLayoutId id="2147483655" r:id="rId7"/>
    <p:sldLayoutId id="2147483663" r:id="rId8"/>
    <p:sldLayoutId id="2147483664" r:id="rId9"/>
    <p:sldLayoutId id="2147483665" r:id="rId10"/>
    <p:sldLayoutId id="2147483666" r:id="rId11"/>
    <p:sldLayoutId id="2147483667" r:id="rId12"/>
    <p:sldLayoutId id="2147483668" r:id="rId13"/>
    <p:sldLayoutId id="2147483669" r:id="rId14"/>
    <p:sldLayoutId id="2147483656" r:id="rId15"/>
    <p:sldLayoutId id="2147483671" r:id="rId16"/>
    <p:sldLayoutId id="2147483696" r:id="rId17"/>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2386" y="363474"/>
            <a:ext cx="7543800" cy="120700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02386" y="1591056"/>
            <a:ext cx="7543800" cy="303809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73318" y="4704588"/>
            <a:ext cx="2455164" cy="273844"/>
          </a:xfrm>
          <a:prstGeom prst="rect">
            <a:avLst/>
          </a:prstGeom>
        </p:spPr>
        <p:txBody>
          <a:bodyPr vert="horz" lIns="91440" tIns="45720" rIns="91440" bIns="45720" rtlCol="0" anchor="ctr"/>
          <a:lstStyle>
            <a:lvl1pPr algn="r">
              <a:defRPr sz="825">
                <a:solidFill>
                  <a:schemeClr val="tx2"/>
                </a:solidFill>
              </a:defRPr>
            </a:lvl1pPr>
          </a:lstStyle>
          <a:p>
            <a:pPr marL="0" marR="0" lvl="0" indent="0" algn="r" defTabSz="685800" rtl="0" eaLnBrk="1" fontAlgn="auto" latinLnBrk="0" hangingPunct="1">
              <a:lnSpc>
                <a:spcPct val="100000"/>
              </a:lnSpc>
              <a:spcBef>
                <a:spcPts val="0"/>
              </a:spcBef>
              <a:spcAft>
                <a:spcPts val="0"/>
              </a:spcAft>
              <a:buClrTx/>
              <a:buSzTx/>
              <a:buFontTx/>
              <a:buNone/>
              <a:tabLst/>
              <a:defRPr/>
            </a:pPr>
            <a:fld id="{B51B2453-8663-4C69-AF73-9FD7B1DEC5D0}"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5" name="Footer Placeholder 4"/>
          <p:cNvSpPr>
            <a:spLocks noGrp="1"/>
          </p:cNvSpPr>
          <p:nvPr>
            <p:ph type="ftr" sz="quarter" idx="3"/>
          </p:nvPr>
        </p:nvSpPr>
        <p:spPr>
          <a:xfrm>
            <a:off x="816102" y="4704588"/>
            <a:ext cx="4745736" cy="273844"/>
          </a:xfrm>
          <a:prstGeom prst="rect">
            <a:avLst/>
          </a:prstGeom>
        </p:spPr>
        <p:txBody>
          <a:bodyPr vert="horz" lIns="91440" tIns="45720" rIns="91440" bIns="45720" rtlCol="0" anchor="ctr"/>
          <a:lstStyle>
            <a:lvl1pPr algn="l">
              <a:defRPr sz="825">
                <a:solidFill>
                  <a:schemeClr val="tx2"/>
                </a:solidFill>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grpSp>
        <p:nvGrpSpPr>
          <p:cNvPr id="7" name="Group 6"/>
          <p:cNvGrpSpPr>
            <a:grpSpLocks noChangeAspect="1"/>
          </p:cNvGrpSpPr>
          <p:nvPr/>
        </p:nvGrpSpPr>
        <p:grpSpPr>
          <a:xfrm>
            <a:off x="8551294" y="4672261"/>
            <a:ext cx="342900" cy="3429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8483346" y="4704588"/>
            <a:ext cx="480060" cy="273844"/>
          </a:xfrm>
          <a:prstGeom prst="rect">
            <a:avLst/>
          </a:prstGeom>
        </p:spPr>
        <p:txBody>
          <a:bodyPr vert="horz" lIns="91440" tIns="45720" rIns="91440" bIns="45720" rtlCol="0" anchor="ctr"/>
          <a:lstStyle>
            <a:lvl1pPr algn="ctr">
              <a:defRPr sz="1050" b="1">
                <a:solidFill>
                  <a:srgbClr val="FFFFFF"/>
                </a:solidFill>
                <a:latin typeface="+mj-lt"/>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srgbClr val="FFFFFF"/>
              </a:solidFill>
              <a:effectLst/>
              <a:uLnTx/>
              <a:uFillTx/>
              <a:latin typeface="Rockwell Condensed" panose="02060603050405020104"/>
              <a:ea typeface="+mn-ea"/>
              <a:cs typeface="+mn-cs"/>
            </a:endParaRPr>
          </a:p>
        </p:txBody>
      </p:sp>
      <p:grpSp>
        <p:nvGrpSpPr>
          <p:cNvPr id="10" name="Group 9"/>
          <p:cNvGrpSpPr/>
          <p:nvPr userDrawn="1"/>
        </p:nvGrpSpPr>
        <p:grpSpPr bwMode="hidden">
          <a:xfrm>
            <a:off x="-1" y="-146957"/>
            <a:ext cx="9144002" cy="5143500"/>
            <a:chOff x="-1" y="0"/>
            <a:chExt cx="12192002" cy="6858000"/>
          </a:xfrm>
        </p:grpSpPr>
        <p:cxnSp>
          <p:nvCxnSpPr>
            <p:cNvPr id="11" name="Straight Connector 10"/>
            <p:cNvCxnSpPr/>
            <p:nvPr/>
          </p:nvCxnSpPr>
          <p:spPr bwMode="hidden">
            <a:xfrm>
              <a:off x="61019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182933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304847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426760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548674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670588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792502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914416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1036329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1158243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38648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1611181"/>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2835877"/>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4060573"/>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hidden">
            <a:xfrm>
              <a:off x="2819" y="5285269"/>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hidden">
            <a:xfrm>
              <a:off x="2819" y="650996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userDrawn="1"/>
          </p:nvGrpSpPr>
          <p:grpSpPr bwMode="hidden">
            <a:xfrm>
              <a:off x="-1" y="0"/>
              <a:ext cx="12192001" cy="6858000"/>
              <a:chOff x="-1" y="0"/>
              <a:chExt cx="12192001" cy="6858000"/>
            </a:xfrm>
          </p:grpSpPr>
          <p:cxnSp>
            <p:nvCxnSpPr>
              <p:cNvPr id="45" name="Straight Connector 44"/>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50" name="Group 49"/>
              <p:cNvGrpSpPr/>
              <p:nvPr/>
            </p:nvGrpSpPr>
            <p:grpSpPr bwMode="hidden">
              <a:xfrm>
                <a:off x="6327885" y="0"/>
                <a:ext cx="5864115" cy="5898673"/>
                <a:chOff x="6327885" y="0"/>
                <a:chExt cx="5864115" cy="5898673"/>
              </a:xfrm>
            </p:grpSpPr>
            <p:cxnSp>
              <p:nvCxnSpPr>
                <p:cNvPr id="56" name="Straight Connector 55"/>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1" name="Straight Connector 50"/>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userDrawn="1"/>
          </p:nvGrpSpPr>
          <p:grpSpPr bwMode="hidden">
            <a:xfrm flipH="1">
              <a:off x="0" y="0"/>
              <a:ext cx="12192001" cy="6858000"/>
              <a:chOff x="-1" y="0"/>
              <a:chExt cx="12192001" cy="6858000"/>
            </a:xfrm>
          </p:grpSpPr>
          <p:cxnSp>
            <p:nvCxnSpPr>
              <p:cNvPr id="29" name="Straight Connector 28"/>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bwMode="hidden">
              <a:xfrm>
                <a:off x="6327885" y="0"/>
                <a:ext cx="5864115" cy="5898673"/>
                <a:chOff x="6327885" y="0"/>
                <a:chExt cx="5864115" cy="5898673"/>
              </a:xfrm>
            </p:grpSpPr>
            <p:cxnSp>
              <p:nvCxnSpPr>
                <p:cNvPr id="40" name="Straight Connector 39"/>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5" name="Straight Connector 34"/>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cxnSp>
        <p:nvCxnSpPr>
          <p:cNvPr id="61" name="Straight Connector 60"/>
          <p:cNvCxnSpPr/>
          <p:nvPr userDrawn="1"/>
        </p:nvCxnSpPr>
        <p:spPr>
          <a:xfrm>
            <a:off x="457200" y="4629150"/>
            <a:ext cx="82296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98373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685800" rtl="0" eaLnBrk="1" latinLnBrk="0" hangingPunct="1">
        <a:lnSpc>
          <a:spcPct val="90000"/>
        </a:lnSpc>
        <a:spcBef>
          <a:spcPct val="0"/>
        </a:spcBef>
        <a:buNone/>
        <a:defRPr sz="405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37160" indent="-137160" algn="l" defTabSz="685800" rtl="0" eaLnBrk="1" latinLnBrk="0" hangingPunct="1">
        <a:lnSpc>
          <a:spcPct val="90000"/>
        </a:lnSpc>
        <a:spcBef>
          <a:spcPts val="900"/>
        </a:spcBef>
        <a:buClr>
          <a:schemeClr val="accent1">
            <a:lumMod val="75000"/>
          </a:schemeClr>
        </a:buClr>
        <a:buSzPct val="85000"/>
        <a:buFont typeface="Wingdings" pitchFamily="2" charset="2"/>
        <a:buChar char="§"/>
        <a:defRPr sz="1500" kern="1200">
          <a:solidFill>
            <a:schemeClr val="tx1"/>
          </a:solidFill>
          <a:latin typeface="+mn-lt"/>
          <a:ea typeface="+mn-ea"/>
          <a:cs typeface="+mn-cs"/>
        </a:defRPr>
      </a:lvl1pPr>
      <a:lvl2pPr marL="34290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350" kern="1200">
          <a:solidFill>
            <a:schemeClr val="tx1"/>
          </a:solidFill>
          <a:latin typeface="+mn-lt"/>
          <a:ea typeface="+mn-ea"/>
          <a:cs typeface="+mn-cs"/>
        </a:defRPr>
      </a:lvl2pPr>
      <a:lvl3pPr marL="54864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3pPr>
      <a:lvl4pPr marL="75438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4pPr>
      <a:lvl5pPr marL="96012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5pPr>
      <a:lvl6pPr marL="1200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6pPr>
      <a:lvl7pPr marL="1425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7pPr>
      <a:lvl8pPr marL="1650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8pPr>
      <a:lvl9pPr marL="1875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2386" y="363474"/>
            <a:ext cx="7543800" cy="120700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02386" y="1591056"/>
            <a:ext cx="7543800" cy="303809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73318" y="4704588"/>
            <a:ext cx="2455164" cy="273844"/>
          </a:xfrm>
          <a:prstGeom prst="rect">
            <a:avLst/>
          </a:prstGeom>
        </p:spPr>
        <p:txBody>
          <a:bodyPr vert="horz" lIns="91440" tIns="45720" rIns="91440" bIns="45720" rtlCol="0" anchor="ctr"/>
          <a:lstStyle>
            <a:lvl1pPr algn="r">
              <a:defRPr sz="825">
                <a:solidFill>
                  <a:schemeClr val="tx2"/>
                </a:solidFill>
              </a:defRPr>
            </a:lvl1pPr>
          </a:lstStyle>
          <a:p>
            <a:pPr marL="0" marR="0" lvl="0" indent="0" algn="r" defTabSz="685800" rtl="0" eaLnBrk="1" fontAlgn="auto" latinLnBrk="0" hangingPunct="1">
              <a:lnSpc>
                <a:spcPct val="100000"/>
              </a:lnSpc>
              <a:spcBef>
                <a:spcPts val="0"/>
              </a:spcBef>
              <a:spcAft>
                <a:spcPts val="0"/>
              </a:spcAft>
              <a:buClrTx/>
              <a:buSzTx/>
              <a:buFontTx/>
              <a:buNone/>
              <a:tabLst/>
              <a:defRPr/>
            </a:pPr>
            <a:fld id="{B51B2453-8663-4C69-AF73-9FD7B1DEC5D0}" type="datetime1">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9/25/2018</a:t>
            </a:fld>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sp>
        <p:nvSpPr>
          <p:cNvPr id="5" name="Footer Placeholder 4"/>
          <p:cNvSpPr>
            <a:spLocks noGrp="1"/>
          </p:cNvSpPr>
          <p:nvPr>
            <p:ph type="ftr" sz="quarter" idx="3"/>
          </p:nvPr>
        </p:nvSpPr>
        <p:spPr>
          <a:xfrm>
            <a:off x="816102" y="4704588"/>
            <a:ext cx="4745736" cy="273844"/>
          </a:xfrm>
          <a:prstGeom prst="rect">
            <a:avLst/>
          </a:prstGeom>
        </p:spPr>
        <p:txBody>
          <a:bodyPr vert="horz" lIns="91440" tIns="45720" rIns="91440" bIns="45720" rtlCol="0" anchor="ctr"/>
          <a:lstStyle>
            <a:lvl1pPr algn="l">
              <a:defRPr sz="825">
                <a:solidFill>
                  <a:schemeClr val="tx2"/>
                </a:solidFill>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smtClean="0">
                <a:ln>
                  <a:noFill/>
                </a:ln>
                <a:solidFill>
                  <a:srgbClr val="696464"/>
                </a:solidFill>
                <a:effectLst/>
                <a:uLnTx/>
                <a:uFillTx/>
                <a:latin typeface="Rockwell" panose="02060603020205020403"/>
                <a:ea typeface="+mn-ea"/>
                <a:cs typeface="+mn-cs"/>
              </a:rPr>
              <a:t>Add a footer</a:t>
            </a:r>
            <a:endParaRPr kumimoji="0" lang="en-US" sz="825" b="0" i="0" u="none" strike="noStrike" kern="1200" cap="none" spc="0" normalizeH="0" baseline="0" noProof="0" dirty="0">
              <a:ln>
                <a:noFill/>
              </a:ln>
              <a:solidFill>
                <a:srgbClr val="696464"/>
              </a:solidFill>
              <a:effectLst/>
              <a:uLnTx/>
              <a:uFillTx/>
              <a:latin typeface="Rockwell" panose="02060603020205020403"/>
              <a:ea typeface="+mn-ea"/>
              <a:cs typeface="+mn-cs"/>
            </a:endParaRPr>
          </a:p>
        </p:txBody>
      </p:sp>
      <p:grpSp>
        <p:nvGrpSpPr>
          <p:cNvPr id="7" name="Group 6"/>
          <p:cNvGrpSpPr>
            <a:grpSpLocks noChangeAspect="1"/>
          </p:cNvGrpSpPr>
          <p:nvPr/>
        </p:nvGrpSpPr>
        <p:grpSpPr>
          <a:xfrm>
            <a:off x="8551294" y="4672261"/>
            <a:ext cx="342900" cy="3429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8483346" y="4704588"/>
            <a:ext cx="480060" cy="273844"/>
          </a:xfrm>
          <a:prstGeom prst="rect">
            <a:avLst/>
          </a:prstGeom>
        </p:spPr>
        <p:txBody>
          <a:bodyPr vert="horz" lIns="91440" tIns="45720" rIns="91440" bIns="45720" rtlCol="0" anchor="ctr"/>
          <a:lstStyle>
            <a:lvl1pPr algn="ctr">
              <a:defRPr sz="1050" b="1">
                <a:solidFill>
                  <a:srgbClr val="FFFFFF"/>
                </a:solidFill>
                <a:latin typeface="+mj-lt"/>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fld id="{E31375A4-56A4-47D6-9801-1991572033F7}" type="slidenum">
              <a:rPr kumimoji="0" lang="en-US" sz="105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dirty="0">
              <a:ln>
                <a:noFill/>
              </a:ln>
              <a:solidFill>
                <a:srgbClr val="FFFFFF"/>
              </a:solidFill>
              <a:effectLst/>
              <a:uLnTx/>
              <a:uFillTx/>
              <a:latin typeface="Rockwell Condensed" panose="02060603050405020104"/>
              <a:ea typeface="+mn-ea"/>
              <a:cs typeface="+mn-cs"/>
            </a:endParaRPr>
          </a:p>
        </p:txBody>
      </p:sp>
      <p:grpSp>
        <p:nvGrpSpPr>
          <p:cNvPr id="10" name="Group 9"/>
          <p:cNvGrpSpPr/>
          <p:nvPr userDrawn="1"/>
        </p:nvGrpSpPr>
        <p:grpSpPr bwMode="hidden">
          <a:xfrm>
            <a:off x="-1" y="-146957"/>
            <a:ext cx="9144002" cy="5143500"/>
            <a:chOff x="-1" y="0"/>
            <a:chExt cx="12192002" cy="6858000"/>
          </a:xfrm>
        </p:grpSpPr>
        <p:cxnSp>
          <p:nvCxnSpPr>
            <p:cNvPr id="11" name="Straight Connector 10"/>
            <p:cNvCxnSpPr/>
            <p:nvPr/>
          </p:nvCxnSpPr>
          <p:spPr bwMode="hidden">
            <a:xfrm>
              <a:off x="61019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182933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304847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426760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548674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670588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792502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914416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1036329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1158243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38648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1611181"/>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2835877"/>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4060573"/>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hidden">
            <a:xfrm>
              <a:off x="2819" y="5285269"/>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hidden">
            <a:xfrm>
              <a:off x="2819" y="650996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userDrawn="1"/>
          </p:nvGrpSpPr>
          <p:grpSpPr bwMode="hidden">
            <a:xfrm>
              <a:off x="-1" y="0"/>
              <a:ext cx="12192001" cy="6858000"/>
              <a:chOff x="-1" y="0"/>
              <a:chExt cx="12192001" cy="6858000"/>
            </a:xfrm>
          </p:grpSpPr>
          <p:cxnSp>
            <p:nvCxnSpPr>
              <p:cNvPr id="45" name="Straight Connector 44"/>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50" name="Group 49"/>
              <p:cNvGrpSpPr/>
              <p:nvPr/>
            </p:nvGrpSpPr>
            <p:grpSpPr bwMode="hidden">
              <a:xfrm>
                <a:off x="6327885" y="0"/>
                <a:ext cx="5864115" cy="5898673"/>
                <a:chOff x="6327885" y="0"/>
                <a:chExt cx="5864115" cy="5898673"/>
              </a:xfrm>
            </p:grpSpPr>
            <p:cxnSp>
              <p:nvCxnSpPr>
                <p:cNvPr id="56" name="Straight Connector 55"/>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1" name="Straight Connector 50"/>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userDrawn="1"/>
          </p:nvGrpSpPr>
          <p:grpSpPr bwMode="hidden">
            <a:xfrm flipH="1">
              <a:off x="0" y="0"/>
              <a:ext cx="12192001" cy="6858000"/>
              <a:chOff x="-1" y="0"/>
              <a:chExt cx="12192001" cy="6858000"/>
            </a:xfrm>
          </p:grpSpPr>
          <p:cxnSp>
            <p:nvCxnSpPr>
              <p:cNvPr id="29" name="Straight Connector 28"/>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bwMode="hidden">
              <a:xfrm>
                <a:off x="6327885" y="0"/>
                <a:ext cx="5864115" cy="5898673"/>
                <a:chOff x="6327885" y="0"/>
                <a:chExt cx="5864115" cy="5898673"/>
              </a:xfrm>
            </p:grpSpPr>
            <p:cxnSp>
              <p:nvCxnSpPr>
                <p:cNvPr id="40" name="Straight Connector 39"/>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5" name="Straight Connector 34"/>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cxnSp>
        <p:nvCxnSpPr>
          <p:cNvPr id="61" name="Straight Connector 60"/>
          <p:cNvCxnSpPr/>
          <p:nvPr userDrawn="1"/>
        </p:nvCxnSpPr>
        <p:spPr>
          <a:xfrm>
            <a:off x="457200" y="4629150"/>
            <a:ext cx="82296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609250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685800" rtl="0" eaLnBrk="1" latinLnBrk="0" hangingPunct="1">
        <a:lnSpc>
          <a:spcPct val="90000"/>
        </a:lnSpc>
        <a:spcBef>
          <a:spcPct val="0"/>
        </a:spcBef>
        <a:buNone/>
        <a:defRPr sz="405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37160" indent="-137160" algn="l" defTabSz="685800" rtl="0" eaLnBrk="1" latinLnBrk="0" hangingPunct="1">
        <a:lnSpc>
          <a:spcPct val="90000"/>
        </a:lnSpc>
        <a:spcBef>
          <a:spcPts val="900"/>
        </a:spcBef>
        <a:buClr>
          <a:schemeClr val="accent1">
            <a:lumMod val="75000"/>
          </a:schemeClr>
        </a:buClr>
        <a:buSzPct val="85000"/>
        <a:buFont typeface="Wingdings" pitchFamily="2" charset="2"/>
        <a:buChar char="§"/>
        <a:defRPr sz="1500" kern="1200">
          <a:solidFill>
            <a:schemeClr val="tx1"/>
          </a:solidFill>
          <a:latin typeface="+mn-lt"/>
          <a:ea typeface="+mn-ea"/>
          <a:cs typeface="+mn-cs"/>
        </a:defRPr>
      </a:lvl1pPr>
      <a:lvl2pPr marL="34290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350" kern="1200">
          <a:solidFill>
            <a:schemeClr val="tx1"/>
          </a:solidFill>
          <a:latin typeface="+mn-lt"/>
          <a:ea typeface="+mn-ea"/>
          <a:cs typeface="+mn-cs"/>
        </a:defRPr>
      </a:lvl2pPr>
      <a:lvl3pPr marL="54864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3pPr>
      <a:lvl4pPr marL="75438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4pPr>
      <a:lvl5pPr marL="96012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5pPr>
      <a:lvl6pPr marL="1200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6pPr>
      <a:lvl7pPr marL="1425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7pPr>
      <a:lvl8pPr marL="1650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8pPr>
      <a:lvl9pPr marL="1875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50.png"/><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0.xml"/><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hyperlink" Target="mailto:S.Kirilova@chem.uni-sofia.bg"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11560" y="1743750"/>
            <a:ext cx="8065044" cy="1649607"/>
          </a:xfrm>
        </p:spPr>
        <p:txBody>
          <a:bodyPr/>
          <a:lstStyle/>
          <a:p>
            <a:pPr>
              <a:lnSpc>
                <a:spcPct val="100000"/>
              </a:lnSpc>
            </a:pPr>
            <a:r>
              <a:rPr lang="ru-RU" dirty="0">
                <a:solidFill>
                  <a:schemeClr val="accent5">
                    <a:lumMod val="75000"/>
                  </a:schemeClr>
                </a:solidFill>
              </a:rPr>
              <a:t>Паралелната световна система </a:t>
            </a:r>
            <a:r>
              <a:rPr lang="en-US" dirty="0">
                <a:solidFill>
                  <a:schemeClr val="accent5">
                    <a:lumMod val="75000"/>
                  </a:schemeClr>
                </a:solidFill>
              </a:rPr>
              <a:t/>
            </a:r>
            <a:br>
              <a:rPr lang="en-US" dirty="0">
                <a:solidFill>
                  <a:schemeClr val="accent5">
                    <a:lumMod val="75000"/>
                  </a:schemeClr>
                </a:solidFill>
              </a:rPr>
            </a:br>
            <a:r>
              <a:rPr lang="ru-RU" dirty="0">
                <a:solidFill>
                  <a:schemeClr val="accent5">
                    <a:lumMod val="75000"/>
                  </a:schemeClr>
                </a:solidFill>
              </a:rPr>
              <a:t>за публикуване – белези и </a:t>
            </a:r>
            <a:r>
              <a:rPr lang="en-US" dirty="0">
                <a:solidFill>
                  <a:schemeClr val="accent5">
                    <a:lumMod val="75000"/>
                  </a:schemeClr>
                </a:solidFill>
              </a:rPr>
              <a:t/>
            </a:r>
            <a:br>
              <a:rPr lang="en-US" dirty="0">
                <a:solidFill>
                  <a:schemeClr val="accent5">
                    <a:lumMod val="75000"/>
                  </a:schemeClr>
                </a:solidFill>
              </a:rPr>
            </a:br>
            <a:r>
              <a:rPr lang="ru-RU" dirty="0">
                <a:solidFill>
                  <a:schemeClr val="accent5">
                    <a:lumMod val="75000"/>
                  </a:schemeClr>
                </a:solidFill>
              </a:rPr>
              <a:t>рискове за</a:t>
            </a:r>
            <a:r>
              <a:rPr lang="en-US" dirty="0">
                <a:solidFill>
                  <a:schemeClr val="accent5">
                    <a:lumMod val="75000"/>
                  </a:schemeClr>
                </a:solidFill>
              </a:rPr>
              <a:t> </a:t>
            </a:r>
            <a:r>
              <a:rPr lang="ru-RU" dirty="0">
                <a:solidFill>
                  <a:schemeClr val="accent5">
                    <a:lumMod val="75000"/>
                  </a:schemeClr>
                </a:solidFill>
              </a:rPr>
              <a:t>науката</a:t>
            </a:r>
            <a:endParaRPr lang="en-US" altLang="ko-KR" dirty="0">
              <a:solidFill>
                <a:schemeClr val="accent5">
                  <a:lumMod val="75000"/>
                </a:schemeClr>
              </a:solidFill>
            </a:endParaRPr>
          </a:p>
        </p:txBody>
      </p:sp>
      <p:sp>
        <p:nvSpPr>
          <p:cNvPr id="4" name="Text Placeholder 3"/>
          <p:cNvSpPr>
            <a:spLocks noGrp="1"/>
          </p:cNvSpPr>
          <p:nvPr>
            <p:ph type="body" sz="quarter" idx="11"/>
          </p:nvPr>
        </p:nvSpPr>
        <p:spPr>
          <a:xfrm>
            <a:off x="539552" y="3651870"/>
            <a:ext cx="6739719" cy="632832"/>
          </a:xfrm>
        </p:spPr>
        <p:txBody>
          <a:bodyPr/>
          <a:lstStyle/>
          <a:p>
            <a:pPr lvl="0">
              <a:lnSpc>
                <a:spcPct val="90000"/>
              </a:lnSpc>
              <a:spcBef>
                <a:spcPts val="1200"/>
              </a:spcBef>
              <a:buClr>
                <a:srgbClr val="D34817">
                  <a:lumMod val="75000"/>
                </a:srgbClr>
              </a:buClr>
              <a:buSzPct val="85000"/>
            </a:pPr>
            <a:r>
              <a:rPr lang="bg-BG" cap="all" dirty="0">
                <a:solidFill>
                  <a:schemeClr val="accent4">
                    <a:lumMod val="50000"/>
                  </a:schemeClr>
                </a:solidFill>
                <a:cs typeface="Calibri" panose="020F0502020204030204" pitchFamily="34" charset="0"/>
              </a:rPr>
              <a:t>Савина Кирилова</a:t>
            </a:r>
            <a:endParaRPr lang="en-US" cap="all" dirty="0">
              <a:solidFill>
                <a:schemeClr val="accent4">
                  <a:lumMod val="50000"/>
                </a:schemeClr>
              </a:solidFill>
              <a:cs typeface="Calibri" panose="020F0502020204030204" pitchFamily="34" charset="0"/>
            </a:endParaRPr>
          </a:p>
          <a:p>
            <a:pPr lvl="0">
              <a:lnSpc>
                <a:spcPct val="90000"/>
              </a:lnSpc>
              <a:spcBef>
                <a:spcPts val="1200"/>
              </a:spcBef>
              <a:buClr>
                <a:srgbClr val="D34817">
                  <a:lumMod val="75000"/>
                </a:srgbClr>
              </a:buClr>
              <a:buSzPct val="85000"/>
            </a:pPr>
            <a:r>
              <a:rPr lang="bg-BG" cap="all" dirty="0">
                <a:solidFill>
                  <a:schemeClr val="accent4">
                    <a:lumMod val="50000"/>
                  </a:schemeClr>
                </a:solidFill>
                <a:cs typeface="Calibri" panose="020F0502020204030204" pitchFamily="34" charset="0"/>
              </a:rPr>
              <a:t>Университетска библиотека „Св. Климент Охридски“</a:t>
            </a:r>
            <a:endParaRPr lang="en-US" cap="all" dirty="0">
              <a:solidFill>
                <a:schemeClr val="accent4">
                  <a:lumMod val="50000"/>
                </a:schemeClr>
              </a:solidFill>
              <a:cs typeface="Calibri" panose="020F0502020204030204" pitchFamily="34" charset="0"/>
            </a:endParaRPr>
          </a:p>
        </p:txBody>
      </p:sp>
      <p:sp>
        <p:nvSpPr>
          <p:cNvPr id="5" name="TextBox 4"/>
          <p:cNvSpPr txBox="1"/>
          <p:nvPr/>
        </p:nvSpPr>
        <p:spPr>
          <a:xfrm>
            <a:off x="562416" y="267494"/>
            <a:ext cx="8042031" cy="738664"/>
          </a:xfrm>
          <a:prstGeom prst="rect">
            <a:avLst/>
          </a:prstGeom>
          <a:noFill/>
        </p:spPr>
        <p:txBody>
          <a:bodyPr wrap="square" rtlCol="0">
            <a:spAutoFit/>
          </a:bodyPr>
          <a:lstStyle/>
          <a:p>
            <a:pPr algn="ctr"/>
            <a:r>
              <a:rPr lang="bg-BG" sz="1400" b="1" dirty="0">
                <a:solidFill>
                  <a:schemeClr val="accent5">
                    <a:lumMod val="75000"/>
                  </a:schemeClr>
                </a:solidFill>
                <a:cs typeface="Arial" panose="020B0604020202020204" pitchFamily="34" charset="0"/>
              </a:rPr>
              <a:t>Юбилейна</a:t>
            </a:r>
            <a:r>
              <a:rPr lang="ru-RU" sz="1400" b="1" dirty="0">
                <a:solidFill>
                  <a:schemeClr val="accent5">
                    <a:lumMod val="75000"/>
                  </a:schemeClr>
                </a:solidFill>
                <a:cs typeface="Arial" panose="020B0604020202020204" pitchFamily="34" charset="0"/>
              </a:rPr>
              <a:t> научна конференция „Съвременната библиотека – център за обучение, </a:t>
            </a:r>
            <a:endParaRPr lang="en-US" sz="1400" b="1" dirty="0" smtClean="0">
              <a:solidFill>
                <a:schemeClr val="accent5">
                  <a:lumMod val="75000"/>
                </a:schemeClr>
              </a:solidFill>
              <a:cs typeface="Arial" panose="020B0604020202020204" pitchFamily="34" charset="0"/>
            </a:endParaRPr>
          </a:p>
          <a:p>
            <a:pPr algn="ctr"/>
            <a:r>
              <a:rPr lang="ru-RU" sz="1400" b="1" dirty="0" smtClean="0">
                <a:solidFill>
                  <a:schemeClr val="accent5">
                    <a:lumMod val="75000"/>
                  </a:schemeClr>
                </a:solidFill>
                <a:cs typeface="Arial" panose="020B0604020202020204" pitchFamily="34" charset="0"/>
              </a:rPr>
              <a:t>диалог </a:t>
            </a:r>
            <a:r>
              <a:rPr lang="ru-RU" sz="1400" b="1" dirty="0">
                <a:solidFill>
                  <a:schemeClr val="accent5">
                    <a:lumMod val="75000"/>
                  </a:schemeClr>
                </a:solidFill>
                <a:cs typeface="Arial" panose="020B0604020202020204" pitchFamily="34" charset="0"/>
              </a:rPr>
              <a:t>на култури, иновации и нови технологии</a:t>
            </a:r>
            <a:r>
              <a:rPr lang="ru-RU" sz="1400" b="1" dirty="0" smtClean="0">
                <a:solidFill>
                  <a:schemeClr val="accent5">
                    <a:lumMod val="75000"/>
                  </a:schemeClr>
                </a:solidFill>
                <a:cs typeface="Arial" panose="020B0604020202020204" pitchFamily="34" charset="0"/>
              </a:rPr>
              <a:t>”</a:t>
            </a:r>
            <a:endParaRPr lang="ru-RU" sz="1400" b="1" dirty="0">
              <a:solidFill>
                <a:schemeClr val="accent5">
                  <a:lumMod val="75000"/>
                </a:schemeClr>
              </a:solidFill>
              <a:cs typeface="Arial" panose="020B0604020202020204" pitchFamily="34" charset="0"/>
            </a:endParaRPr>
          </a:p>
          <a:p>
            <a:pPr algn="ctr"/>
            <a:r>
              <a:rPr lang="ru-RU" sz="1400" b="1" dirty="0">
                <a:solidFill>
                  <a:schemeClr val="accent5">
                    <a:lumMod val="75000"/>
                  </a:schemeClr>
                </a:solidFill>
                <a:cs typeface="Arial" panose="020B0604020202020204" pitchFamily="34" charset="0"/>
              </a:rPr>
              <a:t>26-27 септември 2018 г.</a:t>
            </a:r>
            <a:endParaRPr lang="en-US" sz="1400" b="1" dirty="0">
              <a:solidFill>
                <a:schemeClr val="accent5">
                  <a:lumMod val="75000"/>
                </a:schemeClr>
              </a:solidFill>
              <a:cs typeface="Arial" panose="020B0604020202020204" pitchFamily="34" charset="0"/>
            </a:endParaRPr>
          </a:p>
        </p:txBody>
      </p:sp>
      <p:grpSp>
        <p:nvGrpSpPr>
          <p:cNvPr id="8" name="Group 7"/>
          <p:cNvGrpSpPr/>
          <p:nvPr/>
        </p:nvGrpSpPr>
        <p:grpSpPr>
          <a:xfrm>
            <a:off x="257264" y="1743750"/>
            <a:ext cx="138272" cy="1656000"/>
            <a:chOff x="0" y="1995686"/>
            <a:chExt cx="173576" cy="1368152"/>
          </a:xfrm>
        </p:grpSpPr>
        <p:sp>
          <p:nvSpPr>
            <p:cNvPr id="6" name="Rectangle 5"/>
            <p:cNvSpPr/>
            <p:nvPr/>
          </p:nvSpPr>
          <p:spPr>
            <a:xfrm>
              <a:off x="0" y="1995686"/>
              <a:ext cx="89756" cy="1368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Rectangle 6"/>
            <p:cNvSpPr/>
            <p:nvPr/>
          </p:nvSpPr>
          <p:spPr>
            <a:xfrm>
              <a:off x="83820" y="1995686"/>
              <a:ext cx="89756" cy="1368152"/>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29718413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9858" t="6507" r="21764" b="10042"/>
          <a:stretch/>
        </p:blipFill>
        <p:spPr>
          <a:xfrm>
            <a:off x="4318503" y="0"/>
            <a:ext cx="4825497" cy="5143500"/>
          </a:xfrm>
          <a:prstGeom prst="rect">
            <a:avLst/>
          </a:prstGeom>
        </p:spPr>
      </p:pic>
      <p:pic>
        <p:nvPicPr>
          <p:cNvPr id="5" name="Picture 4"/>
          <p:cNvPicPr>
            <a:picLocks noChangeAspect="1"/>
          </p:cNvPicPr>
          <p:nvPr/>
        </p:nvPicPr>
        <p:blipFill>
          <a:blip r:embed="rId4"/>
          <a:stretch>
            <a:fillRect/>
          </a:stretch>
        </p:blipFill>
        <p:spPr>
          <a:xfrm>
            <a:off x="4555584" y="3718124"/>
            <a:ext cx="1047079" cy="493819"/>
          </a:xfrm>
          <a:prstGeom prst="rect">
            <a:avLst/>
          </a:prstGeom>
        </p:spPr>
      </p:pic>
      <p:pic>
        <p:nvPicPr>
          <p:cNvPr id="10" name="Picture 9"/>
          <p:cNvPicPr>
            <a:picLocks noChangeAspect="1"/>
          </p:cNvPicPr>
          <p:nvPr/>
        </p:nvPicPr>
        <p:blipFill>
          <a:blip r:embed="rId5"/>
          <a:stretch>
            <a:fillRect/>
          </a:stretch>
        </p:blipFill>
        <p:spPr>
          <a:xfrm>
            <a:off x="10890" y="8570"/>
            <a:ext cx="4318503" cy="5143500"/>
          </a:xfrm>
          <a:prstGeom prst="rect">
            <a:avLst/>
          </a:prstGeom>
        </p:spPr>
      </p:pic>
      <p:pic>
        <p:nvPicPr>
          <p:cNvPr id="4" name="Picture 3"/>
          <p:cNvPicPr>
            <a:picLocks noChangeAspect="1"/>
          </p:cNvPicPr>
          <p:nvPr/>
        </p:nvPicPr>
        <p:blipFill>
          <a:blip r:embed="rId6"/>
          <a:stretch>
            <a:fillRect/>
          </a:stretch>
        </p:blipFill>
        <p:spPr>
          <a:xfrm>
            <a:off x="3181300" y="3713552"/>
            <a:ext cx="1019645" cy="502964"/>
          </a:xfrm>
          <a:prstGeom prst="rect">
            <a:avLst/>
          </a:prstGeom>
        </p:spPr>
      </p:pic>
      <p:sp>
        <p:nvSpPr>
          <p:cNvPr id="12" name="Pentagon 11"/>
          <p:cNvSpPr/>
          <p:nvPr/>
        </p:nvSpPr>
        <p:spPr>
          <a:xfrm>
            <a:off x="195004" y="3454068"/>
            <a:ext cx="2286918" cy="616246"/>
          </a:xfrm>
          <a:prstGeom prst="homePlat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bg-BG" sz="11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Не са посочени правила относно етиката на публикуване</a:t>
            </a:r>
            <a:r>
              <a:rPr kumimoji="0" lang="en-US" sz="1100" b="0" i="0" u="none" strike="noStrike" kern="1200" cap="none" spc="0" normalizeH="0" baseline="0" noProof="0" dirty="0">
                <a:ln>
                  <a:noFill/>
                </a:ln>
                <a:solidFill>
                  <a:prstClr val="white"/>
                </a:solidFill>
                <a:effectLst/>
                <a:uLnTx/>
                <a:uFillTx/>
                <a:latin typeface="Rockwell" panose="02060603020205020403"/>
                <a:ea typeface="+mn-ea"/>
                <a:cs typeface="+mn-cs"/>
              </a:rPr>
              <a:t>.</a:t>
            </a:r>
          </a:p>
        </p:txBody>
      </p:sp>
      <p:sp>
        <p:nvSpPr>
          <p:cNvPr id="7" name="Pentagon 6"/>
          <p:cNvSpPr/>
          <p:nvPr/>
        </p:nvSpPr>
        <p:spPr>
          <a:xfrm>
            <a:off x="195004" y="2724455"/>
            <a:ext cx="2068886" cy="598558"/>
          </a:xfrm>
          <a:prstGeom prst="homePlate">
            <a:avLst/>
          </a:prstGeom>
          <a:solidFill>
            <a:srgbClr val="C00000"/>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Оскъдна или подозрителна информация за контакт</a:t>
            </a:r>
            <a:r>
              <a:rPr kumimoji="0" lang="en-US" sz="1100" b="0" i="0" u="none" strike="noStrike" kern="1200" cap="none" spc="0" normalizeH="0" baseline="0" noProof="0" dirty="0">
                <a:ln>
                  <a:noFill/>
                </a:ln>
                <a:solidFill>
                  <a:prstClr val="white"/>
                </a:solidFill>
                <a:effectLst/>
                <a:uLnTx/>
                <a:uFillTx/>
                <a:latin typeface="Rockwell" panose="02060603020205020403"/>
                <a:ea typeface="+mn-ea"/>
                <a:cs typeface="+mn-cs"/>
              </a:rPr>
              <a:t>.</a:t>
            </a:r>
          </a:p>
        </p:txBody>
      </p:sp>
      <p:sp>
        <p:nvSpPr>
          <p:cNvPr id="13" name="Pentagon 12"/>
          <p:cNvSpPr/>
          <p:nvPr/>
        </p:nvSpPr>
        <p:spPr>
          <a:xfrm>
            <a:off x="238960" y="1222920"/>
            <a:ext cx="1980973" cy="709775"/>
          </a:xfrm>
          <a:prstGeom prst="homePlat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Хоства </a:t>
            </a:r>
            <a:r>
              <a:rPr kumimoji="0" lang="ru-RU" sz="1100" b="0" i="0" u="none" strike="noStrike" kern="1200" cap="none" spc="0" normalizeH="0" baseline="0" noProof="0" dirty="0" smtClean="0">
                <a:ln>
                  <a:noFill/>
                </a:ln>
                <a:solidFill>
                  <a:prstClr val="white"/>
                </a:solidFill>
                <a:effectLst/>
                <a:uLnTx/>
                <a:uFillTx/>
                <a:latin typeface="Cambria" panose="02040503050406030204" pitchFamily="18" charset="0"/>
                <a:ea typeface="+mn-ea"/>
                <a:cs typeface="+mn-cs"/>
              </a:rPr>
              <a:t>се от неизвест</a:t>
            </a:r>
            <a:r>
              <a:rPr kumimoji="0" lang="bg-BG" sz="1100" b="0" i="0" u="none" strike="noStrike" kern="1200" cap="none" spc="0" normalizeH="0" baseline="0" noProof="0" dirty="0" smtClean="0">
                <a:ln>
                  <a:noFill/>
                </a:ln>
                <a:solidFill>
                  <a:prstClr val="white"/>
                </a:solidFill>
                <a:effectLst/>
                <a:uLnTx/>
                <a:uFillTx/>
                <a:latin typeface="Cambria" panose="02040503050406030204" pitchFamily="18" charset="0"/>
                <a:ea typeface="+mn-ea"/>
                <a:cs typeface="+mn-cs"/>
              </a:rPr>
              <a:t>ен</a:t>
            </a:r>
            <a:r>
              <a:rPr kumimoji="0" lang="ru-RU" sz="1100" b="0" i="0" u="none" strike="noStrike" kern="1200" cap="none" spc="0" normalizeH="0" baseline="0" noProof="0" dirty="0" smtClean="0">
                <a:ln>
                  <a:noFill/>
                </a:ln>
                <a:solidFill>
                  <a:prstClr val="white"/>
                </a:solidFill>
                <a:effectLst/>
                <a:uLnTx/>
                <a:uFillTx/>
                <a:latin typeface="Cambria" panose="02040503050406030204" pitchFamily="18" charset="0"/>
                <a:ea typeface="+mn-ea"/>
                <a:cs typeface="+mn-cs"/>
              </a:rPr>
              <a:t> </a:t>
            </a:r>
            <a:r>
              <a:rPr kumimoji="0" lang="ru-RU" sz="11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източник или безплатна платформа</a:t>
            </a:r>
            <a:r>
              <a:rPr kumimoji="0" lang="ru-RU" sz="1100" b="0" i="0" u="none" strike="noStrike" kern="1200" cap="none" spc="0" normalizeH="0" baseline="0" noProof="0" dirty="0" smtClean="0">
                <a:ln>
                  <a:noFill/>
                </a:ln>
                <a:solidFill>
                  <a:prstClr val="white"/>
                </a:solidFill>
                <a:effectLst/>
                <a:uLnTx/>
                <a:uFillTx/>
                <a:latin typeface="Cambria" panose="02040503050406030204" pitchFamily="18" charset="0"/>
                <a:ea typeface="+mn-ea"/>
                <a:cs typeface="+mn-cs"/>
              </a:rPr>
              <a:t>.</a:t>
            </a:r>
            <a:endParaRPr kumimoji="0" lang="en-US" sz="11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
        <p:nvSpPr>
          <p:cNvPr id="11" name="Pentagon 10"/>
          <p:cNvSpPr/>
          <p:nvPr/>
        </p:nvSpPr>
        <p:spPr>
          <a:xfrm>
            <a:off x="1047283" y="1968609"/>
            <a:ext cx="2153027" cy="647880"/>
          </a:xfrm>
          <a:prstGeom prst="homePlat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Списъкът със статии е труден за намиране или несъществува</a:t>
            </a:r>
            <a:r>
              <a:rPr kumimoji="0" lang="en-US" sz="1100" b="0" i="0" u="none" strike="noStrike" kern="1200" cap="none" spc="0" normalizeH="0" baseline="0" noProof="0" dirty="0">
                <a:ln>
                  <a:noFill/>
                </a:ln>
                <a:solidFill>
                  <a:prstClr val="white"/>
                </a:solidFill>
                <a:effectLst/>
                <a:uLnTx/>
                <a:uFillTx/>
                <a:latin typeface="Rockwell" panose="02060603020205020403"/>
                <a:ea typeface="+mn-ea"/>
                <a:cs typeface="+mn-cs"/>
              </a:rPr>
              <a:t>.</a:t>
            </a:r>
          </a:p>
        </p:txBody>
      </p:sp>
      <p:sp>
        <p:nvSpPr>
          <p:cNvPr id="15" name="Rectangle 14"/>
          <p:cNvSpPr/>
          <p:nvPr/>
        </p:nvSpPr>
        <p:spPr>
          <a:xfrm>
            <a:off x="2506219" y="4371951"/>
            <a:ext cx="1775080" cy="741076"/>
          </a:xfrm>
          <a:prstGeom prst="rect">
            <a:avLst/>
          </a:prstGeom>
          <a:solidFill>
            <a:srgbClr val="C00000"/>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Гаранция за приемане и публикуване на ръкопис или нереалистично време на отговор</a:t>
            </a:r>
            <a:r>
              <a:rPr kumimoji="0" lang="en-US" sz="1100" b="0" i="0" u="none" strike="noStrike" kern="1200" cap="none" spc="0" normalizeH="0" baseline="0" noProof="0" dirty="0">
                <a:ln>
                  <a:noFill/>
                </a:ln>
                <a:solidFill>
                  <a:prstClr val="white"/>
                </a:solidFill>
                <a:effectLst/>
                <a:uLnTx/>
                <a:uFillTx/>
                <a:latin typeface="Rockwell" panose="02060603020205020403"/>
                <a:ea typeface="+mn-ea"/>
                <a:cs typeface="+mn-cs"/>
              </a:rPr>
              <a:t>.</a:t>
            </a:r>
          </a:p>
        </p:txBody>
      </p:sp>
      <p:sp>
        <p:nvSpPr>
          <p:cNvPr id="17" name="Rectangle 16"/>
          <p:cNvSpPr/>
          <p:nvPr/>
        </p:nvSpPr>
        <p:spPr>
          <a:xfrm>
            <a:off x="2838652" y="2877160"/>
            <a:ext cx="1244737" cy="543269"/>
          </a:xfrm>
          <a:prstGeom prst="rect">
            <a:avLst/>
          </a:prstGeom>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bg-BG" sz="11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Използва  фалшиви метрики</a:t>
            </a:r>
            <a:r>
              <a:rPr kumimoji="0" lang="en-US" sz="1100" b="0" i="0" u="none" strike="noStrike" kern="1200" cap="none" spc="0" normalizeH="0" baseline="0" noProof="0" dirty="0">
                <a:ln>
                  <a:noFill/>
                </a:ln>
                <a:solidFill>
                  <a:prstClr val="white"/>
                </a:solidFill>
                <a:effectLst/>
                <a:uLnTx/>
                <a:uFillTx/>
                <a:latin typeface="Rockwell" panose="02060603020205020403"/>
                <a:ea typeface="+mn-ea"/>
                <a:cs typeface="+mn-cs"/>
              </a:rPr>
              <a:t>.</a:t>
            </a:r>
          </a:p>
        </p:txBody>
      </p:sp>
      <p:cxnSp>
        <p:nvCxnSpPr>
          <p:cNvPr id="6" name="Straight Arrow Connector 5"/>
          <p:cNvCxnSpPr/>
          <p:nvPr/>
        </p:nvCxnSpPr>
        <p:spPr>
          <a:xfrm flipH="1">
            <a:off x="2648529" y="3182570"/>
            <a:ext cx="190123"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1954277" y="4556915"/>
            <a:ext cx="575956"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5965448" y="2066865"/>
            <a:ext cx="2054614" cy="36300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Ясно </a:t>
            </a:r>
            <a:r>
              <a:rPr kumimoji="0" lang="ru-RU" sz="1100" b="0" i="0" u="none" strike="noStrike" kern="1200" cap="none" spc="0" normalizeH="0" baseline="0" noProof="0" dirty="0" smtClean="0">
                <a:ln>
                  <a:noFill/>
                </a:ln>
                <a:solidFill>
                  <a:prstClr val="white"/>
                </a:solidFill>
                <a:effectLst/>
                <a:uLnTx/>
                <a:uFillTx/>
                <a:latin typeface="Cambria" panose="02040503050406030204" pitchFamily="18" charset="0"/>
                <a:ea typeface="+mn-ea"/>
                <a:cs typeface="+mn-cs"/>
              </a:rPr>
              <a:t>посочени </a:t>
            </a:r>
            <a:r>
              <a:rPr kumimoji="0" lang="ru-RU" sz="11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наукометрични показатели</a:t>
            </a:r>
            <a:r>
              <a:rPr kumimoji="0" lang="en-US" sz="1100" b="0" i="0" u="none" strike="noStrike" kern="1200" cap="none" spc="0" normalizeH="0" baseline="0" noProof="0" dirty="0">
                <a:ln>
                  <a:noFill/>
                </a:ln>
                <a:solidFill>
                  <a:prstClr val="white"/>
                </a:solidFill>
                <a:effectLst/>
                <a:uLnTx/>
                <a:uFillTx/>
                <a:latin typeface="Rockwell" panose="02060603020205020403"/>
                <a:ea typeface="+mn-ea"/>
                <a:cs typeface="+mn-cs"/>
              </a:rPr>
              <a:t>.</a:t>
            </a:r>
          </a:p>
        </p:txBody>
      </p:sp>
      <p:cxnSp>
        <p:nvCxnSpPr>
          <p:cNvPr id="25" name="Straight Arrow Connector 24"/>
          <p:cNvCxnSpPr/>
          <p:nvPr/>
        </p:nvCxnSpPr>
        <p:spPr>
          <a:xfrm flipH="1">
            <a:off x="5353288" y="2240012"/>
            <a:ext cx="612161" cy="0"/>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6288586" y="1433173"/>
            <a:ext cx="1296909" cy="557608"/>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bg-BG" sz="11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Хоства се от реномиран издател</a:t>
            </a:r>
            <a:r>
              <a:rPr kumimoji="0" lang="en-US" sz="1100" b="0" i="0" u="none" strike="noStrike" kern="1200" cap="none" spc="0" normalizeH="0" baseline="0" noProof="0" dirty="0">
                <a:ln>
                  <a:noFill/>
                </a:ln>
                <a:solidFill>
                  <a:prstClr val="white"/>
                </a:solidFill>
                <a:effectLst/>
                <a:uLnTx/>
                <a:uFillTx/>
                <a:latin typeface="Rockwell" panose="02060603020205020403"/>
                <a:ea typeface="+mn-ea"/>
                <a:cs typeface="+mn-cs"/>
              </a:rPr>
              <a:t>.</a:t>
            </a:r>
          </a:p>
        </p:txBody>
      </p:sp>
      <p:sp>
        <p:nvSpPr>
          <p:cNvPr id="29" name="Rectangle 28"/>
          <p:cNvSpPr/>
          <p:nvPr/>
        </p:nvSpPr>
        <p:spPr>
          <a:xfrm>
            <a:off x="5201582" y="2759453"/>
            <a:ext cx="2060775" cy="632217"/>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Списъкът със съдържание и статии е пълен и лесен за намиране</a:t>
            </a:r>
            <a:r>
              <a:rPr kumimoji="0" lang="ru-RU" sz="1100" b="0" i="0" u="none" strike="noStrike" kern="1200" cap="none" spc="0" normalizeH="0" baseline="0" noProof="0" dirty="0" smtClean="0">
                <a:ln>
                  <a:noFill/>
                </a:ln>
                <a:solidFill>
                  <a:prstClr val="white"/>
                </a:solidFill>
                <a:effectLst/>
                <a:uLnTx/>
                <a:uFillTx/>
                <a:latin typeface="Cambria" panose="02040503050406030204" pitchFamily="18" charset="0"/>
                <a:ea typeface="+mn-ea"/>
                <a:cs typeface="+mn-cs"/>
              </a:rPr>
              <a:t>.</a:t>
            </a:r>
            <a:endParaRPr kumimoji="0" lang="en-US" sz="11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cxnSp>
        <p:nvCxnSpPr>
          <p:cNvPr id="31" name="Straight Arrow Connector 30"/>
          <p:cNvCxnSpPr/>
          <p:nvPr/>
        </p:nvCxnSpPr>
        <p:spPr>
          <a:xfrm>
            <a:off x="7262357" y="3050816"/>
            <a:ext cx="323138" cy="0"/>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6165974" y="891996"/>
            <a:ext cx="1419521" cy="47783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Информацията за контакт е точна.</a:t>
            </a:r>
            <a:endParaRPr kumimoji="0" lang="en-US" sz="11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
        <p:nvSpPr>
          <p:cNvPr id="33" name="Rectangle 32"/>
          <p:cNvSpPr/>
          <p:nvPr/>
        </p:nvSpPr>
        <p:spPr>
          <a:xfrm>
            <a:off x="5191684" y="4451707"/>
            <a:ext cx="2232242" cy="595526"/>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Посочена е етичната политика на списанието, членство в COPE или подобна организация.</a:t>
            </a:r>
            <a:endParaRPr kumimoji="0" lang="en-US" sz="11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197302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p:cTn id="14" dur="500" fill="hold"/>
                                        <p:tgtEl>
                                          <p:spTgt spid="26"/>
                                        </p:tgtEl>
                                        <p:attrNameLst>
                                          <p:attrName>ppt_w</p:attrName>
                                        </p:attrNameLst>
                                      </p:cBhvr>
                                      <p:tavLst>
                                        <p:tav tm="0">
                                          <p:val>
                                            <p:fltVal val="0"/>
                                          </p:val>
                                        </p:tav>
                                        <p:tav tm="100000">
                                          <p:val>
                                            <p:strVal val="#ppt_w"/>
                                          </p:val>
                                        </p:tav>
                                      </p:tavLst>
                                    </p:anim>
                                    <p:anim calcmode="lin" valueType="num">
                                      <p:cBhvr>
                                        <p:cTn id="15" dur="500" fill="hold"/>
                                        <p:tgtEl>
                                          <p:spTgt spid="26"/>
                                        </p:tgtEl>
                                        <p:attrNameLst>
                                          <p:attrName>ppt_h</p:attrName>
                                        </p:attrNameLst>
                                      </p:cBhvr>
                                      <p:tavLst>
                                        <p:tav tm="0">
                                          <p:val>
                                            <p:fltVal val="0"/>
                                          </p:val>
                                        </p:tav>
                                        <p:tav tm="100000">
                                          <p:val>
                                            <p:strVal val="#ppt_h"/>
                                          </p:val>
                                        </p:tav>
                                      </p:tavLst>
                                    </p:anim>
                                    <p:animEffect transition="in" filter="fade">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2"/>
                                        </p:tgtEl>
                                        <p:attrNameLst>
                                          <p:attrName>style.visibility</p:attrName>
                                        </p:attrNameLst>
                                      </p:cBhvr>
                                      <p:to>
                                        <p:strVal val="visible"/>
                                      </p:to>
                                    </p:set>
                                    <p:anim calcmode="lin" valueType="num">
                                      <p:cBhvr>
                                        <p:cTn id="28" dur="500" fill="hold"/>
                                        <p:tgtEl>
                                          <p:spTgt spid="32"/>
                                        </p:tgtEl>
                                        <p:attrNameLst>
                                          <p:attrName>ppt_w</p:attrName>
                                        </p:attrNameLst>
                                      </p:cBhvr>
                                      <p:tavLst>
                                        <p:tav tm="0">
                                          <p:val>
                                            <p:fltVal val="0"/>
                                          </p:val>
                                        </p:tav>
                                        <p:tav tm="100000">
                                          <p:val>
                                            <p:strVal val="#ppt_w"/>
                                          </p:val>
                                        </p:tav>
                                      </p:tavLst>
                                    </p:anim>
                                    <p:anim calcmode="lin" valueType="num">
                                      <p:cBhvr>
                                        <p:cTn id="29" dur="500" fill="hold"/>
                                        <p:tgtEl>
                                          <p:spTgt spid="32"/>
                                        </p:tgtEl>
                                        <p:attrNameLst>
                                          <p:attrName>ppt_h</p:attrName>
                                        </p:attrNameLst>
                                      </p:cBhvr>
                                      <p:tavLst>
                                        <p:tav tm="0">
                                          <p:val>
                                            <p:fltVal val="0"/>
                                          </p:val>
                                        </p:tav>
                                        <p:tav tm="100000">
                                          <p:val>
                                            <p:strVal val="#ppt_h"/>
                                          </p:val>
                                        </p:tav>
                                      </p:tavLst>
                                    </p:anim>
                                    <p:animEffect transition="in" filter="fade">
                                      <p:cBhvr>
                                        <p:cTn id="30" dur="5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p:cTn id="42" dur="500" fill="hold"/>
                                        <p:tgtEl>
                                          <p:spTgt spid="33"/>
                                        </p:tgtEl>
                                        <p:attrNameLst>
                                          <p:attrName>ppt_w</p:attrName>
                                        </p:attrNameLst>
                                      </p:cBhvr>
                                      <p:tavLst>
                                        <p:tav tm="0">
                                          <p:val>
                                            <p:fltVal val="0"/>
                                          </p:val>
                                        </p:tav>
                                        <p:tav tm="100000">
                                          <p:val>
                                            <p:strVal val="#ppt_w"/>
                                          </p:val>
                                        </p:tav>
                                      </p:tavLst>
                                    </p:anim>
                                    <p:anim calcmode="lin" valueType="num">
                                      <p:cBhvr>
                                        <p:cTn id="43" dur="500" fill="hold"/>
                                        <p:tgtEl>
                                          <p:spTgt spid="33"/>
                                        </p:tgtEl>
                                        <p:attrNameLst>
                                          <p:attrName>ppt_h</p:attrName>
                                        </p:attrNameLst>
                                      </p:cBhvr>
                                      <p:tavLst>
                                        <p:tav tm="0">
                                          <p:val>
                                            <p:fltVal val="0"/>
                                          </p:val>
                                        </p:tav>
                                        <p:tav tm="100000">
                                          <p:val>
                                            <p:strVal val="#ppt_h"/>
                                          </p:val>
                                        </p:tav>
                                      </p:tavLst>
                                    </p:anim>
                                    <p:animEffect transition="in" filter="fade">
                                      <p:cBhvr>
                                        <p:cTn id="44" dur="500"/>
                                        <p:tgtEl>
                                          <p:spTgt spid="33"/>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500" fill="hold"/>
                                        <p:tgtEl>
                                          <p:spTgt spid="11"/>
                                        </p:tgtEl>
                                        <p:attrNameLst>
                                          <p:attrName>ppt_w</p:attrName>
                                        </p:attrNameLst>
                                      </p:cBhvr>
                                      <p:tavLst>
                                        <p:tav tm="0">
                                          <p:val>
                                            <p:fltVal val="0"/>
                                          </p:val>
                                        </p:tav>
                                        <p:tav tm="100000">
                                          <p:val>
                                            <p:strVal val="#ppt_w"/>
                                          </p:val>
                                        </p:tav>
                                      </p:tavLst>
                                    </p:anim>
                                    <p:anim calcmode="lin" valueType="num">
                                      <p:cBhvr>
                                        <p:cTn id="50" dur="500" fill="hold"/>
                                        <p:tgtEl>
                                          <p:spTgt spid="11"/>
                                        </p:tgtEl>
                                        <p:attrNameLst>
                                          <p:attrName>ppt_h</p:attrName>
                                        </p:attrNameLst>
                                      </p:cBhvr>
                                      <p:tavLst>
                                        <p:tav tm="0">
                                          <p:val>
                                            <p:fltVal val="0"/>
                                          </p:val>
                                        </p:tav>
                                        <p:tav tm="100000">
                                          <p:val>
                                            <p:strVal val="#ppt_h"/>
                                          </p:val>
                                        </p:tav>
                                      </p:tavLst>
                                    </p:anim>
                                    <p:animEffect transition="in" filter="fade">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29"/>
                                        </p:tgtEl>
                                        <p:attrNameLst>
                                          <p:attrName>style.visibility</p:attrName>
                                        </p:attrNameLst>
                                      </p:cBhvr>
                                      <p:to>
                                        <p:strVal val="visible"/>
                                      </p:to>
                                    </p:set>
                                    <p:anim calcmode="lin" valueType="num">
                                      <p:cBhvr>
                                        <p:cTn id="56" dur="500" fill="hold"/>
                                        <p:tgtEl>
                                          <p:spTgt spid="29"/>
                                        </p:tgtEl>
                                        <p:attrNameLst>
                                          <p:attrName>ppt_w</p:attrName>
                                        </p:attrNameLst>
                                      </p:cBhvr>
                                      <p:tavLst>
                                        <p:tav tm="0">
                                          <p:val>
                                            <p:fltVal val="0"/>
                                          </p:val>
                                        </p:tav>
                                        <p:tav tm="100000">
                                          <p:val>
                                            <p:strVal val="#ppt_w"/>
                                          </p:val>
                                        </p:tav>
                                      </p:tavLst>
                                    </p:anim>
                                    <p:anim calcmode="lin" valueType="num">
                                      <p:cBhvr>
                                        <p:cTn id="57" dur="500" fill="hold"/>
                                        <p:tgtEl>
                                          <p:spTgt spid="29"/>
                                        </p:tgtEl>
                                        <p:attrNameLst>
                                          <p:attrName>ppt_h</p:attrName>
                                        </p:attrNameLst>
                                      </p:cBhvr>
                                      <p:tavLst>
                                        <p:tav tm="0">
                                          <p:val>
                                            <p:fltVal val="0"/>
                                          </p:val>
                                        </p:tav>
                                        <p:tav tm="100000">
                                          <p:val>
                                            <p:strVal val="#ppt_h"/>
                                          </p:val>
                                        </p:tav>
                                      </p:tavLst>
                                    </p:anim>
                                    <p:animEffect transition="in" filter="fade">
                                      <p:cBhvr>
                                        <p:cTn id="58" dur="500"/>
                                        <p:tgtEl>
                                          <p:spTgt spid="29"/>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500" fill="hold"/>
                                        <p:tgtEl>
                                          <p:spTgt spid="17"/>
                                        </p:tgtEl>
                                        <p:attrNameLst>
                                          <p:attrName>ppt_w</p:attrName>
                                        </p:attrNameLst>
                                      </p:cBhvr>
                                      <p:tavLst>
                                        <p:tav tm="0">
                                          <p:val>
                                            <p:fltVal val="0"/>
                                          </p:val>
                                        </p:tav>
                                        <p:tav tm="100000">
                                          <p:val>
                                            <p:strVal val="#ppt_w"/>
                                          </p:val>
                                        </p:tav>
                                      </p:tavLst>
                                    </p:anim>
                                    <p:anim calcmode="lin" valueType="num">
                                      <p:cBhvr>
                                        <p:cTn id="64" dur="500" fill="hold"/>
                                        <p:tgtEl>
                                          <p:spTgt spid="17"/>
                                        </p:tgtEl>
                                        <p:attrNameLst>
                                          <p:attrName>ppt_h</p:attrName>
                                        </p:attrNameLst>
                                      </p:cBhvr>
                                      <p:tavLst>
                                        <p:tav tm="0">
                                          <p:val>
                                            <p:fltVal val="0"/>
                                          </p:val>
                                        </p:tav>
                                        <p:tav tm="100000">
                                          <p:val>
                                            <p:strVal val="#ppt_h"/>
                                          </p:val>
                                        </p:tav>
                                      </p:tavLst>
                                    </p:anim>
                                    <p:animEffect transition="in" filter="fade">
                                      <p:cBhvr>
                                        <p:cTn id="65" dur="500"/>
                                        <p:tgtEl>
                                          <p:spTgt spid="17"/>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anim calcmode="lin" valueType="num">
                                      <p:cBhvr>
                                        <p:cTn id="70" dur="500" fill="hold"/>
                                        <p:tgtEl>
                                          <p:spTgt spid="23"/>
                                        </p:tgtEl>
                                        <p:attrNameLst>
                                          <p:attrName>ppt_w</p:attrName>
                                        </p:attrNameLst>
                                      </p:cBhvr>
                                      <p:tavLst>
                                        <p:tav tm="0">
                                          <p:val>
                                            <p:fltVal val="0"/>
                                          </p:val>
                                        </p:tav>
                                        <p:tav tm="100000">
                                          <p:val>
                                            <p:strVal val="#ppt_w"/>
                                          </p:val>
                                        </p:tav>
                                      </p:tavLst>
                                    </p:anim>
                                    <p:anim calcmode="lin" valueType="num">
                                      <p:cBhvr>
                                        <p:cTn id="71" dur="500" fill="hold"/>
                                        <p:tgtEl>
                                          <p:spTgt spid="23"/>
                                        </p:tgtEl>
                                        <p:attrNameLst>
                                          <p:attrName>ppt_h</p:attrName>
                                        </p:attrNameLst>
                                      </p:cBhvr>
                                      <p:tavLst>
                                        <p:tav tm="0">
                                          <p:val>
                                            <p:fltVal val="0"/>
                                          </p:val>
                                        </p:tav>
                                        <p:tav tm="100000">
                                          <p:val>
                                            <p:strVal val="#ppt_h"/>
                                          </p:val>
                                        </p:tav>
                                      </p:tavLst>
                                    </p:anim>
                                    <p:animEffect transition="in" filter="fade">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p:cTn id="77" dur="500" fill="hold"/>
                                        <p:tgtEl>
                                          <p:spTgt spid="15"/>
                                        </p:tgtEl>
                                        <p:attrNameLst>
                                          <p:attrName>ppt_w</p:attrName>
                                        </p:attrNameLst>
                                      </p:cBhvr>
                                      <p:tavLst>
                                        <p:tav tm="0">
                                          <p:val>
                                            <p:fltVal val="0"/>
                                          </p:val>
                                        </p:tav>
                                        <p:tav tm="100000">
                                          <p:val>
                                            <p:strVal val="#ppt_w"/>
                                          </p:val>
                                        </p:tav>
                                      </p:tavLst>
                                    </p:anim>
                                    <p:anim calcmode="lin" valueType="num">
                                      <p:cBhvr>
                                        <p:cTn id="78" dur="500" fill="hold"/>
                                        <p:tgtEl>
                                          <p:spTgt spid="15"/>
                                        </p:tgtEl>
                                        <p:attrNameLst>
                                          <p:attrName>ppt_h</p:attrName>
                                        </p:attrNameLst>
                                      </p:cBhvr>
                                      <p:tavLst>
                                        <p:tav tm="0">
                                          <p:val>
                                            <p:fltVal val="0"/>
                                          </p:val>
                                        </p:tav>
                                        <p:tav tm="100000">
                                          <p:val>
                                            <p:strVal val="#ppt_h"/>
                                          </p:val>
                                        </p:tav>
                                      </p:tavLst>
                                    </p:anim>
                                    <p:animEffect transition="in" filter="fade">
                                      <p:cBhvr>
                                        <p:cTn id="79" dur="500"/>
                                        <p:tgtEl>
                                          <p:spTgt spid="15"/>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4"/>
                                        </p:tgtEl>
                                        <p:attrNameLst>
                                          <p:attrName>style.visibility</p:attrName>
                                        </p:attrNameLst>
                                      </p:cBhvr>
                                      <p:to>
                                        <p:strVal val="visible"/>
                                      </p:to>
                                    </p:set>
                                    <p:anim calcmode="lin" valueType="num">
                                      <p:cBhvr>
                                        <p:cTn id="84" dur="500" fill="hold"/>
                                        <p:tgtEl>
                                          <p:spTgt spid="4"/>
                                        </p:tgtEl>
                                        <p:attrNameLst>
                                          <p:attrName>ppt_w</p:attrName>
                                        </p:attrNameLst>
                                      </p:cBhvr>
                                      <p:tavLst>
                                        <p:tav tm="0">
                                          <p:val>
                                            <p:fltVal val="0"/>
                                          </p:val>
                                        </p:tav>
                                        <p:tav tm="100000">
                                          <p:val>
                                            <p:strVal val="#ppt_w"/>
                                          </p:val>
                                        </p:tav>
                                      </p:tavLst>
                                    </p:anim>
                                    <p:anim calcmode="lin" valueType="num">
                                      <p:cBhvr>
                                        <p:cTn id="85" dur="500" fill="hold"/>
                                        <p:tgtEl>
                                          <p:spTgt spid="4"/>
                                        </p:tgtEl>
                                        <p:attrNameLst>
                                          <p:attrName>ppt_h</p:attrName>
                                        </p:attrNameLst>
                                      </p:cBhvr>
                                      <p:tavLst>
                                        <p:tav tm="0">
                                          <p:val>
                                            <p:fltVal val="0"/>
                                          </p:val>
                                        </p:tav>
                                        <p:tav tm="100000">
                                          <p:val>
                                            <p:strVal val="#ppt_h"/>
                                          </p:val>
                                        </p:tav>
                                      </p:tavLst>
                                    </p:anim>
                                    <p:animEffect transition="in" filter="fade">
                                      <p:cBhvr>
                                        <p:cTn id="86" dur="500"/>
                                        <p:tgtEl>
                                          <p:spTgt spid="4"/>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nodeType="clickEffect">
                                  <p:stCondLst>
                                    <p:cond delay="0"/>
                                  </p:stCondLst>
                                  <p:childTnLst>
                                    <p:set>
                                      <p:cBhvr>
                                        <p:cTn id="90" dur="1" fill="hold">
                                          <p:stCondLst>
                                            <p:cond delay="0"/>
                                          </p:stCondLst>
                                        </p:cTn>
                                        <p:tgtEl>
                                          <p:spTgt spid="5"/>
                                        </p:tgtEl>
                                        <p:attrNameLst>
                                          <p:attrName>style.visibility</p:attrName>
                                        </p:attrNameLst>
                                      </p:cBhvr>
                                      <p:to>
                                        <p:strVal val="visible"/>
                                      </p:to>
                                    </p:set>
                                    <p:anim calcmode="lin" valueType="num">
                                      <p:cBhvr>
                                        <p:cTn id="91" dur="500" fill="hold"/>
                                        <p:tgtEl>
                                          <p:spTgt spid="5"/>
                                        </p:tgtEl>
                                        <p:attrNameLst>
                                          <p:attrName>ppt_w</p:attrName>
                                        </p:attrNameLst>
                                      </p:cBhvr>
                                      <p:tavLst>
                                        <p:tav tm="0">
                                          <p:val>
                                            <p:fltVal val="0"/>
                                          </p:val>
                                        </p:tav>
                                        <p:tav tm="100000">
                                          <p:val>
                                            <p:strVal val="#ppt_w"/>
                                          </p:val>
                                        </p:tav>
                                      </p:tavLst>
                                    </p:anim>
                                    <p:anim calcmode="lin" valueType="num">
                                      <p:cBhvr>
                                        <p:cTn id="92" dur="500" fill="hold"/>
                                        <p:tgtEl>
                                          <p:spTgt spid="5"/>
                                        </p:tgtEl>
                                        <p:attrNameLst>
                                          <p:attrName>ppt_h</p:attrName>
                                        </p:attrNameLst>
                                      </p:cBhvr>
                                      <p:tavLst>
                                        <p:tav tm="0">
                                          <p:val>
                                            <p:fltVal val="0"/>
                                          </p:val>
                                        </p:tav>
                                        <p:tav tm="100000">
                                          <p:val>
                                            <p:strVal val="#ppt_h"/>
                                          </p:val>
                                        </p:tav>
                                      </p:tavLst>
                                    </p:anim>
                                    <p:animEffect transition="in" filter="fade">
                                      <p:cBhvr>
                                        <p:cTn id="9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7" grpId="0" animBg="1"/>
      <p:bldP spid="13" grpId="0" animBg="1"/>
      <p:bldP spid="11" grpId="0" animBg="1"/>
      <p:bldP spid="15" grpId="0" animBg="1"/>
      <p:bldP spid="17" grpId="0" animBg="1"/>
      <p:bldP spid="23" grpId="0" animBg="1"/>
      <p:bldP spid="26" grpId="0" animBg="1"/>
      <p:bldP spid="29" grpId="0" animBg="1"/>
      <p:bldP spid="32" grpId="0" animBg="1"/>
      <p:bldP spid="3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220072" y="1283709"/>
            <a:ext cx="2371794"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Add Contents Title</a:t>
            </a:r>
            <a:endParaRPr lang="ko-KR" altLang="en-US" sz="1400" b="1" dirty="0">
              <a:solidFill>
                <a:schemeClr val="bg1"/>
              </a:solidFill>
              <a:latin typeface="Arial" pitchFamily="34" charset="0"/>
              <a:cs typeface="Arial" pitchFamily="34" charset="0"/>
            </a:endParaRPr>
          </a:p>
        </p:txBody>
      </p:sp>
      <p:sp>
        <p:nvSpPr>
          <p:cNvPr id="11" name="TextBox 10"/>
          <p:cNvSpPr txBox="1"/>
          <p:nvPr/>
        </p:nvSpPr>
        <p:spPr>
          <a:xfrm>
            <a:off x="2051721" y="1280541"/>
            <a:ext cx="1944216"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Your Text  Here</a:t>
            </a:r>
            <a:endParaRPr lang="ko-KR" altLang="en-US" sz="1400" b="1" dirty="0">
              <a:solidFill>
                <a:schemeClr val="bg1"/>
              </a:solidFill>
              <a:latin typeface="Arial" pitchFamily="34" charset="0"/>
              <a:cs typeface="Arial" pitchFamily="34" charset="0"/>
            </a:endParaRPr>
          </a:p>
        </p:txBody>
      </p:sp>
      <p:sp>
        <p:nvSpPr>
          <p:cNvPr id="12" name="TextBox 11"/>
          <p:cNvSpPr txBox="1"/>
          <p:nvPr/>
        </p:nvSpPr>
        <p:spPr>
          <a:xfrm>
            <a:off x="1403647" y="1305699"/>
            <a:ext cx="7344817" cy="2492990"/>
          </a:xfrm>
          <a:prstGeom prst="rect">
            <a:avLst/>
          </a:prstGeom>
          <a:noFill/>
        </p:spPr>
        <p:txBody>
          <a:bodyPr wrap="square" rtlCol="0">
            <a:spAutoFit/>
          </a:bodyPr>
          <a:lstStyle/>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Фалшиви </a:t>
            </a:r>
            <a:r>
              <a:rPr lang="ru-RU" altLang="ko-KR" sz="2000" dirty="0" smtClean="0">
                <a:solidFill>
                  <a:srgbClr val="984807"/>
                </a:solidFill>
                <a:latin typeface="Arial" pitchFamily="34" charset="0"/>
                <a:cs typeface="Arial" pitchFamily="34" charset="0"/>
              </a:rPr>
              <a:t>уеб сайтове</a:t>
            </a:r>
            <a:r>
              <a:rPr lang="ru-RU" altLang="ko-KR" sz="2000" dirty="0">
                <a:solidFill>
                  <a:srgbClr val="984807"/>
                </a:solidFill>
                <a:latin typeface="Arial" pitchFamily="34" charset="0"/>
                <a:cs typeface="Arial" pitchFamily="34" charset="0"/>
              </a:rPr>
              <a:t>, които използват заглавията и ISSN-а на автентични списания.</a:t>
            </a:r>
          </a:p>
          <a:p>
            <a:pPr marL="342900" indent="-342900">
              <a:lnSpc>
                <a:spcPct val="130000"/>
              </a:lnSpc>
              <a:buFont typeface="Wingdings" panose="05000000000000000000" pitchFamily="2" charset="2"/>
              <a:buChar char="§"/>
            </a:pPr>
            <a:r>
              <a:rPr lang="ru-RU" altLang="ko-KR" sz="2000" dirty="0" smtClean="0">
                <a:solidFill>
                  <a:srgbClr val="984807"/>
                </a:solidFill>
                <a:latin typeface="Arial" pitchFamily="34" charset="0"/>
                <a:cs typeface="Arial" pitchFamily="34" charset="0"/>
              </a:rPr>
              <a:t>Имитиращи </a:t>
            </a:r>
            <a:r>
              <a:rPr lang="ru-RU" altLang="ko-KR" sz="2000" dirty="0">
                <a:solidFill>
                  <a:srgbClr val="984807"/>
                </a:solidFill>
                <a:latin typeface="Arial" pitchFamily="34" charset="0"/>
                <a:cs typeface="Arial" pitchFamily="34" charset="0"/>
              </a:rPr>
              <a:t>версии на реномирани списания, индексирани в Clarivate Analytics.</a:t>
            </a:r>
          </a:p>
          <a:p>
            <a:pPr marL="342900" indent="-342900">
              <a:lnSpc>
                <a:spcPct val="130000"/>
              </a:lnSpc>
              <a:buFont typeface="Wingdings" panose="05000000000000000000" pitchFamily="2" charset="2"/>
              <a:buChar char="§"/>
            </a:pPr>
            <a:r>
              <a:rPr lang="ru-RU" altLang="ko-KR" sz="2000" dirty="0" smtClean="0">
                <a:solidFill>
                  <a:srgbClr val="984807"/>
                </a:solidFill>
                <a:latin typeface="Arial" pitchFamily="34" charset="0"/>
                <a:cs typeface="Arial" pitchFamily="34" charset="0"/>
              </a:rPr>
              <a:t>Предлагат </a:t>
            </a:r>
            <a:r>
              <a:rPr lang="ru-RU" altLang="ko-KR" sz="2000" dirty="0">
                <a:solidFill>
                  <a:srgbClr val="984807"/>
                </a:solidFill>
                <a:latin typeface="Arial" pitchFamily="34" charset="0"/>
                <a:cs typeface="Arial" pitchFamily="34" charset="0"/>
              </a:rPr>
              <a:t>на учените възможност бързо да публикуват онлайн своите изследвания срещу заплащане</a:t>
            </a:r>
            <a:r>
              <a:rPr lang="ru-RU" altLang="ko-KR" sz="2000" dirty="0" smtClean="0">
                <a:solidFill>
                  <a:srgbClr val="984807"/>
                </a:solidFill>
                <a:latin typeface="Arial" pitchFamily="34" charset="0"/>
                <a:cs typeface="Arial" pitchFamily="34" charset="0"/>
              </a:rPr>
              <a:t>.</a:t>
            </a:r>
            <a:endParaRPr lang="ru-RU" altLang="ko-KR" sz="2000" dirty="0">
              <a:solidFill>
                <a:srgbClr val="984807"/>
              </a:solidFill>
              <a:latin typeface="Arial" pitchFamily="34" charset="0"/>
              <a:cs typeface="Arial" pitchFamily="34" charset="0"/>
            </a:endParaRPr>
          </a:p>
        </p:txBody>
      </p:sp>
      <p:sp>
        <p:nvSpPr>
          <p:cNvPr id="17" name="Rectangle 16"/>
          <p:cNvSpPr/>
          <p:nvPr/>
        </p:nvSpPr>
        <p:spPr>
          <a:xfrm>
            <a:off x="2339752" y="302580"/>
            <a:ext cx="6665495" cy="483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ru-RU" altLang="ko-KR" sz="2000" dirty="0"/>
              <a:t>Какво представляват фалшивите списания?</a:t>
            </a:r>
            <a:endParaRPr lang="bg-BG" altLang="ko-KR" sz="2000" dirty="0"/>
          </a:p>
        </p:txBody>
      </p:sp>
      <p:sp>
        <p:nvSpPr>
          <p:cNvPr id="19" name="TextBox 18"/>
          <p:cNvSpPr txBox="1"/>
          <p:nvPr/>
        </p:nvSpPr>
        <p:spPr>
          <a:xfrm>
            <a:off x="1713580" y="302581"/>
            <a:ext cx="533164" cy="468000"/>
          </a:xfrm>
          <a:prstGeom prst="rect">
            <a:avLst/>
          </a:prstGeom>
          <a:solidFill>
            <a:schemeClr val="accent2"/>
          </a:solidFill>
        </p:spPr>
        <p:txBody>
          <a:bodyPr wrap="square" rtlCol="0">
            <a:spAutoFit/>
          </a:bodyPr>
          <a:lstStyle/>
          <a:p>
            <a:pPr algn="ctr"/>
            <a:r>
              <a:rPr lang="en-US" altLang="ko-KR" sz="2400" b="1" dirty="0" smtClean="0">
                <a:solidFill>
                  <a:schemeClr val="accent1"/>
                </a:solidFill>
                <a:latin typeface="Arial" pitchFamily="34" charset="0"/>
                <a:cs typeface="Arial" pitchFamily="34" charset="0"/>
              </a:rPr>
              <a:t>0</a:t>
            </a:r>
            <a:r>
              <a:rPr lang="bg-BG" altLang="ko-KR" sz="2400" b="1" dirty="0" smtClean="0">
                <a:solidFill>
                  <a:schemeClr val="accent1"/>
                </a:solidFill>
                <a:latin typeface="Arial" pitchFamily="34" charset="0"/>
                <a:cs typeface="Arial" pitchFamily="34" charset="0"/>
              </a:rPr>
              <a:t>3</a:t>
            </a:r>
            <a:endParaRPr lang="ko-KR" altLang="en-US" sz="2400" b="1" dirty="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24632486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bg-BG" altLang="ko-KR" dirty="0"/>
              <a:t>Какви са целевите списания?</a:t>
            </a:r>
            <a:endParaRPr lang="ko-KR" altLang="en-US" dirty="0"/>
          </a:p>
        </p:txBody>
      </p:sp>
      <p:sp>
        <p:nvSpPr>
          <p:cNvPr id="10" name="TextBox 9"/>
          <p:cNvSpPr txBox="1"/>
          <p:nvPr/>
        </p:nvSpPr>
        <p:spPr>
          <a:xfrm>
            <a:off x="301036" y="3699245"/>
            <a:ext cx="2371794" cy="307777"/>
          </a:xfrm>
          <a:prstGeom prst="rect">
            <a:avLst/>
          </a:prstGeom>
          <a:noFill/>
        </p:spPr>
        <p:txBody>
          <a:bodyPr wrap="square" rtlCol="0">
            <a:spAutoFit/>
          </a:bodyPr>
          <a:lstStyle/>
          <a:p>
            <a:pPr algn="ctr"/>
            <a:r>
              <a:rPr lang="en-US" altLang="ko-KR" sz="1400" b="1" dirty="0">
                <a:solidFill>
                  <a:schemeClr val="accent1"/>
                </a:solidFill>
                <a:cs typeface="Arial" pitchFamily="34" charset="0"/>
              </a:rPr>
              <a:t>Jökull, (jokulljournal.is)</a:t>
            </a:r>
          </a:p>
        </p:txBody>
      </p:sp>
      <p:sp>
        <p:nvSpPr>
          <p:cNvPr id="11" name="TextBox 10"/>
          <p:cNvSpPr txBox="1"/>
          <p:nvPr/>
        </p:nvSpPr>
        <p:spPr>
          <a:xfrm>
            <a:off x="5004048" y="1017799"/>
            <a:ext cx="3676081" cy="3333220"/>
          </a:xfrm>
          <a:prstGeom prst="rect">
            <a:avLst/>
          </a:prstGeom>
          <a:noFill/>
        </p:spPr>
        <p:txBody>
          <a:bodyPr wrap="square" rtlCol="0">
            <a:spAutoFit/>
          </a:bodyPr>
          <a:lstStyle/>
          <a:p>
            <a:pPr marL="342900" indent="-342900">
              <a:lnSpc>
                <a:spcPct val="130000"/>
              </a:lnSpc>
              <a:buFont typeface="Wingdings" panose="05000000000000000000" pitchFamily="2" charset="2"/>
              <a:buChar char="§"/>
            </a:pPr>
            <a:r>
              <a:rPr lang="ru-RU" altLang="ko-KR" dirty="0">
                <a:solidFill>
                  <a:schemeClr val="accent1"/>
                </a:solidFill>
                <a:cs typeface="Arial" pitchFamily="34" charset="0"/>
              </a:rPr>
              <a:t>Реномирани, слабо известни списания, особено публикувани от малки издателства.</a:t>
            </a:r>
          </a:p>
          <a:p>
            <a:pPr marL="342900" indent="-342900">
              <a:lnSpc>
                <a:spcPct val="130000"/>
              </a:lnSpc>
              <a:buFont typeface="Wingdings" panose="05000000000000000000" pitchFamily="2" charset="2"/>
              <a:buChar char="§"/>
            </a:pPr>
            <a:r>
              <a:rPr lang="ru-RU" altLang="ko-KR" dirty="0" smtClean="0">
                <a:solidFill>
                  <a:schemeClr val="accent1"/>
                </a:solidFill>
                <a:cs typeface="Arial" pitchFamily="34" charset="0"/>
              </a:rPr>
              <a:t>Списания, </a:t>
            </a:r>
            <a:r>
              <a:rPr lang="ru-RU" altLang="ko-KR" dirty="0">
                <a:solidFill>
                  <a:schemeClr val="accent1"/>
                </a:solidFill>
                <a:cs typeface="Arial" pitchFamily="34" charset="0"/>
              </a:rPr>
              <a:t>индексирани в Web of Science с не особено висок импакт фактор.</a:t>
            </a:r>
          </a:p>
          <a:p>
            <a:pPr marL="342900" indent="-342900">
              <a:lnSpc>
                <a:spcPct val="130000"/>
              </a:lnSpc>
              <a:buFont typeface="Wingdings" panose="05000000000000000000" pitchFamily="2" charset="2"/>
              <a:buChar char="§"/>
            </a:pPr>
            <a:r>
              <a:rPr lang="ru-RU" altLang="ko-KR" dirty="0">
                <a:solidFill>
                  <a:schemeClr val="accent1"/>
                </a:solidFill>
                <a:cs typeface="Arial" pitchFamily="34" charset="0"/>
              </a:rPr>
              <a:t>Повечето нямат </a:t>
            </a:r>
            <a:r>
              <a:rPr lang="ru-RU" altLang="ko-KR" dirty="0" smtClean="0">
                <a:solidFill>
                  <a:schemeClr val="accent1"/>
                </a:solidFill>
                <a:cs typeface="Arial" pitchFamily="34" charset="0"/>
              </a:rPr>
              <a:t>уеб сайт </a:t>
            </a:r>
            <a:r>
              <a:rPr lang="ru-RU" altLang="ko-KR" dirty="0">
                <a:solidFill>
                  <a:schemeClr val="accent1"/>
                </a:solidFill>
                <a:cs typeface="Arial" pitchFamily="34" charset="0"/>
              </a:rPr>
              <a:t>или той е трудно откриваем.</a:t>
            </a:r>
          </a:p>
        </p:txBody>
      </p:sp>
      <p:pic>
        <p:nvPicPr>
          <p:cNvPr id="15" name="Picture 14"/>
          <p:cNvPicPr>
            <a:picLocks noChangeAspect="1"/>
          </p:cNvPicPr>
          <p:nvPr/>
        </p:nvPicPr>
        <p:blipFill>
          <a:blip r:embed="rId3"/>
          <a:stretch>
            <a:fillRect/>
          </a:stretch>
        </p:blipFill>
        <p:spPr>
          <a:xfrm>
            <a:off x="593475" y="1158235"/>
            <a:ext cx="3978525" cy="2236206"/>
          </a:xfrm>
          <a:prstGeom prst="rect">
            <a:avLst/>
          </a:prstGeom>
          <a:ln>
            <a:noFill/>
          </a:ln>
          <a:effectLst>
            <a:outerShdw blurRad="292100" dist="139700" dir="2700000" algn="tl" rotWithShape="0">
              <a:srgbClr val="333333">
                <a:alpha val="65000"/>
              </a:srgbClr>
            </a:outerShdw>
          </a:effectLst>
        </p:spPr>
      </p:pic>
      <p:sp>
        <p:nvSpPr>
          <p:cNvPr id="16" name="TextBox 15"/>
          <p:cNvSpPr txBox="1"/>
          <p:nvPr/>
        </p:nvSpPr>
        <p:spPr>
          <a:xfrm>
            <a:off x="2495017" y="3788606"/>
            <a:ext cx="2371794" cy="523220"/>
          </a:xfrm>
          <a:prstGeom prst="rect">
            <a:avLst/>
          </a:prstGeom>
          <a:noFill/>
        </p:spPr>
        <p:txBody>
          <a:bodyPr wrap="square" rtlCol="0">
            <a:spAutoFit/>
          </a:bodyPr>
          <a:lstStyle/>
          <a:p>
            <a:pPr algn="ctr"/>
            <a:r>
              <a:rPr lang="en-US" altLang="ko-KR" sz="1400" b="1" dirty="0">
                <a:solidFill>
                  <a:schemeClr val="accent1"/>
                </a:solidFill>
                <a:cs typeface="Arial" pitchFamily="34" charset="0"/>
              </a:rPr>
              <a:t>The Jökull Journal (jokulljournal.com)</a:t>
            </a:r>
          </a:p>
        </p:txBody>
      </p:sp>
      <p:pic>
        <p:nvPicPr>
          <p:cNvPr id="17" name="Picture 16"/>
          <p:cNvPicPr>
            <a:picLocks noChangeAspect="1"/>
          </p:cNvPicPr>
          <p:nvPr/>
        </p:nvPicPr>
        <p:blipFill>
          <a:blip r:embed="rId4"/>
          <a:stretch>
            <a:fillRect/>
          </a:stretch>
        </p:blipFill>
        <p:spPr>
          <a:xfrm>
            <a:off x="945151" y="1925047"/>
            <a:ext cx="1083564" cy="722376"/>
          </a:xfrm>
          <a:prstGeom prst="rect">
            <a:avLst/>
          </a:prstGeom>
          <a:ln>
            <a:noFill/>
          </a:ln>
          <a:effectLst>
            <a:softEdge rad="112500"/>
          </a:effectLst>
        </p:spPr>
      </p:pic>
      <p:pic>
        <p:nvPicPr>
          <p:cNvPr id="18" name="Picture 17"/>
          <p:cNvPicPr>
            <a:picLocks noChangeAspect="1"/>
          </p:cNvPicPr>
          <p:nvPr/>
        </p:nvPicPr>
        <p:blipFill>
          <a:blip r:embed="rId5"/>
          <a:stretch>
            <a:fillRect/>
          </a:stretch>
        </p:blipFill>
        <p:spPr>
          <a:xfrm>
            <a:off x="3091355" y="1914348"/>
            <a:ext cx="1179118" cy="723979"/>
          </a:xfrm>
          <a:prstGeom prst="rect">
            <a:avLst/>
          </a:prstGeom>
          <a:ln>
            <a:noFill/>
          </a:ln>
          <a:effectLst>
            <a:softEdge rad="112500"/>
          </a:effectLst>
        </p:spPr>
      </p:pic>
    </p:spTree>
    <p:extLst>
      <p:ext uri="{BB962C8B-B14F-4D97-AF65-F5344CB8AC3E}">
        <p14:creationId xmlns:p14="http://schemas.microsoft.com/office/powerpoint/2010/main" val="14487326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endParaRPr lang="en-US"/>
          </a:p>
        </p:txBody>
      </p:sp>
      <p:pic>
        <p:nvPicPr>
          <p:cNvPr id="9" name="Picture 8"/>
          <p:cNvPicPr>
            <a:picLocks noChangeAspect="1"/>
          </p:cNvPicPr>
          <p:nvPr/>
        </p:nvPicPr>
        <p:blipFill rotWithShape="1">
          <a:blip r:embed="rId3"/>
          <a:srcRect l="5304" t="3260" r="3627" b="7970"/>
          <a:stretch/>
        </p:blipFill>
        <p:spPr>
          <a:xfrm>
            <a:off x="0" y="1"/>
            <a:ext cx="9144000" cy="5143500"/>
          </a:xfrm>
          <a:prstGeom prst="rect">
            <a:avLst/>
          </a:prstGeom>
        </p:spPr>
      </p:pic>
      <p:pic>
        <p:nvPicPr>
          <p:cNvPr id="3" name="Picture 2"/>
          <p:cNvPicPr>
            <a:picLocks noChangeAspect="1"/>
          </p:cNvPicPr>
          <p:nvPr/>
        </p:nvPicPr>
        <p:blipFill>
          <a:blip r:embed="rId4"/>
          <a:stretch>
            <a:fillRect/>
          </a:stretch>
        </p:blipFill>
        <p:spPr>
          <a:xfrm>
            <a:off x="2738864" y="2035342"/>
            <a:ext cx="4494665" cy="2624555"/>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5683312" y="403267"/>
            <a:ext cx="1378391" cy="830997"/>
          </a:xfrm>
          <a:prstGeom prst="rect">
            <a:avLst/>
          </a:prstGeom>
          <a:ln/>
        </p:spPr>
        <p:style>
          <a:lnRef idx="0">
            <a:schemeClr val="accent1"/>
          </a:lnRef>
          <a:fillRef idx="3">
            <a:schemeClr val="accent1"/>
          </a:fillRef>
          <a:effectRef idx="3">
            <a:schemeClr val="accent1"/>
          </a:effectRef>
          <a:fontRef idx="minor">
            <a:schemeClr val="lt1"/>
          </a:fontRef>
        </p:style>
        <p:txBody>
          <a:bodyPr wrap="square">
            <a:spAutoFit/>
          </a:bodyPr>
          <a:lstStyle/>
          <a:p>
            <a:pPr defTabSz="685800"/>
            <a:r>
              <a:rPr lang="en-US" sz="1200" dirty="0">
                <a:solidFill>
                  <a:prstClr val="white"/>
                </a:solidFill>
                <a:latin typeface="Rockwell" panose="02060603020205020403"/>
              </a:rPr>
              <a:t>Web of Science IF 1.165</a:t>
            </a:r>
          </a:p>
          <a:p>
            <a:pPr defTabSz="685800"/>
            <a:r>
              <a:rPr lang="en-US" sz="1200" dirty="0">
                <a:solidFill>
                  <a:prstClr val="white"/>
                </a:solidFill>
                <a:latin typeface="Rockwell" panose="02060603020205020403"/>
              </a:rPr>
              <a:t>Scopus</a:t>
            </a:r>
          </a:p>
          <a:p>
            <a:pPr defTabSz="685800"/>
            <a:r>
              <a:rPr lang="en-US" sz="1200" dirty="0">
                <a:solidFill>
                  <a:prstClr val="white"/>
                </a:solidFill>
                <a:latin typeface="Rockwell" panose="02060603020205020403"/>
              </a:rPr>
              <a:t>SJR 0.495</a:t>
            </a:r>
          </a:p>
        </p:txBody>
      </p:sp>
    </p:spTree>
    <p:extLst>
      <p:ext uri="{BB962C8B-B14F-4D97-AF65-F5344CB8AC3E}">
        <p14:creationId xmlns:p14="http://schemas.microsoft.com/office/powerpoint/2010/main" val="525451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en-US"/>
          </a:p>
        </p:txBody>
      </p:sp>
      <p:pic>
        <p:nvPicPr>
          <p:cNvPr id="6" name="Picture 5"/>
          <p:cNvPicPr>
            <a:picLocks noChangeAspect="1"/>
          </p:cNvPicPr>
          <p:nvPr/>
        </p:nvPicPr>
        <p:blipFill rotWithShape="1">
          <a:blip r:embed="rId3"/>
          <a:srcRect t="3454" r="1600" b="6076"/>
          <a:stretch/>
        </p:blipFill>
        <p:spPr>
          <a:xfrm>
            <a:off x="-1" y="0"/>
            <a:ext cx="9144001" cy="5143500"/>
          </a:xfrm>
          <a:prstGeom prst="rect">
            <a:avLst/>
          </a:prstGeom>
        </p:spPr>
      </p:pic>
      <p:pic>
        <p:nvPicPr>
          <p:cNvPr id="3" name="Picture 2"/>
          <p:cNvPicPr>
            <a:picLocks noChangeAspect="1"/>
          </p:cNvPicPr>
          <p:nvPr/>
        </p:nvPicPr>
        <p:blipFill>
          <a:blip r:embed="rId4"/>
          <a:stretch>
            <a:fillRect/>
          </a:stretch>
        </p:blipFill>
        <p:spPr>
          <a:xfrm>
            <a:off x="3957401" y="199394"/>
            <a:ext cx="4325487" cy="27891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90751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8397" t="18178" r="20065" b="4197"/>
          <a:stretch/>
        </p:blipFill>
        <p:spPr>
          <a:xfrm>
            <a:off x="-9150" y="987574"/>
            <a:ext cx="9153150" cy="4155926"/>
          </a:xfrm>
          <a:prstGeom prst="rect">
            <a:avLst/>
          </a:prstGeom>
        </p:spPr>
      </p:pic>
      <p:sp>
        <p:nvSpPr>
          <p:cNvPr id="5" name="Text Placeholder 1"/>
          <p:cNvSpPr txBox="1">
            <a:spLocks/>
          </p:cNvSpPr>
          <p:nvPr/>
        </p:nvSpPr>
        <p:spPr>
          <a:xfrm>
            <a:off x="0" y="123478"/>
            <a:ext cx="9144000" cy="576064"/>
          </a:xfr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0" algn="ctr">
              <a:spcBef>
                <a:spcPct val="20000"/>
              </a:spcBef>
            </a:pPr>
            <a:r>
              <a:rPr lang="ru-RU" altLang="ko-KR" sz="3200" dirty="0">
                <a:solidFill>
                  <a:schemeClr val="accent2">
                    <a:lumMod val="50000"/>
                  </a:schemeClr>
                </a:solidFill>
                <a:cs typeface="Arial" pitchFamily="34" charset="0"/>
              </a:rPr>
              <a:t>Покана за публикуване във фалшиво списание</a:t>
            </a:r>
            <a:endParaRPr lang="ko-KR" altLang="en-US" sz="3200" dirty="0">
              <a:solidFill>
                <a:schemeClr val="accent2">
                  <a:lumMod val="50000"/>
                </a:schemeClr>
              </a:solidFill>
              <a:cs typeface="Arial" pitchFamily="34" charset="0"/>
            </a:endParaRPr>
          </a:p>
        </p:txBody>
      </p:sp>
    </p:spTree>
    <p:extLst>
      <p:ext uri="{BB962C8B-B14F-4D97-AF65-F5344CB8AC3E}">
        <p14:creationId xmlns:p14="http://schemas.microsoft.com/office/powerpoint/2010/main" val="6302839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220072" y="1283709"/>
            <a:ext cx="2371794"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Add Contents Title</a:t>
            </a:r>
            <a:endParaRPr lang="ko-KR" altLang="en-US" sz="1400" b="1" dirty="0">
              <a:solidFill>
                <a:schemeClr val="bg1"/>
              </a:solidFill>
              <a:latin typeface="Arial" pitchFamily="34" charset="0"/>
              <a:cs typeface="Arial" pitchFamily="34" charset="0"/>
            </a:endParaRPr>
          </a:p>
        </p:txBody>
      </p:sp>
      <p:sp>
        <p:nvSpPr>
          <p:cNvPr id="11" name="TextBox 10"/>
          <p:cNvSpPr txBox="1"/>
          <p:nvPr/>
        </p:nvSpPr>
        <p:spPr>
          <a:xfrm>
            <a:off x="2051721" y="1280541"/>
            <a:ext cx="1944216"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Your Text  Here</a:t>
            </a:r>
            <a:endParaRPr lang="ko-KR" altLang="en-US" sz="1400" b="1" dirty="0">
              <a:solidFill>
                <a:schemeClr val="bg1"/>
              </a:solidFill>
              <a:latin typeface="Arial" pitchFamily="34" charset="0"/>
              <a:cs typeface="Arial" pitchFamily="34" charset="0"/>
            </a:endParaRPr>
          </a:p>
        </p:txBody>
      </p:sp>
      <p:sp>
        <p:nvSpPr>
          <p:cNvPr id="12" name="TextBox 11"/>
          <p:cNvSpPr txBox="1"/>
          <p:nvPr/>
        </p:nvSpPr>
        <p:spPr>
          <a:xfrm>
            <a:off x="1403647" y="1305699"/>
            <a:ext cx="7601599" cy="2973122"/>
          </a:xfrm>
          <a:prstGeom prst="rect">
            <a:avLst/>
          </a:prstGeom>
          <a:noFill/>
        </p:spPr>
        <p:txBody>
          <a:bodyPr wrap="square" rtlCol="0">
            <a:spAutoFit/>
          </a:bodyPr>
          <a:lstStyle/>
          <a:p>
            <a:pPr marL="342900" indent="-342900">
              <a:lnSpc>
                <a:spcPct val="130000"/>
              </a:lnSpc>
              <a:buFont typeface="Wingdings" panose="05000000000000000000" pitchFamily="2" charset="2"/>
              <a:buChar char="§"/>
            </a:pPr>
            <a:r>
              <a:rPr lang="ru-RU" altLang="ko-KR" dirty="0">
                <a:solidFill>
                  <a:srgbClr val="984807"/>
                </a:solidFill>
                <a:latin typeface="Arial" pitchFamily="34" charset="0"/>
                <a:cs typeface="Arial" pitchFamily="34" charset="0"/>
              </a:rPr>
              <a:t>Съществуват единствено с цел печалба от съмнителни списания, които използват златния модел на отворен достъп.</a:t>
            </a:r>
          </a:p>
          <a:p>
            <a:pPr marL="342900" indent="-342900">
              <a:lnSpc>
                <a:spcPct val="130000"/>
              </a:lnSpc>
              <a:buFont typeface="Wingdings" panose="05000000000000000000" pitchFamily="2" charset="2"/>
              <a:buChar char="§"/>
            </a:pPr>
            <a:r>
              <a:rPr lang="ru-RU" altLang="ko-KR" dirty="0">
                <a:solidFill>
                  <a:srgbClr val="984807"/>
                </a:solidFill>
                <a:latin typeface="Arial" pitchFamily="34" charset="0"/>
                <a:cs typeface="Arial" pitchFamily="34" charset="0"/>
              </a:rPr>
              <a:t>Таксуват списанията и им </a:t>
            </a:r>
            <a:r>
              <a:rPr lang="ru-RU" altLang="ko-KR" dirty="0" smtClean="0">
                <a:solidFill>
                  <a:srgbClr val="984807"/>
                </a:solidFill>
                <a:latin typeface="Arial" pitchFamily="34" charset="0"/>
                <a:cs typeface="Arial" pitchFamily="34" charset="0"/>
              </a:rPr>
              <a:t>предоставят </a:t>
            </a:r>
            <a:r>
              <a:rPr lang="bg-BG" altLang="ko-KR" dirty="0" smtClean="0">
                <a:solidFill>
                  <a:srgbClr val="984807"/>
                </a:solidFill>
                <a:latin typeface="Arial" pitchFamily="34" charset="0"/>
                <a:cs typeface="Arial" pitchFamily="34" charset="0"/>
              </a:rPr>
              <a:t>„</a:t>
            </a:r>
            <a:r>
              <a:rPr lang="ru-RU" altLang="ko-KR" dirty="0" smtClean="0">
                <a:solidFill>
                  <a:srgbClr val="984807"/>
                </a:solidFill>
                <a:latin typeface="Arial" pitchFamily="34" charset="0"/>
                <a:cs typeface="Arial" pitchFamily="34" charset="0"/>
              </a:rPr>
              <a:t>импакт фактор</a:t>
            </a:r>
            <a:r>
              <a:rPr lang="en-US" altLang="ko-KR" dirty="0" smtClean="0">
                <a:solidFill>
                  <a:srgbClr val="984807"/>
                </a:solidFill>
                <a:latin typeface="Arial" pitchFamily="34" charset="0"/>
                <a:cs typeface="Arial" pitchFamily="34" charset="0"/>
              </a:rPr>
              <a:t>”</a:t>
            </a:r>
            <a:r>
              <a:rPr lang="ru-RU" altLang="ko-KR" dirty="0" smtClean="0">
                <a:solidFill>
                  <a:srgbClr val="984807"/>
                </a:solidFill>
                <a:latin typeface="Arial" pitchFamily="34" charset="0"/>
                <a:cs typeface="Arial" pitchFamily="34" charset="0"/>
              </a:rPr>
              <a:t>, </a:t>
            </a:r>
            <a:r>
              <a:rPr lang="ru-RU" altLang="ko-KR" dirty="0">
                <a:solidFill>
                  <a:srgbClr val="984807"/>
                </a:solidFill>
                <a:latin typeface="Arial" pitchFamily="34" charset="0"/>
                <a:cs typeface="Arial" pitchFamily="34" charset="0"/>
              </a:rPr>
              <a:t>който след това се използва за увеличаване на подадените към списанията статии и следователно на приходите.</a:t>
            </a:r>
          </a:p>
          <a:p>
            <a:pPr marL="342900" indent="-342900">
              <a:lnSpc>
                <a:spcPct val="130000"/>
              </a:lnSpc>
              <a:buFont typeface="Wingdings" panose="05000000000000000000" pitchFamily="2" charset="2"/>
              <a:buChar char="§"/>
            </a:pPr>
            <a:endParaRPr lang="ru-RU" altLang="ko-KR" dirty="0">
              <a:solidFill>
                <a:schemeClr val="accent5">
                  <a:lumMod val="75000"/>
                </a:schemeClr>
              </a:solidFill>
              <a:latin typeface="Arial" pitchFamily="34" charset="0"/>
              <a:cs typeface="Arial" pitchFamily="34" charset="0"/>
            </a:endParaRPr>
          </a:p>
          <a:p>
            <a:pPr>
              <a:lnSpc>
                <a:spcPct val="130000"/>
              </a:lnSpc>
            </a:pPr>
            <a:r>
              <a:rPr lang="ru-RU" altLang="ko-KR" b="1" dirty="0">
                <a:solidFill>
                  <a:srgbClr val="984807"/>
                </a:solidFill>
                <a:latin typeface="Arial" pitchFamily="34" charset="0"/>
                <a:cs typeface="Arial" pitchFamily="34" charset="0"/>
              </a:rPr>
              <a:t>Понастоящем има около 10 – 20 подобни компании и подвеждащи метрики, но </a:t>
            </a:r>
            <a:r>
              <a:rPr lang="ru-RU" altLang="ko-KR" b="1" dirty="0" smtClean="0">
                <a:solidFill>
                  <a:srgbClr val="984807"/>
                </a:solidFill>
                <a:latin typeface="Arial" pitchFamily="34" charset="0"/>
                <a:cs typeface="Arial" pitchFamily="34" charset="0"/>
              </a:rPr>
              <a:t>точният им </a:t>
            </a:r>
            <a:r>
              <a:rPr lang="ru-RU" altLang="ko-KR" b="1" dirty="0">
                <a:solidFill>
                  <a:srgbClr val="984807"/>
                </a:solidFill>
                <a:latin typeface="Arial" pitchFamily="34" charset="0"/>
                <a:cs typeface="Arial" pitchFamily="34" charset="0"/>
              </a:rPr>
              <a:t>брой е неизвестен.</a:t>
            </a:r>
          </a:p>
        </p:txBody>
      </p:sp>
      <p:sp>
        <p:nvSpPr>
          <p:cNvPr id="17" name="Rectangle 16"/>
          <p:cNvSpPr/>
          <p:nvPr/>
        </p:nvSpPr>
        <p:spPr>
          <a:xfrm>
            <a:off x="2339752" y="302580"/>
            <a:ext cx="6665495" cy="483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ru-RU" altLang="ko-KR" sz="2000" dirty="0"/>
              <a:t>Компании, предоставящи фалшив импакт фактор</a:t>
            </a:r>
            <a:endParaRPr lang="bg-BG" altLang="ko-KR" sz="2000" dirty="0"/>
          </a:p>
        </p:txBody>
      </p:sp>
      <p:sp>
        <p:nvSpPr>
          <p:cNvPr id="19" name="TextBox 18"/>
          <p:cNvSpPr txBox="1"/>
          <p:nvPr/>
        </p:nvSpPr>
        <p:spPr>
          <a:xfrm>
            <a:off x="1713580" y="302581"/>
            <a:ext cx="533164" cy="468000"/>
          </a:xfrm>
          <a:prstGeom prst="rect">
            <a:avLst/>
          </a:prstGeom>
          <a:solidFill>
            <a:schemeClr val="accent2"/>
          </a:solidFill>
        </p:spPr>
        <p:txBody>
          <a:bodyPr wrap="square" rtlCol="0">
            <a:spAutoFit/>
          </a:bodyPr>
          <a:lstStyle/>
          <a:p>
            <a:pPr algn="ctr"/>
            <a:r>
              <a:rPr lang="en-US" altLang="ko-KR" sz="2400" b="1" dirty="0" smtClean="0">
                <a:solidFill>
                  <a:schemeClr val="accent1"/>
                </a:solidFill>
                <a:latin typeface="Arial" pitchFamily="34" charset="0"/>
                <a:cs typeface="Arial" pitchFamily="34" charset="0"/>
              </a:rPr>
              <a:t>0</a:t>
            </a:r>
            <a:r>
              <a:rPr lang="bg-BG" altLang="ko-KR" sz="2400" b="1" dirty="0" smtClean="0">
                <a:solidFill>
                  <a:schemeClr val="accent1"/>
                </a:solidFill>
                <a:latin typeface="Arial" pitchFamily="34" charset="0"/>
                <a:cs typeface="Arial" pitchFamily="34" charset="0"/>
              </a:rPr>
              <a:t>4</a:t>
            </a:r>
            <a:endParaRPr lang="ko-KR" altLang="en-US" sz="2400" b="1" dirty="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38817907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2" y="195486"/>
            <a:ext cx="9144000" cy="576064"/>
          </a:xfrm>
        </p:spPr>
        <p:txBody>
          <a:bodyPr/>
          <a:lstStyle/>
          <a:p>
            <a:r>
              <a:rPr lang="bg-BG" sz="2400" dirty="0"/>
              <a:t>Сайтове</a:t>
            </a:r>
            <a:r>
              <a:rPr lang="bg-BG" sz="2400" dirty="0" smtClean="0"/>
              <a:t>, предоставящи </a:t>
            </a:r>
            <a:r>
              <a:rPr lang="bg-BG" sz="2400" dirty="0"/>
              <a:t>импакт фактор </a:t>
            </a:r>
            <a:endParaRPr lang="bg-BG" sz="2400" dirty="0" smtClean="0"/>
          </a:p>
          <a:p>
            <a:r>
              <a:rPr lang="bg-BG" sz="2400" dirty="0" smtClean="0"/>
              <a:t>със </a:t>
            </a:r>
            <a:r>
              <a:rPr lang="bg-BG" sz="2400" dirty="0"/>
              <a:t>съмнителна валидност</a:t>
            </a:r>
            <a:endParaRPr lang="en-US" sz="2400" dirty="0"/>
          </a:p>
        </p:txBody>
      </p:sp>
      <p:pic>
        <p:nvPicPr>
          <p:cNvPr id="4" name="Content Placeholder 3"/>
          <p:cNvPicPr>
            <a:picLocks noChangeAspect="1"/>
          </p:cNvPicPr>
          <p:nvPr/>
        </p:nvPicPr>
        <p:blipFill>
          <a:blip r:embed="rId3"/>
          <a:stretch>
            <a:fillRect/>
          </a:stretch>
        </p:blipFill>
        <p:spPr>
          <a:xfrm>
            <a:off x="265232" y="1059582"/>
            <a:ext cx="8640960" cy="3960440"/>
          </a:xfrm>
          <a:prstGeom prst="rect">
            <a:avLst/>
          </a:prstGeom>
        </p:spPr>
      </p:pic>
    </p:spTree>
    <p:extLst>
      <p:ext uri="{BB962C8B-B14F-4D97-AF65-F5344CB8AC3E}">
        <p14:creationId xmlns:p14="http://schemas.microsoft.com/office/powerpoint/2010/main" val="37460760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220072" y="1283709"/>
            <a:ext cx="2371794"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Add Contents Title</a:t>
            </a:r>
            <a:endParaRPr lang="ko-KR" altLang="en-US" sz="1400" b="1" dirty="0">
              <a:solidFill>
                <a:schemeClr val="bg1"/>
              </a:solidFill>
              <a:latin typeface="Arial" pitchFamily="34" charset="0"/>
              <a:cs typeface="Arial" pitchFamily="34" charset="0"/>
            </a:endParaRPr>
          </a:p>
        </p:txBody>
      </p:sp>
      <p:sp>
        <p:nvSpPr>
          <p:cNvPr id="11" name="TextBox 10"/>
          <p:cNvSpPr txBox="1"/>
          <p:nvPr/>
        </p:nvSpPr>
        <p:spPr>
          <a:xfrm>
            <a:off x="2051721" y="1280541"/>
            <a:ext cx="1944216"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Your Text  Here</a:t>
            </a:r>
            <a:endParaRPr lang="ko-KR" altLang="en-US" sz="1400" b="1" dirty="0">
              <a:solidFill>
                <a:schemeClr val="bg1"/>
              </a:solidFill>
              <a:latin typeface="Arial" pitchFamily="34" charset="0"/>
              <a:cs typeface="Arial" pitchFamily="34" charset="0"/>
            </a:endParaRPr>
          </a:p>
        </p:txBody>
      </p:sp>
      <p:sp>
        <p:nvSpPr>
          <p:cNvPr id="12" name="TextBox 11"/>
          <p:cNvSpPr txBox="1"/>
          <p:nvPr/>
        </p:nvSpPr>
        <p:spPr>
          <a:xfrm>
            <a:off x="1403647" y="1305699"/>
            <a:ext cx="7601599" cy="2973122"/>
          </a:xfrm>
          <a:prstGeom prst="rect">
            <a:avLst/>
          </a:prstGeom>
          <a:noFill/>
        </p:spPr>
        <p:txBody>
          <a:bodyPr wrap="square" rtlCol="0">
            <a:spAutoFit/>
          </a:bodyPr>
          <a:lstStyle/>
          <a:p>
            <a:pPr marL="342900" indent="-342900">
              <a:lnSpc>
                <a:spcPct val="130000"/>
              </a:lnSpc>
              <a:buFont typeface="Wingdings" panose="05000000000000000000" pitchFamily="2" charset="2"/>
              <a:buChar char="§"/>
            </a:pPr>
            <a:r>
              <a:rPr lang="ru-RU" altLang="ko-KR" dirty="0">
                <a:solidFill>
                  <a:srgbClr val="984807"/>
                </a:solidFill>
                <a:latin typeface="Arial" pitchFamily="34" charset="0"/>
                <a:cs typeface="Arial" pitchFamily="34" charset="0"/>
              </a:rPr>
              <a:t>Сайтът на конкретната фирма е непрозрачен и предоставя ограничена информация.</a:t>
            </a:r>
          </a:p>
          <a:p>
            <a:pPr marL="342900" indent="-342900">
              <a:lnSpc>
                <a:spcPct val="130000"/>
              </a:lnSpc>
              <a:buFont typeface="Wingdings" panose="05000000000000000000" pitchFamily="2" charset="2"/>
              <a:buChar char="§"/>
            </a:pPr>
            <a:r>
              <a:rPr lang="ru-RU" altLang="ko-KR" dirty="0">
                <a:solidFill>
                  <a:srgbClr val="984807"/>
                </a:solidFill>
                <a:latin typeface="Arial" pitchFamily="34" charset="0"/>
                <a:cs typeface="Arial" pitchFamily="34" charset="0"/>
              </a:rPr>
              <a:t>Включването в списъка на обработвани издания се таксува.</a:t>
            </a:r>
          </a:p>
          <a:p>
            <a:pPr marL="342900" indent="-342900">
              <a:lnSpc>
                <a:spcPct val="130000"/>
              </a:lnSpc>
              <a:buFont typeface="Wingdings" panose="05000000000000000000" pitchFamily="2" charset="2"/>
              <a:buChar char="§"/>
            </a:pPr>
            <a:r>
              <a:rPr lang="ru-RU" altLang="ko-KR" dirty="0">
                <a:solidFill>
                  <a:srgbClr val="984807"/>
                </a:solidFill>
                <a:latin typeface="Arial" pitchFamily="34" charset="0"/>
                <a:cs typeface="Arial" pitchFamily="34" charset="0"/>
              </a:rPr>
              <a:t>Стойностите за повечето или за всички списания се увеличават ежегодно.</a:t>
            </a:r>
          </a:p>
          <a:p>
            <a:pPr marL="342900" indent="-342900">
              <a:lnSpc>
                <a:spcPct val="130000"/>
              </a:lnSpc>
              <a:buFont typeface="Wingdings" panose="05000000000000000000" pitchFamily="2" charset="2"/>
              <a:buChar char="§"/>
            </a:pPr>
            <a:r>
              <a:rPr lang="ru-RU" altLang="ko-KR" dirty="0">
                <a:solidFill>
                  <a:srgbClr val="984807"/>
                </a:solidFill>
                <a:latin typeface="Arial" pitchFamily="34" charset="0"/>
                <a:cs typeface="Arial" pitchFamily="34" charset="0"/>
              </a:rPr>
              <a:t>Показателят използва термина “импакт фактор" в своето име.</a:t>
            </a:r>
          </a:p>
          <a:p>
            <a:pPr marL="342900" indent="-342900">
              <a:lnSpc>
                <a:spcPct val="130000"/>
              </a:lnSpc>
              <a:buFont typeface="Wingdings" panose="05000000000000000000" pitchFamily="2" charset="2"/>
              <a:buChar char="§"/>
            </a:pPr>
            <a:r>
              <a:rPr lang="ru-RU" altLang="ko-KR" dirty="0">
                <a:solidFill>
                  <a:srgbClr val="984807"/>
                </a:solidFill>
                <a:latin typeface="Arial" pitchFamily="34" charset="0"/>
                <a:cs typeface="Arial" pitchFamily="34" charset="0"/>
              </a:rPr>
              <a:t>Методиката за изчисляване на стойността е лишена от научна обосновка.</a:t>
            </a:r>
          </a:p>
        </p:txBody>
      </p:sp>
      <p:sp>
        <p:nvSpPr>
          <p:cNvPr id="17" name="Rectangle 16"/>
          <p:cNvSpPr/>
          <p:nvPr/>
        </p:nvSpPr>
        <p:spPr>
          <a:xfrm>
            <a:off x="2339752" y="302580"/>
            <a:ext cx="6665495" cy="483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bg-BG" sz="2000" dirty="0" smtClean="0"/>
              <a:t>Определяне </a:t>
            </a:r>
            <a:r>
              <a:rPr lang="bg-BG" sz="2000" dirty="0"/>
              <a:t>на </a:t>
            </a:r>
            <a:r>
              <a:rPr lang="bg-BG" sz="2000" dirty="0" smtClean="0"/>
              <a:t>фалшиви </a:t>
            </a:r>
            <a:r>
              <a:rPr lang="bg-BG" sz="2000" dirty="0"/>
              <a:t>наукометрични показатели</a:t>
            </a:r>
            <a:endParaRPr lang="bg-BG" altLang="ko-KR" sz="2000" dirty="0"/>
          </a:p>
        </p:txBody>
      </p:sp>
      <p:sp>
        <p:nvSpPr>
          <p:cNvPr id="19" name="TextBox 18"/>
          <p:cNvSpPr txBox="1"/>
          <p:nvPr/>
        </p:nvSpPr>
        <p:spPr>
          <a:xfrm>
            <a:off x="1713580" y="302581"/>
            <a:ext cx="533164" cy="468000"/>
          </a:xfrm>
          <a:prstGeom prst="rect">
            <a:avLst/>
          </a:prstGeom>
          <a:solidFill>
            <a:schemeClr val="accent2"/>
          </a:solidFill>
        </p:spPr>
        <p:txBody>
          <a:bodyPr wrap="square" rtlCol="0">
            <a:spAutoFit/>
          </a:bodyPr>
          <a:lstStyle/>
          <a:p>
            <a:pPr algn="ctr"/>
            <a:r>
              <a:rPr lang="en-US" altLang="ko-KR" sz="2400" b="1" dirty="0" smtClean="0">
                <a:solidFill>
                  <a:schemeClr val="accent1"/>
                </a:solidFill>
                <a:latin typeface="Arial" pitchFamily="34" charset="0"/>
                <a:cs typeface="Arial" pitchFamily="34" charset="0"/>
              </a:rPr>
              <a:t>0</a:t>
            </a:r>
            <a:r>
              <a:rPr lang="bg-BG" altLang="ko-KR" sz="2400" b="1" dirty="0" smtClean="0">
                <a:solidFill>
                  <a:schemeClr val="accent1"/>
                </a:solidFill>
                <a:latin typeface="Arial" pitchFamily="34" charset="0"/>
                <a:cs typeface="Arial" pitchFamily="34" charset="0"/>
              </a:rPr>
              <a:t>4</a:t>
            </a:r>
            <a:endParaRPr lang="ko-KR" altLang="en-US" sz="2400" b="1" dirty="0">
              <a:solidFill>
                <a:schemeClr val="accent1"/>
              </a:solidFill>
              <a:latin typeface="Arial" pitchFamily="34" charset="0"/>
              <a:cs typeface="Arial" pitchFamily="34" charset="0"/>
            </a:endParaRPr>
          </a:p>
        </p:txBody>
      </p:sp>
      <p:sp>
        <p:nvSpPr>
          <p:cNvPr id="7" name="Rectangle 6"/>
          <p:cNvSpPr/>
          <p:nvPr/>
        </p:nvSpPr>
        <p:spPr>
          <a:xfrm>
            <a:off x="1365196" y="4524948"/>
            <a:ext cx="7635250" cy="369332"/>
          </a:xfrm>
          <a:prstGeom prst="rect">
            <a:avLst/>
          </a:prstGeom>
        </p:spPr>
        <p:txBody>
          <a:bodyPr wrap="square">
            <a:spAutoFit/>
          </a:bodyPr>
          <a:lstStyle/>
          <a:p>
            <a:r>
              <a:rPr lang="en-US" dirty="0"/>
              <a:t> </a:t>
            </a:r>
            <a:r>
              <a:rPr lang="en-US" sz="1000" dirty="0" smtClean="0"/>
              <a:t>Beall, </a:t>
            </a:r>
            <a:r>
              <a:rPr lang="en-US" sz="1000" dirty="0"/>
              <a:t>J. </a:t>
            </a:r>
            <a:r>
              <a:rPr lang="en-US" sz="1000" dirty="0" smtClean="0"/>
              <a:t>(2017). Criteria </a:t>
            </a:r>
            <a:r>
              <a:rPr lang="en-US" sz="1000" dirty="0"/>
              <a:t>for </a:t>
            </a:r>
            <a:r>
              <a:rPr lang="en-US" sz="1000" dirty="0" smtClean="0"/>
              <a:t>determining misleading metrics. Retrieved from https</a:t>
            </a:r>
            <a:r>
              <a:rPr lang="en-US" sz="1000" dirty="0"/>
              <a:t>://beallslist.weebly.com/misleading-metrics.html</a:t>
            </a:r>
          </a:p>
        </p:txBody>
      </p:sp>
    </p:spTree>
    <p:extLst>
      <p:ext uri="{BB962C8B-B14F-4D97-AF65-F5344CB8AC3E}">
        <p14:creationId xmlns:p14="http://schemas.microsoft.com/office/powerpoint/2010/main" val="1962328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6" name="Picture 5"/>
          <p:cNvPicPr>
            <a:picLocks noChangeAspect="1"/>
          </p:cNvPicPr>
          <p:nvPr/>
        </p:nvPicPr>
        <p:blipFill>
          <a:blip r:embed="rId3"/>
          <a:stretch>
            <a:fillRect/>
          </a:stretch>
        </p:blipFill>
        <p:spPr>
          <a:xfrm>
            <a:off x="0" y="0"/>
            <a:ext cx="9144000" cy="5128869"/>
          </a:xfrm>
          <a:prstGeom prst="rect">
            <a:avLst/>
          </a:prstGeom>
        </p:spPr>
      </p:pic>
      <p:pic>
        <p:nvPicPr>
          <p:cNvPr id="7" name="Picture 6"/>
          <p:cNvPicPr>
            <a:picLocks noChangeAspect="1"/>
          </p:cNvPicPr>
          <p:nvPr/>
        </p:nvPicPr>
        <p:blipFill>
          <a:blip r:embed="rId4"/>
          <a:stretch>
            <a:fillRect/>
          </a:stretch>
        </p:blipFill>
        <p:spPr>
          <a:xfrm rot="21397790">
            <a:off x="2727357" y="1487031"/>
            <a:ext cx="3689287" cy="1844644"/>
          </a:xfrm>
          <a:prstGeom prst="rect">
            <a:avLst/>
          </a:prstGeom>
          <a:ln>
            <a:noFill/>
          </a:ln>
          <a:effectLst>
            <a:softEdge rad="112500"/>
          </a:effectLst>
        </p:spPr>
      </p:pic>
    </p:spTree>
    <p:extLst>
      <p:ext uri="{BB962C8B-B14F-4D97-AF65-F5344CB8AC3E}">
        <p14:creationId xmlns:p14="http://schemas.microsoft.com/office/powerpoint/2010/main" val="7675098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p:cNvPicPr>
            <a:picLocks noGrp="1" noChangeAspect="1"/>
          </p:cNvPicPr>
          <p:nvPr>
            <p:ph type="pic" idx="14"/>
          </p:nvPr>
        </p:nvPicPr>
        <p:blipFill>
          <a:blip r:embed="rId3"/>
          <a:srcRect t="13710" b="13710"/>
          <a:stretch>
            <a:fillRect/>
          </a:stretch>
        </p:blipFill>
        <p:spPr>
          <a:prstGeom prst="flowChartConnector">
            <a:avLst/>
          </a:prstGeom>
        </p:spPr>
      </p:pic>
      <p:pic>
        <p:nvPicPr>
          <p:cNvPr id="20" name="Picture Placeholder 19"/>
          <p:cNvPicPr>
            <a:picLocks noGrp="1" noChangeAspect="1"/>
          </p:cNvPicPr>
          <p:nvPr>
            <p:ph type="pic" idx="13"/>
          </p:nvPr>
        </p:nvPicPr>
        <p:blipFill>
          <a:blip r:embed="rId4"/>
          <a:srcRect t="7064" b="7064"/>
          <a:stretch>
            <a:fillRect/>
          </a:stretch>
        </p:blipFill>
        <p:spPr>
          <a:prstGeom prst="flowChartConnector">
            <a:avLst/>
          </a:prstGeom>
        </p:spPr>
      </p:pic>
      <p:sp>
        <p:nvSpPr>
          <p:cNvPr id="2" name="Text Placeholder 1"/>
          <p:cNvSpPr>
            <a:spLocks noGrp="1"/>
          </p:cNvSpPr>
          <p:nvPr>
            <p:ph type="body" sz="quarter" idx="10"/>
          </p:nvPr>
        </p:nvSpPr>
        <p:spPr/>
        <p:txBody>
          <a:bodyPr/>
          <a:lstStyle/>
          <a:p>
            <a:r>
              <a:rPr lang="bg-BG" altLang="ko-KR" dirty="0"/>
              <a:t>Рискове за научното публикуване</a:t>
            </a:r>
          </a:p>
        </p:txBody>
      </p:sp>
      <p:grpSp>
        <p:nvGrpSpPr>
          <p:cNvPr id="9" name="Group 8"/>
          <p:cNvGrpSpPr/>
          <p:nvPr/>
        </p:nvGrpSpPr>
        <p:grpSpPr>
          <a:xfrm>
            <a:off x="3723622" y="3473375"/>
            <a:ext cx="1787545" cy="853322"/>
            <a:chOff x="266963" y="3367620"/>
            <a:chExt cx="1756332" cy="853322"/>
          </a:xfrm>
        </p:grpSpPr>
        <p:sp>
          <p:nvSpPr>
            <p:cNvPr id="12" name="Text Placeholder 17"/>
            <p:cNvSpPr txBox="1">
              <a:spLocks/>
            </p:cNvSpPr>
            <p:nvPr/>
          </p:nvSpPr>
          <p:spPr>
            <a:xfrm>
              <a:off x="367112" y="3367620"/>
              <a:ext cx="1656183" cy="246087"/>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bg-BG" sz="2000" b="1" dirty="0" smtClean="0">
                  <a:solidFill>
                    <a:schemeClr val="accent1"/>
                  </a:solidFill>
                  <a:cs typeface="Arial" pitchFamily="34" charset="0"/>
                </a:rPr>
                <a:t>2010 г.</a:t>
              </a:r>
              <a:endParaRPr lang="en-US" sz="2000" b="1" dirty="0">
                <a:solidFill>
                  <a:schemeClr val="accent1"/>
                </a:solidFill>
                <a:cs typeface="Arial" pitchFamily="34" charset="0"/>
              </a:endParaRPr>
            </a:p>
          </p:txBody>
        </p:sp>
        <p:sp>
          <p:nvSpPr>
            <p:cNvPr id="11" name="TextBox 10"/>
            <p:cNvSpPr txBox="1"/>
            <p:nvPr/>
          </p:nvSpPr>
          <p:spPr>
            <a:xfrm>
              <a:off x="266963" y="3697722"/>
              <a:ext cx="1656183" cy="523220"/>
            </a:xfrm>
            <a:prstGeom prst="rect">
              <a:avLst/>
            </a:prstGeom>
            <a:noFill/>
          </p:spPr>
          <p:txBody>
            <a:bodyPr wrap="square" rtlCol="0">
              <a:spAutoFit/>
            </a:bodyPr>
            <a:lstStyle/>
            <a:p>
              <a:pPr algn="ctr"/>
              <a:r>
                <a:rPr lang="bg-BG" altLang="ko-KR" sz="1400" dirty="0">
                  <a:solidFill>
                    <a:schemeClr val="accent1"/>
                  </a:solidFill>
                  <a:cs typeface="Arial" pitchFamily="34" charset="0"/>
                </a:rPr>
                <a:t>„Хищни“ издатели (</a:t>
              </a:r>
              <a:r>
                <a:rPr lang="en-US" altLang="ko-KR" sz="1400" dirty="0">
                  <a:solidFill>
                    <a:schemeClr val="accent1"/>
                  </a:solidFill>
                  <a:cs typeface="Arial" pitchFamily="34" charset="0"/>
                </a:rPr>
                <a:t>Predatory publishers)</a:t>
              </a:r>
            </a:p>
          </p:txBody>
        </p:sp>
      </p:grpSp>
      <p:grpSp>
        <p:nvGrpSpPr>
          <p:cNvPr id="25" name="Group 24"/>
          <p:cNvGrpSpPr/>
          <p:nvPr/>
        </p:nvGrpSpPr>
        <p:grpSpPr>
          <a:xfrm>
            <a:off x="5419920" y="3363606"/>
            <a:ext cx="1703152" cy="1507972"/>
            <a:chOff x="262040" y="3350184"/>
            <a:chExt cx="1677712" cy="1507972"/>
          </a:xfrm>
        </p:grpSpPr>
        <p:sp>
          <p:nvSpPr>
            <p:cNvPr id="28" name="Text Placeholder 17"/>
            <p:cNvSpPr txBox="1">
              <a:spLocks/>
            </p:cNvSpPr>
            <p:nvPr/>
          </p:nvSpPr>
          <p:spPr>
            <a:xfrm>
              <a:off x="283569" y="3350184"/>
              <a:ext cx="1656183" cy="246087"/>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bg-BG" sz="2000" b="1" dirty="0" smtClean="0">
                  <a:solidFill>
                    <a:schemeClr val="accent1"/>
                  </a:solidFill>
                  <a:cs typeface="Arial" pitchFamily="34" charset="0"/>
                </a:rPr>
                <a:t>2012 г.</a:t>
              </a:r>
              <a:endParaRPr lang="en-US" sz="2000" b="1" dirty="0">
                <a:solidFill>
                  <a:schemeClr val="accent1"/>
                </a:solidFill>
                <a:cs typeface="Arial" pitchFamily="34" charset="0"/>
              </a:endParaRPr>
            </a:p>
          </p:txBody>
        </p:sp>
        <p:sp>
          <p:nvSpPr>
            <p:cNvPr id="27" name="TextBox 26"/>
            <p:cNvSpPr txBox="1"/>
            <p:nvPr/>
          </p:nvSpPr>
          <p:spPr>
            <a:xfrm>
              <a:off x="262040" y="3688605"/>
              <a:ext cx="1656183" cy="1169551"/>
            </a:xfrm>
            <a:prstGeom prst="rect">
              <a:avLst/>
            </a:prstGeom>
            <a:noFill/>
          </p:spPr>
          <p:txBody>
            <a:bodyPr wrap="square" rtlCol="0">
              <a:spAutoFit/>
            </a:bodyPr>
            <a:lstStyle/>
            <a:p>
              <a:pPr algn="ctr"/>
              <a:r>
                <a:rPr lang="ru-RU" altLang="ko-KR" sz="1400" dirty="0">
                  <a:solidFill>
                    <a:schemeClr val="accent1"/>
                  </a:solidFill>
                  <a:cs typeface="Arial" pitchFamily="34" charset="0"/>
                </a:rPr>
                <a:t>Фалшифициране на научни списания (Hijacked journals)</a:t>
              </a:r>
            </a:p>
          </p:txBody>
        </p:sp>
      </p:grpSp>
      <p:grpSp>
        <p:nvGrpSpPr>
          <p:cNvPr id="30" name="Group 29"/>
          <p:cNvGrpSpPr/>
          <p:nvPr/>
        </p:nvGrpSpPr>
        <p:grpSpPr>
          <a:xfrm>
            <a:off x="7007169" y="3363606"/>
            <a:ext cx="1467781" cy="1478419"/>
            <a:chOff x="319261" y="3350184"/>
            <a:chExt cx="1687947" cy="1478419"/>
          </a:xfrm>
        </p:grpSpPr>
        <p:sp>
          <p:nvSpPr>
            <p:cNvPr id="33" name="Text Placeholder 17"/>
            <p:cNvSpPr txBox="1">
              <a:spLocks/>
            </p:cNvSpPr>
            <p:nvPr/>
          </p:nvSpPr>
          <p:spPr>
            <a:xfrm>
              <a:off x="351025" y="3350184"/>
              <a:ext cx="1656183" cy="246087"/>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bg-BG" sz="2000" b="1" dirty="0" smtClean="0">
                  <a:solidFill>
                    <a:schemeClr val="accent1"/>
                  </a:solidFill>
                  <a:cs typeface="Arial" pitchFamily="34" charset="0"/>
                </a:rPr>
                <a:t>2012 г.</a:t>
              </a:r>
              <a:endParaRPr lang="en-US" sz="2000" b="1" dirty="0">
                <a:solidFill>
                  <a:schemeClr val="accent1"/>
                </a:solidFill>
                <a:cs typeface="Arial" pitchFamily="34" charset="0"/>
              </a:endParaRPr>
            </a:p>
          </p:txBody>
        </p:sp>
        <p:sp>
          <p:nvSpPr>
            <p:cNvPr id="32" name="TextBox 31"/>
            <p:cNvSpPr txBox="1"/>
            <p:nvPr/>
          </p:nvSpPr>
          <p:spPr>
            <a:xfrm>
              <a:off x="319261" y="3659052"/>
              <a:ext cx="1656183" cy="1169551"/>
            </a:xfrm>
            <a:prstGeom prst="rect">
              <a:avLst/>
            </a:prstGeom>
            <a:noFill/>
          </p:spPr>
          <p:txBody>
            <a:bodyPr wrap="square" rtlCol="0">
              <a:spAutoFit/>
            </a:bodyPr>
            <a:lstStyle/>
            <a:p>
              <a:pPr algn="ctr"/>
              <a:r>
                <a:rPr lang="ru-RU" altLang="ko-KR" sz="1400" dirty="0">
                  <a:solidFill>
                    <a:schemeClr val="accent1"/>
                  </a:solidFill>
                  <a:cs typeface="Arial" pitchFamily="34" charset="0"/>
                </a:rPr>
                <a:t>Фалшиви наукометрични показатели (Bogus impact factors)</a:t>
              </a:r>
            </a:p>
          </p:txBody>
        </p:sp>
      </p:grpSp>
      <p:grpSp>
        <p:nvGrpSpPr>
          <p:cNvPr id="35" name="Group 34"/>
          <p:cNvGrpSpPr/>
          <p:nvPr/>
        </p:nvGrpSpPr>
        <p:grpSpPr>
          <a:xfrm>
            <a:off x="539552" y="3354598"/>
            <a:ext cx="1764016" cy="1282900"/>
            <a:chOff x="44497" y="3341176"/>
            <a:chExt cx="2028619" cy="1282900"/>
          </a:xfrm>
        </p:grpSpPr>
        <p:sp>
          <p:nvSpPr>
            <p:cNvPr id="38" name="Text Placeholder 17"/>
            <p:cNvSpPr txBox="1">
              <a:spLocks/>
            </p:cNvSpPr>
            <p:nvPr/>
          </p:nvSpPr>
          <p:spPr>
            <a:xfrm>
              <a:off x="313523" y="3341176"/>
              <a:ext cx="1656183" cy="246087"/>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bg-BG" sz="2000" b="1" dirty="0" smtClean="0">
                  <a:solidFill>
                    <a:schemeClr val="accent1"/>
                  </a:solidFill>
                  <a:cs typeface="Arial" pitchFamily="34" charset="0"/>
                </a:rPr>
                <a:t>2000 г.</a:t>
              </a:r>
              <a:endParaRPr lang="en-US" sz="2000" b="1" dirty="0">
                <a:solidFill>
                  <a:schemeClr val="accent1"/>
                </a:solidFill>
                <a:cs typeface="Arial" pitchFamily="34" charset="0"/>
              </a:endParaRPr>
            </a:p>
          </p:txBody>
        </p:sp>
        <p:sp>
          <p:nvSpPr>
            <p:cNvPr id="37" name="TextBox 36"/>
            <p:cNvSpPr txBox="1"/>
            <p:nvPr/>
          </p:nvSpPr>
          <p:spPr>
            <a:xfrm>
              <a:off x="44497" y="3669969"/>
              <a:ext cx="2028619" cy="954107"/>
            </a:xfrm>
            <a:prstGeom prst="rect">
              <a:avLst/>
            </a:prstGeom>
            <a:noFill/>
          </p:spPr>
          <p:txBody>
            <a:bodyPr wrap="square" rtlCol="0">
              <a:spAutoFit/>
            </a:bodyPr>
            <a:lstStyle/>
            <a:p>
              <a:pPr algn="ctr"/>
              <a:r>
                <a:rPr lang="bg-BG" altLang="ko-KR" sz="1400" dirty="0" smtClean="0">
                  <a:solidFill>
                    <a:schemeClr val="accent1"/>
                  </a:solidFill>
                  <a:cs typeface="Arial" pitchFamily="34" charset="0"/>
                </a:rPr>
                <a:t>Фалшиви конференции</a:t>
              </a:r>
            </a:p>
            <a:p>
              <a:pPr algn="ctr"/>
              <a:r>
                <a:rPr lang="bg-BG" altLang="ko-KR" sz="1400" dirty="0" smtClean="0">
                  <a:solidFill>
                    <a:schemeClr val="accent1"/>
                  </a:solidFill>
                  <a:cs typeface="Arial" pitchFamily="34" charset="0"/>
                </a:rPr>
                <a:t>(</a:t>
              </a:r>
              <a:r>
                <a:rPr lang="en-US" altLang="ko-KR" sz="1400" dirty="0" smtClean="0">
                  <a:solidFill>
                    <a:schemeClr val="accent1"/>
                  </a:solidFill>
                  <a:cs typeface="Arial" pitchFamily="34" charset="0"/>
                </a:rPr>
                <a:t>Fake </a:t>
              </a:r>
              <a:r>
                <a:rPr lang="en-US" altLang="ko-KR" sz="1400" dirty="0">
                  <a:solidFill>
                    <a:schemeClr val="accent1"/>
                  </a:solidFill>
                  <a:cs typeface="Arial" pitchFamily="34" charset="0"/>
                </a:rPr>
                <a:t>scientific </a:t>
              </a:r>
              <a:r>
                <a:rPr lang="en-US" altLang="ko-KR" sz="1400" dirty="0" smtClean="0">
                  <a:solidFill>
                    <a:schemeClr val="accent1"/>
                  </a:solidFill>
                  <a:cs typeface="Arial" pitchFamily="34" charset="0"/>
                </a:rPr>
                <a:t>conferences)</a:t>
              </a:r>
              <a:endParaRPr lang="en-US" altLang="ko-KR" sz="1400" dirty="0">
                <a:solidFill>
                  <a:schemeClr val="accent1"/>
                </a:solidFill>
                <a:cs typeface="Arial" pitchFamily="34" charset="0"/>
              </a:endParaRPr>
            </a:p>
          </p:txBody>
        </p:sp>
      </p:grpSp>
      <p:grpSp>
        <p:nvGrpSpPr>
          <p:cNvPr id="40" name="Group 39"/>
          <p:cNvGrpSpPr/>
          <p:nvPr/>
        </p:nvGrpSpPr>
        <p:grpSpPr>
          <a:xfrm>
            <a:off x="2141729" y="3350332"/>
            <a:ext cx="1566176" cy="1340673"/>
            <a:chOff x="272221" y="3336910"/>
            <a:chExt cx="1801102" cy="1340673"/>
          </a:xfrm>
        </p:grpSpPr>
        <p:sp>
          <p:nvSpPr>
            <p:cNvPr id="43" name="Text Placeholder 17"/>
            <p:cNvSpPr txBox="1">
              <a:spLocks/>
            </p:cNvSpPr>
            <p:nvPr/>
          </p:nvSpPr>
          <p:spPr>
            <a:xfrm>
              <a:off x="365342" y="3336910"/>
              <a:ext cx="1656184" cy="246087"/>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bg-BG" sz="2000" b="1" dirty="0" smtClean="0">
                  <a:solidFill>
                    <a:schemeClr val="accent1"/>
                  </a:solidFill>
                  <a:cs typeface="Arial" pitchFamily="34" charset="0"/>
                </a:rPr>
                <a:t>2003 г.</a:t>
              </a:r>
              <a:endParaRPr lang="en-US" sz="2000" b="1" dirty="0">
                <a:solidFill>
                  <a:schemeClr val="accent1"/>
                </a:solidFill>
                <a:cs typeface="Arial" pitchFamily="34" charset="0"/>
              </a:endParaRPr>
            </a:p>
          </p:txBody>
        </p:sp>
        <p:sp>
          <p:nvSpPr>
            <p:cNvPr id="42" name="TextBox 41"/>
            <p:cNvSpPr txBox="1"/>
            <p:nvPr/>
          </p:nvSpPr>
          <p:spPr>
            <a:xfrm>
              <a:off x="272221" y="3723476"/>
              <a:ext cx="1801102" cy="954107"/>
            </a:xfrm>
            <a:prstGeom prst="rect">
              <a:avLst/>
            </a:prstGeom>
            <a:noFill/>
          </p:spPr>
          <p:txBody>
            <a:bodyPr wrap="square" rtlCol="0">
              <a:spAutoFit/>
            </a:bodyPr>
            <a:lstStyle/>
            <a:p>
              <a:pPr algn="ctr"/>
              <a:r>
                <a:rPr lang="bg-BG" altLang="ko-KR" sz="1400" dirty="0">
                  <a:solidFill>
                    <a:schemeClr val="accent1"/>
                  </a:solidFill>
                  <a:cs typeface="Arial" pitchFamily="34" charset="0"/>
                </a:rPr>
                <a:t>Маргинални списания (</a:t>
              </a:r>
              <a:r>
                <a:rPr lang="en-US" altLang="ko-KR" sz="1400" dirty="0">
                  <a:solidFill>
                    <a:schemeClr val="accent1"/>
                  </a:solidFill>
                  <a:cs typeface="Arial" pitchFamily="34" charset="0"/>
                </a:rPr>
                <a:t>Marginal  journals)</a:t>
              </a:r>
            </a:p>
          </p:txBody>
        </p:sp>
      </p:grpSp>
      <p:pic>
        <p:nvPicPr>
          <p:cNvPr id="4" name="Picture Placeholder 3"/>
          <p:cNvPicPr>
            <a:picLocks noGrp="1" noChangeAspect="1"/>
          </p:cNvPicPr>
          <p:nvPr>
            <p:ph type="pic" idx="15"/>
          </p:nvPr>
        </p:nvPicPr>
        <p:blipFill>
          <a:blip r:embed="rId5"/>
          <a:srcRect l="16667" r="16667"/>
          <a:stretch>
            <a:fillRect/>
          </a:stretch>
        </p:blipFill>
        <p:spPr>
          <a:prstGeom prst="flowChartConnector">
            <a:avLst/>
          </a:prstGeom>
        </p:spPr>
      </p:pic>
      <p:pic>
        <p:nvPicPr>
          <p:cNvPr id="19" name="Picture Placeholder 18"/>
          <p:cNvPicPr>
            <a:picLocks noGrp="1" noChangeAspect="1"/>
          </p:cNvPicPr>
          <p:nvPr>
            <p:ph type="pic" idx="1"/>
          </p:nvPr>
        </p:nvPicPr>
        <p:blipFill>
          <a:blip r:embed="rId6"/>
          <a:srcRect t="19961" b="19961"/>
          <a:stretch>
            <a:fillRect/>
          </a:stretch>
        </p:blipFill>
        <p:spPr>
          <a:prstGeom prst="flowChartConnector">
            <a:avLst/>
          </a:prstGeom>
        </p:spPr>
      </p:pic>
      <p:pic>
        <p:nvPicPr>
          <p:cNvPr id="17" name="Picture Placeholder 16"/>
          <p:cNvPicPr>
            <a:picLocks noGrp="1" noChangeAspect="1"/>
          </p:cNvPicPr>
          <p:nvPr>
            <p:ph type="pic" idx="12"/>
          </p:nvPr>
        </p:nvPicPr>
        <p:blipFill>
          <a:blip r:embed="rId7"/>
          <a:srcRect t="6338" b="6338"/>
          <a:stretch>
            <a:fillRect/>
          </a:stretch>
        </p:blipFill>
        <p:spPr>
          <a:prstGeom prst="flowChartConnector">
            <a:avLst/>
          </a:prstGeom>
        </p:spPr>
      </p:pic>
    </p:spTree>
    <p:extLst>
      <p:ext uri="{BB962C8B-B14F-4D97-AF65-F5344CB8AC3E}">
        <p14:creationId xmlns:p14="http://schemas.microsoft.com/office/powerpoint/2010/main" val="19091093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220072" y="1283709"/>
            <a:ext cx="2371794"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Add Contents Title</a:t>
            </a:r>
            <a:endParaRPr lang="ko-KR" altLang="en-US" sz="1400" b="1" dirty="0">
              <a:solidFill>
                <a:schemeClr val="bg1"/>
              </a:solidFill>
              <a:latin typeface="Arial" pitchFamily="34" charset="0"/>
              <a:cs typeface="Arial" pitchFamily="34" charset="0"/>
            </a:endParaRPr>
          </a:p>
        </p:txBody>
      </p:sp>
      <p:sp>
        <p:nvSpPr>
          <p:cNvPr id="11" name="TextBox 10"/>
          <p:cNvSpPr txBox="1"/>
          <p:nvPr/>
        </p:nvSpPr>
        <p:spPr>
          <a:xfrm>
            <a:off x="2051721" y="1280541"/>
            <a:ext cx="1944216"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Your Text  Here</a:t>
            </a:r>
            <a:endParaRPr lang="ko-KR" altLang="en-US" sz="1400" b="1" dirty="0">
              <a:solidFill>
                <a:schemeClr val="bg1"/>
              </a:solidFill>
              <a:latin typeface="Arial" pitchFamily="34" charset="0"/>
              <a:cs typeface="Arial" pitchFamily="34" charset="0"/>
            </a:endParaRPr>
          </a:p>
        </p:txBody>
      </p:sp>
      <p:sp>
        <p:nvSpPr>
          <p:cNvPr id="12" name="TextBox 11"/>
          <p:cNvSpPr txBox="1"/>
          <p:nvPr/>
        </p:nvSpPr>
        <p:spPr>
          <a:xfrm>
            <a:off x="1403648" y="1203598"/>
            <a:ext cx="7601599" cy="4053417"/>
          </a:xfrm>
          <a:prstGeom prst="rect">
            <a:avLst/>
          </a:prstGeom>
          <a:noFill/>
        </p:spPr>
        <p:txBody>
          <a:bodyPr wrap="square" rtlCol="0">
            <a:spAutoFit/>
          </a:bodyPr>
          <a:lstStyle/>
          <a:p>
            <a:pPr marL="342900" indent="-342900">
              <a:lnSpc>
                <a:spcPct val="130000"/>
              </a:lnSpc>
              <a:buFont typeface="Wingdings" panose="05000000000000000000" pitchFamily="2" charset="2"/>
              <a:buChar char="§"/>
            </a:pPr>
            <a:r>
              <a:rPr lang="ru-RU" altLang="ko-KR" dirty="0">
                <a:solidFill>
                  <a:srgbClr val="984807"/>
                </a:solidFill>
                <a:latin typeface="Arial" pitchFamily="34" charset="0"/>
                <a:cs typeface="Arial" pitchFamily="34" charset="0"/>
              </a:rPr>
              <a:t>Изпращат спам имейли с покани за участие.</a:t>
            </a:r>
          </a:p>
          <a:p>
            <a:pPr marL="342900" indent="-342900">
              <a:lnSpc>
                <a:spcPct val="130000"/>
              </a:lnSpc>
              <a:buFont typeface="Wingdings" panose="05000000000000000000" pitchFamily="2" charset="2"/>
              <a:buChar char="§"/>
            </a:pPr>
            <a:r>
              <a:rPr lang="ru-RU" altLang="ko-KR" dirty="0">
                <a:solidFill>
                  <a:srgbClr val="984807"/>
                </a:solidFill>
                <a:latin typeface="Arial" pitchFamily="34" charset="0"/>
                <a:cs typeface="Arial" pitchFamily="34" charset="0"/>
              </a:rPr>
              <a:t>Обещават да публикуват статии в автентични списания, особено в списания, които са индексирани в Clarivate Analytics</a:t>
            </a:r>
            <a:r>
              <a:rPr lang="ru-RU" altLang="ko-KR" dirty="0" smtClean="0">
                <a:solidFill>
                  <a:srgbClr val="984807"/>
                </a:solidFill>
                <a:latin typeface="Arial" pitchFamily="34" charset="0"/>
                <a:cs typeface="Arial" pitchFamily="34" charset="0"/>
              </a:rPr>
              <a:t>.</a:t>
            </a:r>
          </a:p>
          <a:p>
            <a:pPr marL="342900" indent="-342900">
              <a:lnSpc>
                <a:spcPct val="130000"/>
              </a:lnSpc>
              <a:buFont typeface="Wingdings" panose="05000000000000000000" pitchFamily="2" charset="2"/>
              <a:buChar char="§"/>
            </a:pPr>
            <a:r>
              <a:rPr lang="ru-RU" altLang="ko-KR" dirty="0">
                <a:solidFill>
                  <a:srgbClr val="984807"/>
                </a:solidFill>
                <a:latin typeface="Arial" pitchFamily="34" charset="0"/>
                <a:cs typeface="Arial" pitchFamily="34" charset="0"/>
              </a:rPr>
              <a:t>Обикновено проверката на реферата се извършва автоматично и всички доклади / статии се приемат след определен период от време.</a:t>
            </a:r>
          </a:p>
          <a:p>
            <a:pPr marL="342900" indent="-342900">
              <a:lnSpc>
                <a:spcPct val="130000"/>
              </a:lnSpc>
              <a:buFont typeface="Wingdings" panose="05000000000000000000" pitchFamily="2" charset="2"/>
              <a:buChar char="§"/>
            </a:pPr>
            <a:r>
              <a:rPr lang="ru-RU" altLang="ko-KR" dirty="0">
                <a:solidFill>
                  <a:srgbClr val="984807"/>
                </a:solidFill>
                <a:latin typeface="Arial" pitchFamily="34" charset="0"/>
                <a:cs typeface="Arial" pitchFamily="34" charset="0"/>
              </a:rPr>
              <a:t>Информацията за учените, особено имейл адресите им, се продава за рекламни цели като изпращане на покани за публикуване във фалшиви списания или други невалидни конференции.</a:t>
            </a:r>
          </a:p>
          <a:p>
            <a:pPr marL="342900" indent="-342900">
              <a:lnSpc>
                <a:spcPct val="130000"/>
              </a:lnSpc>
              <a:buFont typeface="Wingdings" panose="05000000000000000000" pitchFamily="2" charset="2"/>
              <a:buChar char="§"/>
            </a:pPr>
            <a:endParaRPr lang="ru-RU" altLang="ko-KR" dirty="0">
              <a:solidFill>
                <a:srgbClr val="984807"/>
              </a:solidFill>
              <a:latin typeface="Arial" pitchFamily="34" charset="0"/>
              <a:cs typeface="Arial" pitchFamily="34" charset="0"/>
            </a:endParaRPr>
          </a:p>
        </p:txBody>
      </p:sp>
      <p:sp>
        <p:nvSpPr>
          <p:cNvPr id="17" name="Rectangle 16"/>
          <p:cNvSpPr/>
          <p:nvPr/>
        </p:nvSpPr>
        <p:spPr>
          <a:xfrm>
            <a:off x="2339752" y="302580"/>
            <a:ext cx="6665495" cy="483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bg-BG" sz="2000" dirty="0"/>
              <a:t>Какво представляват фалшивите конференции?</a:t>
            </a:r>
            <a:endParaRPr lang="bg-BG" altLang="ko-KR" sz="2000" dirty="0"/>
          </a:p>
        </p:txBody>
      </p:sp>
      <p:sp>
        <p:nvSpPr>
          <p:cNvPr id="19" name="TextBox 18"/>
          <p:cNvSpPr txBox="1"/>
          <p:nvPr/>
        </p:nvSpPr>
        <p:spPr>
          <a:xfrm>
            <a:off x="1713580" y="302581"/>
            <a:ext cx="533164" cy="468000"/>
          </a:xfrm>
          <a:prstGeom prst="rect">
            <a:avLst/>
          </a:prstGeom>
          <a:solidFill>
            <a:schemeClr val="accent2"/>
          </a:solidFill>
        </p:spPr>
        <p:txBody>
          <a:bodyPr wrap="square" rtlCol="0">
            <a:spAutoFit/>
          </a:bodyPr>
          <a:lstStyle/>
          <a:p>
            <a:pPr algn="ctr"/>
            <a:r>
              <a:rPr lang="en-US" altLang="ko-KR" sz="2400" b="1" dirty="0" smtClean="0">
                <a:solidFill>
                  <a:schemeClr val="accent1"/>
                </a:solidFill>
                <a:latin typeface="Arial" pitchFamily="34" charset="0"/>
                <a:cs typeface="Arial" pitchFamily="34" charset="0"/>
              </a:rPr>
              <a:t>0</a:t>
            </a:r>
            <a:r>
              <a:rPr lang="bg-BG" altLang="ko-KR" sz="2400" b="1" dirty="0">
                <a:solidFill>
                  <a:schemeClr val="accent1"/>
                </a:solidFill>
                <a:latin typeface="Arial" pitchFamily="34" charset="0"/>
                <a:cs typeface="Arial" pitchFamily="34" charset="0"/>
              </a:rPr>
              <a:t>5</a:t>
            </a:r>
            <a:endParaRPr lang="ko-KR" altLang="en-US" sz="2400" b="1" dirty="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36213867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ru-RU" altLang="ko-KR" sz="2800" dirty="0"/>
              <a:t>Как да преценим дали дадена конференция е </a:t>
            </a:r>
            <a:r>
              <a:rPr lang="ru-RU" altLang="ko-KR" sz="2800" dirty="0" smtClean="0"/>
              <a:t>легитимна или фалшива? </a:t>
            </a:r>
            <a:endParaRPr lang="ru-RU" altLang="ko-KR" sz="2800" dirty="0"/>
          </a:p>
        </p:txBody>
      </p:sp>
      <p:grpSp>
        <p:nvGrpSpPr>
          <p:cNvPr id="8" name="Group 7"/>
          <p:cNvGrpSpPr/>
          <p:nvPr/>
        </p:nvGrpSpPr>
        <p:grpSpPr>
          <a:xfrm>
            <a:off x="3914886" y="1295257"/>
            <a:ext cx="360040" cy="360040"/>
            <a:chOff x="3655815" y="1383618"/>
            <a:chExt cx="360040" cy="360040"/>
          </a:xfrm>
        </p:grpSpPr>
        <p:sp>
          <p:nvSpPr>
            <p:cNvPr id="9" name="Oval 8"/>
            <p:cNvSpPr/>
            <p:nvPr/>
          </p:nvSpPr>
          <p:spPr>
            <a:xfrm>
              <a:off x="3709835" y="1437638"/>
              <a:ext cx="252000" cy="252000"/>
            </a:xfrm>
            <a:prstGeom prst="ellipse">
              <a:avLst/>
            </a:prstGeom>
            <a:solidFill>
              <a:schemeClr val="accent4"/>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Oval 9"/>
            <p:cNvSpPr/>
            <p:nvPr/>
          </p:nvSpPr>
          <p:spPr>
            <a:xfrm>
              <a:off x="3655815" y="1383618"/>
              <a:ext cx="360040" cy="360040"/>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11" name="Group 10"/>
          <p:cNvGrpSpPr/>
          <p:nvPr/>
        </p:nvGrpSpPr>
        <p:grpSpPr>
          <a:xfrm>
            <a:off x="4388229" y="1286511"/>
            <a:ext cx="360040" cy="360040"/>
            <a:chOff x="3655815" y="1383618"/>
            <a:chExt cx="360040" cy="360040"/>
          </a:xfrm>
        </p:grpSpPr>
        <p:sp>
          <p:nvSpPr>
            <p:cNvPr id="12" name="Oval 11"/>
            <p:cNvSpPr/>
            <p:nvPr/>
          </p:nvSpPr>
          <p:spPr>
            <a:xfrm>
              <a:off x="3691819" y="1419622"/>
              <a:ext cx="288032" cy="2880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 name="Oval 12"/>
            <p:cNvSpPr/>
            <p:nvPr/>
          </p:nvSpPr>
          <p:spPr>
            <a:xfrm>
              <a:off x="3655815" y="1383618"/>
              <a:ext cx="360040" cy="36004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14" name="Group 13"/>
          <p:cNvGrpSpPr/>
          <p:nvPr/>
        </p:nvGrpSpPr>
        <p:grpSpPr>
          <a:xfrm>
            <a:off x="4861572" y="1294899"/>
            <a:ext cx="360040" cy="360040"/>
            <a:chOff x="3655815" y="1383618"/>
            <a:chExt cx="360040" cy="360040"/>
          </a:xfrm>
        </p:grpSpPr>
        <p:sp>
          <p:nvSpPr>
            <p:cNvPr id="15" name="Oval 14"/>
            <p:cNvSpPr/>
            <p:nvPr/>
          </p:nvSpPr>
          <p:spPr>
            <a:xfrm>
              <a:off x="3709835" y="1437638"/>
              <a:ext cx="252000" cy="252000"/>
            </a:xfrm>
            <a:prstGeom prst="ellipse">
              <a:avLst/>
            </a:prstGeom>
            <a:solidFill>
              <a:schemeClr val="accent4"/>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Oval 15"/>
            <p:cNvSpPr/>
            <p:nvPr/>
          </p:nvSpPr>
          <p:spPr>
            <a:xfrm>
              <a:off x="3655815" y="1383618"/>
              <a:ext cx="360040" cy="360040"/>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30" name="TextBox 29"/>
          <p:cNvSpPr txBox="1"/>
          <p:nvPr/>
        </p:nvSpPr>
        <p:spPr>
          <a:xfrm>
            <a:off x="783585" y="3392816"/>
            <a:ext cx="1848723" cy="1015663"/>
          </a:xfrm>
          <a:prstGeom prst="rect">
            <a:avLst/>
          </a:prstGeom>
          <a:noFill/>
        </p:spPr>
        <p:txBody>
          <a:bodyPr wrap="square" rtlCol="0">
            <a:spAutoFit/>
          </a:bodyPr>
          <a:lstStyle/>
          <a:p>
            <a:pPr algn="ctr"/>
            <a:r>
              <a:rPr lang="bg-BG" altLang="ko-KR" sz="1200" b="1" dirty="0" smtClean="0">
                <a:solidFill>
                  <a:schemeClr val="accent3"/>
                </a:solidFill>
                <a:cs typeface="Arial" pitchFamily="34" charset="0"/>
              </a:rPr>
              <a:t>Това ли е правилната конференция, на която да присъствате и да пре</a:t>
            </a:r>
            <a:r>
              <a:rPr lang="bg-BG" altLang="ko-KR" sz="1200" b="1" dirty="0">
                <a:solidFill>
                  <a:schemeClr val="accent3"/>
                </a:solidFill>
                <a:cs typeface="Arial" pitchFamily="34" charset="0"/>
              </a:rPr>
              <a:t>д</a:t>
            </a:r>
            <a:r>
              <a:rPr lang="bg-BG" altLang="ko-KR" sz="1200" b="1" dirty="0" smtClean="0">
                <a:solidFill>
                  <a:schemeClr val="accent3"/>
                </a:solidFill>
                <a:cs typeface="Arial" pitchFamily="34" charset="0"/>
              </a:rPr>
              <a:t>ставите своето изследване?</a:t>
            </a:r>
            <a:endParaRPr lang="ko-KR" altLang="en-US" sz="1200" b="1" dirty="0">
              <a:solidFill>
                <a:schemeClr val="accent3"/>
              </a:solidFill>
              <a:cs typeface="Arial" pitchFamily="34" charset="0"/>
            </a:endParaRPr>
          </a:p>
        </p:txBody>
      </p:sp>
      <p:sp>
        <p:nvSpPr>
          <p:cNvPr id="33" name="TextBox 32"/>
          <p:cNvSpPr txBox="1"/>
          <p:nvPr/>
        </p:nvSpPr>
        <p:spPr>
          <a:xfrm>
            <a:off x="3758159" y="3396195"/>
            <a:ext cx="1620180" cy="646331"/>
          </a:xfrm>
          <a:prstGeom prst="rect">
            <a:avLst/>
          </a:prstGeom>
          <a:noFill/>
        </p:spPr>
        <p:txBody>
          <a:bodyPr wrap="square" rtlCol="0">
            <a:spAutoFit/>
          </a:bodyPr>
          <a:lstStyle/>
          <a:p>
            <a:pPr algn="ctr"/>
            <a:r>
              <a:rPr lang="bg-BG" altLang="ko-KR" sz="1200" b="1" dirty="0" smtClean="0">
                <a:solidFill>
                  <a:schemeClr val="accent1"/>
                </a:solidFill>
                <a:cs typeface="Arial" pitchFamily="34" charset="0"/>
              </a:rPr>
              <a:t>Проверете легитимността на конференцията.</a:t>
            </a:r>
            <a:endParaRPr lang="ko-KR" altLang="en-US" sz="1200" b="1" dirty="0">
              <a:solidFill>
                <a:schemeClr val="accent1"/>
              </a:solidFill>
              <a:cs typeface="Arial" pitchFamily="34" charset="0"/>
            </a:endParaRPr>
          </a:p>
        </p:txBody>
      </p:sp>
      <p:sp>
        <p:nvSpPr>
          <p:cNvPr id="36" name="TextBox 35"/>
          <p:cNvSpPr txBox="1"/>
          <p:nvPr/>
        </p:nvSpPr>
        <p:spPr>
          <a:xfrm>
            <a:off x="6798019" y="3392816"/>
            <a:ext cx="1504666" cy="646331"/>
          </a:xfrm>
          <a:prstGeom prst="rect">
            <a:avLst/>
          </a:prstGeom>
          <a:noFill/>
        </p:spPr>
        <p:txBody>
          <a:bodyPr wrap="square" rtlCol="0">
            <a:spAutoFit/>
          </a:bodyPr>
          <a:lstStyle/>
          <a:p>
            <a:pPr algn="ctr"/>
            <a:r>
              <a:rPr lang="bg-BG" altLang="ko-KR" sz="1200" b="1" dirty="0" smtClean="0">
                <a:solidFill>
                  <a:schemeClr val="accent3"/>
                </a:solidFill>
                <a:cs typeface="Arial" pitchFamily="34" charset="0"/>
              </a:rPr>
              <a:t>Регистрирайте се за конференцията.</a:t>
            </a:r>
            <a:endParaRPr lang="ko-KR" altLang="en-US" sz="1200" b="1" dirty="0">
              <a:solidFill>
                <a:schemeClr val="accent3"/>
              </a:solidFill>
              <a:cs typeface="Arial" pitchFamily="34" charset="0"/>
            </a:endParaRPr>
          </a:p>
        </p:txBody>
      </p:sp>
      <p:cxnSp>
        <p:nvCxnSpPr>
          <p:cNvPr id="53" name="Elbow Connector 52"/>
          <p:cNvCxnSpPr>
            <a:stCxn id="10" idx="4"/>
          </p:cNvCxnSpPr>
          <p:nvPr/>
        </p:nvCxnSpPr>
        <p:spPr>
          <a:xfrm rot="5400000">
            <a:off x="2659226" y="704021"/>
            <a:ext cx="484405" cy="2386957"/>
          </a:xfrm>
          <a:prstGeom prst="bentConnector3">
            <a:avLst/>
          </a:prstGeom>
          <a:ln w="25400">
            <a:solidFill>
              <a:schemeClr val="accent3"/>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6" name="Elbow Connector 55"/>
          <p:cNvCxnSpPr>
            <a:stCxn id="16" idx="4"/>
          </p:cNvCxnSpPr>
          <p:nvPr/>
        </p:nvCxnSpPr>
        <p:spPr>
          <a:xfrm rot="16200000" flipH="1">
            <a:off x="6017587" y="678943"/>
            <a:ext cx="556771" cy="2508761"/>
          </a:xfrm>
          <a:prstGeom prst="bentConnector3">
            <a:avLst/>
          </a:prstGeom>
          <a:ln w="25400">
            <a:solidFill>
              <a:schemeClr val="accent3"/>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13" idx="4"/>
          </p:cNvCxnSpPr>
          <p:nvPr/>
        </p:nvCxnSpPr>
        <p:spPr>
          <a:xfrm>
            <a:off x="4568249" y="1646551"/>
            <a:ext cx="0" cy="456484"/>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3243207" y="4882453"/>
            <a:ext cx="2650084" cy="246221"/>
          </a:xfrm>
          <a:prstGeom prst="rect">
            <a:avLst/>
          </a:prstGeom>
        </p:spPr>
        <p:txBody>
          <a:bodyPr wrap="none">
            <a:spAutoFit/>
          </a:bodyPr>
          <a:lstStyle/>
          <a:p>
            <a:r>
              <a:rPr lang="en-US" sz="1000" dirty="0"/>
              <a:t>Retrieved from https://thinkcheckattend.org/</a:t>
            </a:r>
          </a:p>
        </p:txBody>
      </p:sp>
      <p:pic>
        <p:nvPicPr>
          <p:cNvPr id="66" name="Picture 65"/>
          <p:cNvPicPr>
            <a:picLocks noChangeAspect="1"/>
          </p:cNvPicPr>
          <p:nvPr/>
        </p:nvPicPr>
        <p:blipFill rotWithShape="1">
          <a:blip r:embed="rId3"/>
          <a:srcRect l="-1" r="5850"/>
          <a:stretch/>
        </p:blipFill>
        <p:spPr>
          <a:xfrm>
            <a:off x="1021595" y="2158194"/>
            <a:ext cx="1372710" cy="1163179"/>
          </a:xfrm>
          <a:prstGeom prst="rect">
            <a:avLst/>
          </a:prstGeom>
          <a:ln>
            <a:noFill/>
          </a:ln>
          <a:effectLst>
            <a:outerShdw blurRad="292100" dist="139700" dir="2700000" algn="tl" rotWithShape="0">
              <a:srgbClr val="333333">
                <a:alpha val="65000"/>
              </a:srgbClr>
            </a:outerShdw>
          </a:effectLst>
        </p:spPr>
      </p:pic>
      <p:pic>
        <p:nvPicPr>
          <p:cNvPr id="1026" name="Picture 2" descr="https://thinkcheckattend.org/wp-content/uploads/2017/08/check-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2087" y="2134581"/>
            <a:ext cx="1432324" cy="11426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https://thinkcheckattend.org/wp-content/uploads/2017/08/attaend-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02343" y="2222617"/>
            <a:ext cx="1377259" cy="10987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6359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220072" y="1283709"/>
            <a:ext cx="2371794"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Add Contents Title</a:t>
            </a:r>
            <a:endParaRPr lang="ko-KR" altLang="en-US" sz="1400" b="1" dirty="0">
              <a:solidFill>
                <a:schemeClr val="bg1"/>
              </a:solidFill>
              <a:latin typeface="Arial" pitchFamily="34" charset="0"/>
              <a:cs typeface="Arial" pitchFamily="34" charset="0"/>
            </a:endParaRPr>
          </a:p>
        </p:txBody>
      </p:sp>
      <p:sp>
        <p:nvSpPr>
          <p:cNvPr id="11" name="TextBox 10"/>
          <p:cNvSpPr txBox="1"/>
          <p:nvPr/>
        </p:nvSpPr>
        <p:spPr>
          <a:xfrm>
            <a:off x="2051721" y="1280541"/>
            <a:ext cx="1944216"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Your Text  Here</a:t>
            </a:r>
            <a:endParaRPr lang="ko-KR" altLang="en-US" sz="1400" b="1" dirty="0">
              <a:solidFill>
                <a:schemeClr val="bg1"/>
              </a:solidFill>
              <a:latin typeface="Arial" pitchFamily="34" charset="0"/>
              <a:cs typeface="Arial" pitchFamily="34" charset="0"/>
            </a:endParaRPr>
          </a:p>
        </p:txBody>
      </p:sp>
      <p:sp>
        <p:nvSpPr>
          <p:cNvPr id="12" name="TextBox 11"/>
          <p:cNvSpPr txBox="1"/>
          <p:nvPr/>
        </p:nvSpPr>
        <p:spPr>
          <a:xfrm>
            <a:off x="1403648" y="1203598"/>
            <a:ext cx="7601599" cy="3215752"/>
          </a:xfrm>
          <a:prstGeom prst="rect">
            <a:avLst/>
          </a:prstGeom>
          <a:noFill/>
        </p:spPr>
        <p:txBody>
          <a:bodyPr wrap="square" rtlCol="0">
            <a:spAutoFit/>
          </a:bodyPr>
          <a:lstStyle/>
          <a:p>
            <a:pPr>
              <a:lnSpc>
                <a:spcPct val="130000"/>
              </a:lnSpc>
            </a:pPr>
            <a:r>
              <a:rPr lang="ru-RU" altLang="ko-KR" sz="2000" b="1" dirty="0">
                <a:solidFill>
                  <a:srgbClr val="984807"/>
                </a:solidFill>
                <a:latin typeface="Arial" pitchFamily="34" charset="0"/>
                <a:cs typeface="Arial" pitchFamily="34" charset="0"/>
              </a:rPr>
              <a:t>Организатори и спонсори</a:t>
            </a:r>
          </a:p>
          <a:p>
            <a:pPr marL="342900" indent="-342900">
              <a:lnSpc>
                <a:spcPct val="130000"/>
              </a:lnSpc>
              <a:buFont typeface="Wingdings" panose="05000000000000000000" pitchFamily="2" charset="2"/>
              <a:buChar char="§"/>
            </a:pPr>
            <a:endParaRPr lang="ru-RU" altLang="ko-KR" sz="2000" dirty="0">
              <a:solidFill>
                <a:srgbClr val="984807"/>
              </a:solidFill>
              <a:latin typeface="Arial" pitchFamily="34" charset="0"/>
              <a:cs typeface="Arial" pitchFamily="34" charset="0"/>
            </a:endParaRPr>
          </a:p>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Запознати ли сте с организаторите на тази конференция?</a:t>
            </a:r>
          </a:p>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За първи път ли се провежда?</a:t>
            </a:r>
          </a:p>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Ясно ли са посочени дължимите такси за регистрация и участие?</a:t>
            </a:r>
          </a:p>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Кои са спонсорите, участващи в конференцията? </a:t>
            </a:r>
          </a:p>
          <a:p>
            <a:pPr marL="342900" indent="-342900">
              <a:lnSpc>
                <a:spcPct val="130000"/>
              </a:lnSpc>
              <a:buFont typeface="Wingdings" panose="05000000000000000000" pitchFamily="2" charset="2"/>
              <a:buChar char="§"/>
            </a:pPr>
            <a:endParaRPr lang="ru-RU" altLang="ko-KR" dirty="0">
              <a:solidFill>
                <a:srgbClr val="984807"/>
              </a:solidFill>
              <a:latin typeface="Arial" pitchFamily="34" charset="0"/>
              <a:cs typeface="Arial" pitchFamily="34" charset="0"/>
            </a:endParaRPr>
          </a:p>
        </p:txBody>
      </p:sp>
      <p:sp>
        <p:nvSpPr>
          <p:cNvPr id="17" name="Rectangle 16"/>
          <p:cNvSpPr/>
          <p:nvPr/>
        </p:nvSpPr>
        <p:spPr>
          <a:xfrm>
            <a:off x="2339752" y="302580"/>
            <a:ext cx="6665495" cy="483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ru-RU" sz="2000" dirty="0"/>
              <a:t>Как да проверим надеждността на конференцията?</a:t>
            </a:r>
          </a:p>
        </p:txBody>
      </p:sp>
      <p:sp>
        <p:nvSpPr>
          <p:cNvPr id="19" name="TextBox 18"/>
          <p:cNvSpPr txBox="1"/>
          <p:nvPr/>
        </p:nvSpPr>
        <p:spPr>
          <a:xfrm>
            <a:off x="1713580" y="302581"/>
            <a:ext cx="533164" cy="468000"/>
          </a:xfrm>
          <a:prstGeom prst="rect">
            <a:avLst/>
          </a:prstGeom>
          <a:solidFill>
            <a:schemeClr val="accent2"/>
          </a:solidFill>
        </p:spPr>
        <p:txBody>
          <a:bodyPr wrap="square" rtlCol="0">
            <a:spAutoFit/>
          </a:bodyPr>
          <a:lstStyle/>
          <a:p>
            <a:pPr algn="ctr"/>
            <a:r>
              <a:rPr lang="en-US" altLang="ko-KR" sz="2400" b="1" dirty="0" smtClean="0">
                <a:solidFill>
                  <a:schemeClr val="accent1"/>
                </a:solidFill>
                <a:latin typeface="Arial" pitchFamily="34" charset="0"/>
                <a:cs typeface="Arial" pitchFamily="34" charset="0"/>
              </a:rPr>
              <a:t>0</a:t>
            </a:r>
            <a:r>
              <a:rPr lang="bg-BG" altLang="ko-KR" sz="2400" b="1" dirty="0">
                <a:solidFill>
                  <a:schemeClr val="accent1"/>
                </a:solidFill>
                <a:latin typeface="Arial" pitchFamily="34" charset="0"/>
                <a:cs typeface="Arial" pitchFamily="34" charset="0"/>
              </a:rPr>
              <a:t>5</a:t>
            </a:r>
            <a:endParaRPr lang="ko-KR" altLang="en-US" sz="2400" b="1" dirty="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4179104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220072" y="1283709"/>
            <a:ext cx="2371794"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Add Contents Title</a:t>
            </a:r>
            <a:endParaRPr lang="ko-KR" altLang="en-US" sz="1400" b="1" dirty="0">
              <a:solidFill>
                <a:schemeClr val="bg1"/>
              </a:solidFill>
              <a:latin typeface="Arial" pitchFamily="34" charset="0"/>
              <a:cs typeface="Arial" pitchFamily="34" charset="0"/>
            </a:endParaRPr>
          </a:p>
        </p:txBody>
      </p:sp>
      <p:sp>
        <p:nvSpPr>
          <p:cNvPr id="11" name="TextBox 10"/>
          <p:cNvSpPr txBox="1"/>
          <p:nvPr/>
        </p:nvSpPr>
        <p:spPr>
          <a:xfrm>
            <a:off x="2051721" y="1280541"/>
            <a:ext cx="1944216"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Your Text  Here</a:t>
            </a:r>
            <a:endParaRPr lang="ko-KR" altLang="en-US" sz="1400" b="1" dirty="0">
              <a:solidFill>
                <a:schemeClr val="bg1"/>
              </a:solidFill>
              <a:latin typeface="Arial" pitchFamily="34" charset="0"/>
              <a:cs typeface="Arial" pitchFamily="34" charset="0"/>
            </a:endParaRPr>
          </a:p>
        </p:txBody>
      </p:sp>
      <p:sp>
        <p:nvSpPr>
          <p:cNvPr id="12" name="TextBox 11"/>
          <p:cNvSpPr txBox="1"/>
          <p:nvPr/>
        </p:nvSpPr>
        <p:spPr>
          <a:xfrm>
            <a:off x="1403648" y="1203598"/>
            <a:ext cx="7601599" cy="2853089"/>
          </a:xfrm>
          <a:prstGeom prst="rect">
            <a:avLst/>
          </a:prstGeom>
          <a:noFill/>
        </p:spPr>
        <p:txBody>
          <a:bodyPr wrap="square" rtlCol="0">
            <a:spAutoFit/>
          </a:bodyPr>
          <a:lstStyle/>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На уебсайта на конференцията представена ли е цялата информация по подходящ начин, като например срокове за регистриране, дата на конференцията, редакционна комисия, подробности за </a:t>
            </a:r>
            <a:r>
              <a:rPr lang="ru-RU" altLang="ko-KR" sz="2000" dirty="0" smtClean="0">
                <a:solidFill>
                  <a:srgbClr val="984807"/>
                </a:solidFill>
                <a:latin typeface="Arial" pitchFamily="34" charset="0"/>
                <a:cs typeface="Arial" pitchFamily="34" charset="0"/>
              </a:rPr>
              <a:t>мястото </a:t>
            </a:r>
            <a:r>
              <a:rPr lang="ru-RU" altLang="ko-KR" sz="2000" dirty="0">
                <a:solidFill>
                  <a:srgbClr val="984807"/>
                </a:solidFill>
                <a:latin typeface="Arial" pitchFamily="34" charset="0"/>
                <a:cs typeface="Arial" pitchFamily="34" charset="0"/>
              </a:rPr>
              <a:t>на провеждане?</a:t>
            </a:r>
          </a:p>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Има ли различни възможности да се свържете с организаторите на конференцията?</a:t>
            </a:r>
          </a:p>
          <a:p>
            <a:pPr marL="342900" indent="-342900">
              <a:lnSpc>
                <a:spcPct val="130000"/>
              </a:lnSpc>
              <a:buFont typeface="Wingdings" panose="05000000000000000000" pitchFamily="2" charset="2"/>
              <a:buChar char="§"/>
            </a:pPr>
            <a:endParaRPr lang="ru-RU" altLang="ko-KR" dirty="0">
              <a:solidFill>
                <a:srgbClr val="984807"/>
              </a:solidFill>
              <a:latin typeface="Arial" pitchFamily="34" charset="0"/>
              <a:cs typeface="Arial" pitchFamily="34" charset="0"/>
            </a:endParaRPr>
          </a:p>
        </p:txBody>
      </p:sp>
      <p:sp>
        <p:nvSpPr>
          <p:cNvPr id="17" name="Rectangle 16"/>
          <p:cNvSpPr/>
          <p:nvPr/>
        </p:nvSpPr>
        <p:spPr>
          <a:xfrm>
            <a:off x="2339752" y="302580"/>
            <a:ext cx="6665495" cy="483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ru-RU" sz="2000" dirty="0"/>
              <a:t>Как да проверим надеждността на конференцията?</a:t>
            </a:r>
          </a:p>
        </p:txBody>
      </p:sp>
      <p:sp>
        <p:nvSpPr>
          <p:cNvPr id="19" name="TextBox 18"/>
          <p:cNvSpPr txBox="1"/>
          <p:nvPr/>
        </p:nvSpPr>
        <p:spPr>
          <a:xfrm>
            <a:off x="1713580" y="302581"/>
            <a:ext cx="533164" cy="468000"/>
          </a:xfrm>
          <a:prstGeom prst="rect">
            <a:avLst/>
          </a:prstGeom>
          <a:solidFill>
            <a:schemeClr val="accent2"/>
          </a:solidFill>
        </p:spPr>
        <p:txBody>
          <a:bodyPr wrap="square" rtlCol="0">
            <a:spAutoFit/>
          </a:bodyPr>
          <a:lstStyle/>
          <a:p>
            <a:pPr algn="ctr"/>
            <a:r>
              <a:rPr lang="en-US" altLang="ko-KR" sz="2400" b="1" dirty="0" smtClean="0">
                <a:solidFill>
                  <a:schemeClr val="accent1"/>
                </a:solidFill>
                <a:latin typeface="Arial" pitchFamily="34" charset="0"/>
                <a:cs typeface="Arial" pitchFamily="34" charset="0"/>
              </a:rPr>
              <a:t>0</a:t>
            </a:r>
            <a:r>
              <a:rPr lang="bg-BG" altLang="ko-KR" sz="2400" b="1" dirty="0">
                <a:solidFill>
                  <a:schemeClr val="accent1"/>
                </a:solidFill>
                <a:latin typeface="Arial" pitchFamily="34" charset="0"/>
                <a:cs typeface="Arial" pitchFamily="34" charset="0"/>
              </a:rPr>
              <a:t>5</a:t>
            </a:r>
            <a:endParaRPr lang="ko-KR" altLang="en-US" sz="2400" b="1" dirty="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26727819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220072" y="1283709"/>
            <a:ext cx="2371794"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Add Contents Title</a:t>
            </a:r>
            <a:endParaRPr lang="ko-KR" altLang="en-US" sz="1400" b="1" dirty="0">
              <a:solidFill>
                <a:schemeClr val="bg1"/>
              </a:solidFill>
              <a:latin typeface="Arial" pitchFamily="34" charset="0"/>
              <a:cs typeface="Arial" pitchFamily="34" charset="0"/>
            </a:endParaRPr>
          </a:p>
        </p:txBody>
      </p:sp>
      <p:sp>
        <p:nvSpPr>
          <p:cNvPr id="11" name="TextBox 10"/>
          <p:cNvSpPr txBox="1"/>
          <p:nvPr/>
        </p:nvSpPr>
        <p:spPr>
          <a:xfrm>
            <a:off x="2051721" y="1280541"/>
            <a:ext cx="1944216"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Your Text  Here</a:t>
            </a:r>
            <a:endParaRPr lang="ko-KR" altLang="en-US" sz="1400" b="1" dirty="0">
              <a:solidFill>
                <a:schemeClr val="bg1"/>
              </a:solidFill>
              <a:latin typeface="Arial" pitchFamily="34" charset="0"/>
              <a:cs typeface="Arial" pitchFamily="34" charset="0"/>
            </a:endParaRPr>
          </a:p>
        </p:txBody>
      </p:sp>
      <p:sp>
        <p:nvSpPr>
          <p:cNvPr id="12" name="TextBox 11"/>
          <p:cNvSpPr txBox="1"/>
          <p:nvPr/>
        </p:nvSpPr>
        <p:spPr>
          <a:xfrm>
            <a:off x="1403648" y="1203598"/>
            <a:ext cx="7601599" cy="3615862"/>
          </a:xfrm>
          <a:prstGeom prst="rect">
            <a:avLst/>
          </a:prstGeom>
          <a:noFill/>
        </p:spPr>
        <p:txBody>
          <a:bodyPr wrap="square" rtlCol="0">
            <a:spAutoFit/>
          </a:bodyPr>
          <a:lstStyle/>
          <a:p>
            <a:pPr>
              <a:lnSpc>
                <a:spcPct val="130000"/>
              </a:lnSpc>
            </a:pPr>
            <a:r>
              <a:rPr lang="ru-RU" altLang="ko-KR" sz="2000" b="1" dirty="0">
                <a:solidFill>
                  <a:srgbClr val="984807"/>
                </a:solidFill>
                <a:latin typeface="Arial" pitchFamily="34" charset="0"/>
                <a:cs typeface="Arial" pitchFamily="34" charset="0"/>
              </a:rPr>
              <a:t>Програма и редакционен комитет</a:t>
            </a:r>
          </a:p>
          <a:p>
            <a:pPr>
              <a:lnSpc>
                <a:spcPct val="130000"/>
              </a:lnSpc>
            </a:pPr>
            <a:endParaRPr lang="ru-RU" altLang="ko-KR" sz="2000" b="1" dirty="0">
              <a:solidFill>
                <a:srgbClr val="984807"/>
              </a:solidFill>
              <a:latin typeface="Arial" pitchFamily="34" charset="0"/>
              <a:cs typeface="Arial" pitchFamily="34" charset="0"/>
            </a:endParaRPr>
          </a:p>
          <a:p>
            <a:pPr marL="285750" indent="-28575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Има ли ясна информация за крайни срокове и програма на конференцията?</a:t>
            </a:r>
          </a:p>
          <a:p>
            <a:pPr marL="285750" indent="-28575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Обхватът и целите на конференцията съответстват ли на вашата изследователска област?</a:t>
            </a:r>
          </a:p>
          <a:p>
            <a:pPr marL="285750" indent="-28575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Познати ли са ви някои от основните лектори и / или от членовете на редакционната комисия?</a:t>
            </a:r>
          </a:p>
          <a:p>
            <a:pPr marL="342900" indent="-342900">
              <a:lnSpc>
                <a:spcPct val="130000"/>
              </a:lnSpc>
              <a:buFont typeface="Wingdings" panose="05000000000000000000" pitchFamily="2" charset="2"/>
              <a:buChar char="§"/>
            </a:pPr>
            <a:endParaRPr lang="ru-RU" altLang="ko-KR" dirty="0">
              <a:solidFill>
                <a:srgbClr val="984807"/>
              </a:solidFill>
              <a:latin typeface="Arial" pitchFamily="34" charset="0"/>
              <a:cs typeface="Arial" pitchFamily="34" charset="0"/>
            </a:endParaRPr>
          </a:p>
        </p:txBody>
      </p:sp>
      <p:sp>
        <p:nvSpPr>
          <p:cNvPr id="17" name="Rectangle 16"/>
          <p:cNvSpPr/>
          <p:nvPr/>
        </p:nvSpPr>
        <p:spPr>
          <a:xfrm>
            <a:off x="2339752" y="302580"/>
            <a:ext cx="6665495" cy="483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ru-RU" sz="2000" dirty="0"/>
              <a:t>Как да проверим надеждността на конференцията?</a:t>
            </a:r>
          </a:p>
        </p:txBody>
      </p:sp>
      <p:sp>
        <p:nvSpPr>
          <p:cNvPr id="19" name="TextBox 18"/>
          <p:cNvSpPr txBox="1"/>
          <p:nvPr/>
        </p:nvSpPr>
        <p:spPr>
          <a:xfrm>
            <a:off x="1713580" y="302581"/>
            <a:ext cx="533164" cy="468000"/>
          </a:xfrm>
          <a:prstGeom prst="rect">
            <a:avLst/>
          </a:prstGeom>
          <a:solidFill>
            <a:schemeClr val="accent2"/>
          </a:solidFill>
        </p:spPr>
        <p:txBody>
          <a:bodyPr wrap="square" rtlCol="0">
            <a:spAutoFit/>
          </a:bodyPr>
          <a:lstStyle/>
          <a:p>
            <a:pPr algn="ctr"/>
            <a:r>
              <a:rPr lang="en-US" altLang="ko-KR" sz="2400" b="1" dirty="0" smtClean="0">
                <a:solidFill>
                  <a:schemeClr val="accent1"/>
                </a:solidFill>
                <a:latin typeface="Arial" pitchFamily="34" charset="0"/>
                <a:cs typeface="Arial" pitchFamily="34" charset="0"/>
              </a:rPr>
              <a:t>0</a:t>
            </a:r>
            <a:r>
              <a:rPr lang="bg-BG" altLang="ko-KR" sz="2400" b="1" dirty="0">
                <a:solidFill>
                  <a:schemeClr val="accent1"/>
                </a:solidFill>
                <a:latin typeface="Arial" pitchFamily="34" charset="0"/>
                <a:cs typeface="Arial" pitchFamily="34" charset="0"/>
              </a:rPr>
              <a:t>5</a:t>
            </a:r>
            <a:endParaRPr lang="ko-KR" altLang="en-US" sz="2400" b="1" dirty="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1638381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220072" y="1283709"/>
            <a:ext cx="2371794"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Add Contents Title</a:t>
            </a:r>
            <a:endParaRPr lang="ko-KR" altLang="en-US" sz="1400" b="1" dirty="0">
              <a:solidFill>
                <a:schemeClr val="bg1"/>
              </a:solidFill>
              <a:latin typeface="Arial" pitchFamily="34" charset="0"/>
              <a:cs typeface="Arial" pitchFamily="34" charset="0"/>
            </a:endParaRPr>
          </a:p>
        </p:txBody>
      </p:sp>
      <p:sp>
        <p:nvSpPr>
          <p:cNvPr id="11" name="TextBox 10"/>
          <p:cNvSpPr txBox="1"/>
          <p:nvPr/>
        </p:nvSpPr>
        <p:spPr>
          <a:xfrm>
            <a:off x="2051721" y="1280541"/>
            <a:ext cx="1944216"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Your Text  Here</a:t>
            </a:r>
            <a:endParaRPr lang="ko-KR" altLang="en-US" sz="1400" b="1" dirty="0">
              <a:solidFill>
                <a:schemeClr val="bg1"/>
              </a:solidFill>
              <a:latin typeface="Arial" pitchFamily="34" charset="0"/>
              <a:cs typeface="Arial" pitchFamily="34" charset="0"/>
            </a:endParaRPr>
          </a:p>
        </p:txBody>
      </p:sp>
      <p:sp>
        <p:nvSpPr>
          <p:cNvPr id="12" name="TextBox 11"/>
          <p:cNvSpPr txBox="1"/>
          <p:nvPr/>
        </p:nvSpPr>
        <p:spPr>
          <a:xfrm>
            <a:off x="1403648" y="1203598"/>
            <a:ext cx="7601599" cy="2815643"/>
          </a:xfrm>
          <a:prstGeom prst="rect">
            <a:avLst/>
          </a:prstGeom>
          <a:noFill/>
        </p:spPr>
        <p:txBody>
          <a:bodyPr wrap="square" rtlCol="0">
            <a:spAutoFit/>
          </a:bodyPr>
          <a:lstStyle/>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Редакционният съвет посочен ли е на уеб сайта на конференцията? Има ли географско разнообразие по отношение на членовете на редакционната комисия?</a:t>
            </a:r>
          </a:p>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Ясно ли се посочва политиката относно редакционния контрол върху презентациите и процеса на рецензиране, който се използва?</a:t>
            </a:r>
          </a:p>
          <a:p>
            <a:pPr marL="342900" indent="-342900">
              <a:lnSpc>
                <a:spcPct val="130000"/>
              </a:lnSpc>
              <a:buFont typeface="Wingdings" panose="05000000000000000000" pitchFamily="2" charset="2"/>
              <a:buChar char="§"/>
            </a:pPr>
            <a:endParaRPr lang="ru-RU" altLang="ko-KR" dirty="0">
              <a:solidFill>
                <a:srgbClr val="984807"/>
              </a:solidFill>
              <a:latin typeface="Arial" pitchFamily="34" charset="0"/>
              <a:cs typeface="Arial" pitchFamily="34" charset="0"/>
            </a:endParaRPr>
          </a:p>
        </p:txBody>
      </p:sp>
      <p:sp>
        <p:nvSpPr>
          <p:cNvPr id="17" name="Rectangle 16"/>
          <p:cNvSpPr/>
          <p:nvPr/>
        </p:nvSpPr>
        <p:spPr>
          <a:xfrm>
            <a:off x="2339752" y="302580"/>
            <a:ext cx="6665495" cy="483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ru-RU" sz="2000" dirty="0"/>
              <a:t>Как да проверим надеждността на конференцията?</a:t>
            </a:r>
          </a:p>
        </p:txBody>
      </p:sp>
      <p:sp>
        <p:nvSpPr>
          <p:cNvPr id="19" name="TextBox 18"/>
          <p:cNvSpPr txBox="1"/>
          <p:nvPr/>
        </p:nvSpPr>
        <p:spPr>
          <a:xfrm>
            <a:off x="1713580" y="302581"/>
            <a:ext cx="533164" cy="468000"/>
          </a:xfrm>
          <a:prstGeom prst="rect">
            <a:avLst/>
          </a:prstGeom>
          <a:solidFill>
            <a:schemeClr val="accent2"/>
          </a:solidFill>
        </p:spPr>
        <p:txBody>
          <a:bodyPr wrap="square" rtlCol="0">
            <a:spAutoFit/>
          </a:bodyPr>
          <a:lstStyle/>
          <a:p>
            <a:pPr algn="ctr"/>
            <a:r>
              <a:rPr lang="en-US" altLang="ko-KR" sz="2400" b="1" dirty="0" smtClean="0">
                <a:solidFill>
                  <a:schemeClr val="accent1"/>
                </a:solidFill>
                <a:latin typeface="Arial" pitchFamily="34" charset="0"/>
                <a:cs typeface="Arial" pitchFamily="34" charset="0"/>
              </a:rPr>
              <a:t>0</a:t>
            </a:r>
            <a:r>
              <a:rPr lang="bg-BG" altLang="ko-KR" sz="2400" b="1" dirty="0">
                <a:solidFill>
                  <a:schemeClr val="accent1"/>
                </a:solidFill>
                <a:latin typeface="Arial" pitchFamily="34" charset="0"/>
                <a:cs typeface="Arial" pitchFamily="34" charset="0"/>
              </a:rPr>
              <a:t>5</a:t>
            </a:r>
            <a:endParaRPr lang="ko-KR" altLang="en-US" sz="2400" b="1" dirty="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24636492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220072" y="1283709"/>
            <a:ext cx="2371794"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Add Contents Title</a:t>
            </a:r>
            <a:endParaRPr lang="ko-KR" altLang="en-US" sz="1400" b="1" dirty="0">
              <a:solidFill>
                <a:schemeClr val="bg1"/>
              </a:solidFill>
              <a:latin typeface="Arial" pitchFamily="34" charset="0"/>
              <a:cs typeface="Arial" pitchFamily="34" charset="0"/>
            </a:endParaRPr>
          </a:p>
        </p:txBody>
      </p:sp>
      <p:sp>
        <p:nvSpPr>
          <p:cNvPr id="11" name="TextBox 10"/>
          <p:cNvSpPr txBox="1"/>
          <p:nvPr/>
        </p:nvSpPr>
        <p:spPr>
          <a:xfrm>
            <a:off x="2051721" y="1280541"/>
            <a:ext cx="1944216"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Your Text  Here</a:t>
            </a:r>
            <a:endParaRPr lang="ko-KR" altLang="en-US" sz="1400" b="1" dirty="0">
              <a:solidFill>
                <a:schemeClr val="bg1"/>
              </a:solidFill>
              <a:latin typeface="Arial" pitchFamily="34" charset="0"/>
              <a:cs typeface="Arial" pitchFamily="34" charset="0"/>
            </a:endParaRPr>
          </a:p>
        </p:txBody>
      </p:sp>
      <p:sp>
        <p:nvSpPr>
          <p:cNvPr id="12" name="TextBox 11"/>
          <p:cNvSpPr txBox="1"/>
          <p:nvPr/>
        </p:nvSpPr>
        <p:spPr>
          <a:xfrm>
            <a:off x="1403648" y="1203598"/>
            <a:ext cx="7601599" cy="3253198"/>
          </a:xfrm>
          <a:prstGeom prst="rect">
            <a:avLst/>
          </a:prstGeom>
          <a:noFill/>
        </p:spPr>
        <p:txBody>
          <a:bodyPr wrap="square" rtlCol="0">
            <a:spAutoFit/>
          </a:bodyPr>
          <a:lstStyle/>
          <a:p>
            <a:pPr>
              <a:lnSpc>
                <a:spcPct val="130000"/>
              </a:lnSpc>
            </a:pPr>
            <a:r>
              <a:rPr lang="ru-RU" altLang="ko-KR" sz="2000" b="1" dirty="0">
                <a:solidFill>
                  <a:srgbClr val="984807"/>
                </a:solidFill>
                <a:latin typeface="Arial" pitchFamily="34" charset="0"/>
                <a:cs typeface="Arial" pitchFamily="34" charset="0"/>
              </a:rPr>
              <a:t>Издания </a:t>
            </a:r>
            <a:r>
              <a:rPr lang="ru-RU" altLang="ko-KR" sz="2000" b="1" dirty="0" smtClean="0">
                <a:solidFill>
                  <a:srgbClr val="984807"/>
                </a:solidFill>
                <a:latin typeface="Arial" pitchFamily="34" charset="0"/>
                <a:cs typeface="Arial" pitchFamily="34" charset="0"/>
              </a:rPr>
              <a:t>на конференцията</a:t>
            </a:r>
          </a:p>
          <a:p>
            <a:pPr>
              <a:lnSpc>
                <a:spcPct val="130000"/>
              </a:lnSpc>
            </a:pPr>
            <a:endParaRPr lang="ru-RU" altLang="ko-KR" sz="2000" b="1" dirty="0" smtClean="0">
              <a:solidFill>
                <a:srgbClr val="984807"/>
              </a:solidFill>
              <a:latin typeface="Arial" pitchFamily="34" charset="0"/>
              <a:cs typeface="Arial" pitchFamily="34" charset="0"/>
            </a:endParaRPr>
          </a:p>
          <a:p>
            <a:pPr marL="285750" indent="-285750">
              <a:lnSpc>
                <a:spcPct val="130000"/>
              </a:lnSpc>
              <a:buFont typeface="Wingdings" panose="05000000000000000000" pitchFamily="2" charset="2"/>
              <a:buChar char="§"/>
            </a:pPr>
            <a:r>
              <a:rPr lang="ru-RU" altLang="ko-KR" sz="2000" dirty="0" smtClean="0">
                <a:solidFill>
                  <a:srgbClr val="984807"/>
                </a:solidFill>
                <a:latin typeface="Arial" pitchFamily="34" charset="0"/>
                <a:cs typeface="Arial" pitchFamily="34" charset="0"/>
              </a:rPr>
              <a:t>Организационният </a:t>
            </a:r>
            <a:r>
              <a:rPr lang="ru-RU" altLang="ko-KR" sz="2000" dirty="0">
                <a:solidFill>
                  <a:srgbClr val="984807"/>
                </a:solidFill>
                <a:latin typeface="Arial" pitchFamily="34" charset="0"/>
                <a:cs typeface="Arial" pitchFamily="34" charset="0"/>
              </a:rPr>
              <a:t>комитет посочва ли къде ще бъдат публикувани докладите от конференцията?</a:t>
            </a:r>
          </a:p>
          <a:p>
            <a:pPr marL="285750" indent="-28575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Колко време отнема приемането на доклада?</a:t>
            </a:r>
          </a:p>
          <a:p>
            <a:pPr marL="285750" indent="-28575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Организаторите на конференцията обещават ли публикация на хартиен носител?</a:t>
            </a:r>
          </a:p>
          <a:p>
            <a:pPr marL="342900" indent="-342900">
              <a:lnSpc>
                <a:spcPct val="130000"/>
              </a:lnSpc>
              <a:buFont typeface="Wingdings" panose="05000000000000000000" pitchFamily="2" charset="2"/>
              <a:buChar char="§"/>
            </a:pPr>
            <a:endParaRPr lang="ru-RU" altLang="ko-KR" dirty="0">
              <a:solidFill>
                <a:srgbClr val="984807"/>
              </a:solidFill>
              <a:latin typeface="Arial" pitchFamily="34" charset="0"/>
              <a:cs typeface="Arial" pitchFamily="34" charset="0"/>
            </a:endParaRPr>
          </a:p>
        </p:txBody>
      </p:sp>
      <p:sp>
        <p:nvSpPr>
          <p:cNvPr id="17" name="Rectangle 16"/>
          <p:cNvSpPr/>
          <p:nvPr/>
        </p:nvSpPr>
        <p:spPr>
          <a:xfrm>
            <a:off x="2339752" y="302580"/>
            <a:ext cx="6665495" cy="483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ru-RU" sz="2000" dirty="0"/>
              <a:t>Как да проверим надеждността на конференцията?</a:t>
            </a:r>
          </a:p>
        </p:txBody>
      </p:sp>
      <p:sp>
        <p:nvSpPr>
          <p:cNvPr id="19" name="TextBox 18"/>
          <p:cNvSpPr txBox="1"/>
          <p:nvPr/>
        </p:nvSpPr>
        <p:spPr>
          <a:xfrm>
            <a:off x="1713580" y="302581"/>
            <a:ext cx="533164" cy="468000"/>
          </a:xfrm>
          <a:prstGeom prst="rect">
            <a:avLst/>
          </a:prstGeom>
          <a:solidFill>
            <a:schemeClr val="accent2"/>
          </a:solidFill>
        </p:spPr>
        <p:txBody>
          <a:bodyPr wrap="square" rtlCol="0">
            <a:spAutoFit/>
          </a:bodyPr>
          <a:lstStyle/>
          <a:p>
            <a:pPr algn="ctr"/>
            <a:r>
              <a:rPr lang="en-US" altLang="ko-KR" sz="2400" b="1" dirty="0" smtClean="0">
                <a:solidFill>
                  <a:schemeClr val="accent1"/>
                </a:solidFill>
                <a:latin typeface="Arial" pitchFamily="34" charset="0"/>
                <a:cs typeface="Arial" pitchFamily="34" charset="0"/>
              </a:rPr>
              <a:t>0</a:t>
            </a:r>
            <a:r>
              <a:rPr lang="bg-BG" altLang="ko-KR" sz="2400" b="1" dirty="0">
                <a:solidFill>
                  <a:schemeClr val="accent1"/>
                </a:solidFill>
                <a:latin typeface="Arial" pitchFamily="34" charset="0"/>
                <a:cs typeface="Arial" pitchFamily="34" charset="0"/>
              </a:rPr>
              <a:t>5</a:t>
            </a:r>
            <a:endParaRPr lang="ko-KR" altLang="en-US" sz="2400" b="1" dirty="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783605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4317" y="194222"/>
            <a:ext cx="9144000" cy="576064"/>
          </a:xfrm>
        </p:spPr>
        <p:txBody>
          <a:bodyPr/>
          <a:lstStyle/>
          <a:p>
            <a:r>
              <a:rPr lang="ru-RU" altLang="ko-KR" sz="3200" dirty="0"/>
              <a:t>Защо е важно да изберем правилната конференция?</a:t>
            </a:r>
            <a:endParaRPr lang="ko-KR" altLang="en-US" sz="3200" dirty="0"/>
          </a:p>
        </p:txBody>
      </p:sp>
      <p:sp>
        <p:nvSpPr>
          <p:cNvPr id="34" name="TextBox 33"/>
          <p:cNvSpPr txBox="1"/>
          <p:nvPr/>
        </p:nvSpPr>
        <p:spPr>
          <a:xfrm>
            <a:off x="3254777" y="3939902"/>
            <a:ext cx="2337670" cy="646331"/>
          </a:xfrm>
          <a:prstGeom prst="rect">
            <a:avLst/>
          </a:prstGeom>
          <a:noFill/>
        </p:spPr>
        <p:txBody>
          <a:bodyPr wrap="square" rtlCol="0">
            <a:spAutoFit/>
          </a:bodyPr>
          <a:lstStyle/>
          <a:p>
            <a:pPr algn="ctr"/>
            <a:r>
              <a:rPr lang="ru-RU" altLang="ko-KR" sz="1200" b="1" dirty="0">
                <a:solidFill>
                  <a:schemeClr val="accent1"/>
                </a:solidFill>
                <a:cs typeface="Arial" pitchFamily="34" charset="0"/>
              </a:rPr>
              <a:t>Ще увеличи възможностите за цитируемост на вашите публикации.</a:t>
            </a:r>
          </a:p>
        </p:txBody>
      </p:sp>
      <p:sp>
        <p:nvSpPr>
          <p:cNvPr id="37" name="TextBox 36"/>
          <p:cNvSpPr txBox="1"/>
          <p:nvPr/>
        </p:nvSpPr>
        <p:spPr>
          <a:xfrm>
            <a:off x="863540" y="1264638"/>
            <a:ext cx="2337670" cy="830997"/>
          </a:xfrm>
          <a:prstGeom prst="rect">
            <a:avLst/>
          </a:prstGeom>
          <a:noFill/>
        </p:spPr>
        <p:txBody>
          <a:bodyPr wrap="square" rtlCol="0">
            <a:spAutoFit/>
          </a:bodyPr>
          <a:lstStyle/>
          <a:p>
            <a:pPr algn="r"/>
            <a:r>
              <a:rPr lang="ru-RU" altLang="ko-KR" sz="1200" b="1" dirty="0">
                <a:solidFill>
                  <a:schemeClr val="accent3"/>
                </a:solidFill>
                <a:cs typeface="Arial" pitchFamily="34" charset="0"/>
              </a:rPr>
              <a:t>Ще ви даде възможност да бъдете информирани за новостите във вашата научна област.</a:t>
            </a:r>
          </a:p>
        </p:txBody>
      </p:sp>
      <p:sp>
        <p:nvSpPr>
          <p:cNvPr id="40" name="TextBox 39"/>
          <p:cNvSpPr txBox="1"/>
          <p:nvPr/>
        </p:nvSpPr>
        <p:spPr>
          <a:xfrm>
            <a:off x="5724128" y="1314776"/>
            <a:ext cx="2337670" cy="646331"/>
          </a:xfrm>
          <a:prstGeom prst="rect">
            <a:avLst/>
          </a:prstGeom>
          <a:noFill/>
        </p:spPr>
        <p:txBody>
          <a:bodyPr wrap="square" rtlCol="0">
            <a:spAutoFit/>
          </a:bodyPr>
          <a:lstStyle/>
          <a:p>
            <a:r>
              <a:rPr lang="ru-RU" altLang="ko-KR" sz="1200" b="1" dirty="0">
                <a:solidFill>
                  <a:schemeClr val="accent3"/>
                </a:solidFill>
                <a:cs typeface="Arial" pitchFamily="34" charset="0"/>
              </a:rPr>
              <a:t>Ще разшири контактите ви в съответната научна общност.</a:t>
            </a:r>
          </a:p>
        </p:txBody>
      </p:sp>
      <p:pic>
        <p:nvPicPr>
          <p:cNvPr id="20" name="Picture 19"/>
          <p:cNvPicPr>
            <a:picLocks noChangeAspect="1"/>
          </p:cNvPicPr>
          <p:nvPr/>
        </p:nvPicPr>
        <p:blipFill>
          <a:blip r:embed="rId3"/>
          <a:stretch>
            <a:fillRect/>
          </a:stretch>
        </p:blipFill>
        <p:spPr>
          <a:xfrm>
            <a:off x="1300033" y="2283718"/>
            <a:ext cx="2327119" cy="1894807"/>
          </a:xfrm>
          <a:prstGeom prst="rect">
            <a:avLst/>
          </a:prstGeom>
        </p:spPr>
      </p:pic>
      <p:pic>
        <p:nvPicPr>
          <p:cNvPr id="42" name="Picture 41"/>
          <p:cNvPicPr>
            <a:picLocks noChangeAspect="1"/>
          </p:cNvPicPr>
          <p:nvPr/>
        </p:nvPicPr>
        <p:blipFill>
          <a:blip r:embed="rId4"/>
          <a:stretch>
            <a:fillRect/>
          </a:stretch>
        </p:blipFill>
        <p:spPr>
          <a:xfrm>
            <a:off x="5220072" y="2283718"/>
            <a:ext cx="2215674" cy="1889065"/>
          </a:xfrm>
          <a:prstGeom prst="hexagon">
            <a:avLst/>
          </a:prstGeom>
          <a:ln>
            <a:solidFill>
              <a:schemeClr val="accent1"/>
            </a:solidFill>
          </a:ln>
        </p:spPr>
      </p:pic>
      <p:pic>
        <p:nvPicPr>
          <p:cNvPr id="45" name="Picture 44"/>
          <p:cNvPicPr>
            <a:picLocks noChangeAspect="1"/>
          </p:cNvPicPr>
          <p:nvPr/>
        </p:nvPicPr>
        <p:blipFill rotWithShape="1">
          <a:blip r:embed="rId5"/>
          <a:srcRect l="3538" r="48887"/>
          <a:stretch/>
        </p:blipFill>
        <p:spPr>
          <a:xfrm>
            <a:off x="3269091" y="1314776"/>
            <a:ext cx="2309042" cy="1913474"/>
          </a:xfrm>
          <a:prstGeom prst="hexagon">
            <a:avLst/>
          </a:prstGeom>
          <a:ln>
            <a:solidFill>
              <a:schemeClr val="accent1"/>
            </a:solidFill>
          </a:ln>
        </p:spPr>
      </p:pic>
    </p:spTree>
    <p:extLst>
      <p:ext uri="{BB962C8B-B14F-4D97-AF65-F5344CB8AC3E}">
        <p14:creationId xmlns:p14="http://schemas.microsoft.com/office/powerpoint/2010/main" val="16682704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ru-RU" altLang="ko-KR" sz="2800" dirty="0"/>
              <a:t>Как да разпознаете маргиналното научно публикуване?</a:t>
            </a:r>
          </a:p>
        </p:txBody>
      </p:sp>
      <p:sp>
        <p:nvSpPr>
          <p:cNvPr id="6" name="Oval 5"/>
          <p:cNvSpPr/>
          <p:nvPr/>
        </p:nvSpPr>
        <p:spPr>
          <a:xfrm>
            <a:off x="2577982" y="2646679"/>
            <a:ext cx="485364" cy="485364"/>
          </a:xfrm>
          <a:prstGeom prst="ellipse">
            <a:avLst/>
          </a:prstGeom>
          <a:solidFill>
            <a:schemeClr val="accent3"/>
          </a:solidFill>
          <a:ln>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Oval 6"/>
          <p:cNvSpPr/>
          <p:nvPr/>
        </p:nvSpPr>
        <p:spPr>
          <a:xfrm>
            <a:off x="2796540" y="1771066"/>
            <a:ext cx="485364" cy="485364"/>
          </a:xfrm>
          <a:prstGeom prst="ellipse">
            <a:avLst/>
          </a:prstGeom>
          <a:solidFill>
            <a:schemeClr val="accent1"/>
          </a:solidFill>
          <a:ln>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Oval 9"/>
          <p:cNvSpPr/>
          <p:nvPr/>
        </p:nvSpPr>
        <p:spPr>
          <a:xfrm>
            <a:off x="2796540" y="3522291"/>
            <a:ext cx="485364" cy="485364"/>
          </a:xfrm>
          <a:prstGeom prst="ellipse">
            <a:avLst/>
          </a:prstGeom>
          <a:solidFill>
            <a:schemeClr val="accent1"/>
          </a:solidFill>
          <a:ln>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 name="Oval 12"/>
          <p:cNvSpPr/>
          <p:nvPr/>
        </p:nvSpPr>
        <p:spPr>
          <a:xfrm>
            <a:off x="5966795" y="2650934"/>
            <a:ext cx="485364" cy="485364"/>
          </a:xfrm>
          <a:prstGeom prst="ellipse">
            <a:avLst/>
          </a:prstGeom>
          <a:solidFill>
            <a:schemeClr val="accent3"/>
          </a:solidFill>
          <a:ln>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 name="Oval 13"/>
          <p:cNvSpPr/>
          <p:nvPr/>
        </p:nvSpPr>
        <p:spPr>
          <a:xfrm>
            <a:off x="5718518" y="1775321"/>
            <a:ext cx="485364" cy="485364"/>
          </a:xfrm>
          <a:prstGeom prst="ellipse">
            <a:avLst/>
          </a:prstGeom>
          <a:solidFill>
            <a:schemeClr val="accent1"/>
          </a:solidFill>
          <a:ln>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7" name="Oval 16"/>
          <p:cNvSpPr/>
          <p:nvPr/>
        </p:nvSpPr>
        <p:spPr>
          <a:xfrm>
            <a:off x="5718518" y="3526546"/>
            <a:ext cx="485364" cy="485364"/>
          </a:xfrm>
          <a:prstGeom prst="ellipse">
            <a:avLst/>
          </a:prstGeom>
          <a:solidFill>
            <a:schemeClr val="accent1"/>
          </a:solidFill>
          <a:ln>
            <a:solidFill>
              <a:srgbClr val="98480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 name="TextBox 20"/>
          <p:cNvSpPr txBox="1"/>
          <p:nvPr/>
        </p:nvSpPr>
        <p:spPr>
          <a:xfrm>
            <a:off x="6300809" y="1421776"/>
            <a:ext cx="2406310" cy="738664"/>
          </a:xfrm>
          <a:prstGeom prst="rect">
            <a:avLst/>
          </a:prstGeom>
          <a:noFill/>
        </p:spPr>
        <p:txBody>
          <a:bodyPr wrap="square" rtlCol="0">
            <a:spAutoFit/>
          </a:bodyPr>
          <a:lstStyle/>
          <a:p>
            <a:r>
              <a:rPr lang="ru-RU" altLang="ko-KR" sz="1400" b="1" dirty="0">
                <a:solidFill>
                  <a:schemeClr val="accent1"/>
                </a:solidFill>
                <a:cs typeface="Arial" pitchFamily="34" charset="0"/>
              </a:rPr>
              <a:t>Използване на името или </a:t>
            </a:r>
            <a:r>
              <a:rPr lang="ru-RU" altLang="ko-KR" sz="1400" b="1" dirty="0" smtClean="0">
                <a:solidFill>
                  <a:schemeClr val="accent1"/>
                </a:solidFill>
                <a:cs typeface="Arial" pitchFamily="34" charset="0"/>
              </a:rPr>
              <a:t>уеб</a:t>
            </a:r>
            <a:r>
              <a:rPr lang="en-US" altLang="ko-KR" sz="1400" b="1" dirty="0" smtClean="0">
                <a:solidFill>
                  <a:schemeClr val="accent1"/>
                </a:solidFill>
                <a:cs typeface="Arial" pitchFamily="34" charset="0"/>
              </a:rPr>
              <a:t> </a:t>
            </a:r>
            <a:r>
              <a:rPr lang="ru-RU" altLang="ko-KR" sz="1400" b="1" dirty="0" smtClean="0">
                <a:solidFill>
                  <a:schemeClr val="accent1"/>
                </a:solidFill>
                <a:cs typeface="Arial" pitchFamily="34" charset="0"/>
              </a:rPr>
              <a:t>сайта </a:t>
            </a:r>
            <a:r>
              <a:rPr lang="ru-RU" altLang="ko-KR" sz="1400" b="1" dirty="0">
                <a:solidFill>
                  <a:schemeClr val="accent1"/>
                </a:solidFill>
                <a:cs typeface="Arial" pitchFamily="34" charset="0"/>
              </a:rPr>
              <a:t>на утвърдени списания.</a:t>
            </a:r>
          </a:p>
        </p:txBody>
      </p:sp>
      <p:sp>
        <p:nvSpPr>
          <p:cNvPr id="24" name="TextBox 23"/>
          <p:cNvSpPr txBox="1"/>
          <p:nvPr/>
        </p:nvSpPr>
        <p:spPr>
          <a:xfrm>
            <a:off x="6524082" y="2345226"/>
            <a:ext cx="2397682" cy="1169551"/>
          </a:xfrm>
          <a:prstGeom prst="rect">
            <a:avLst/>
          </a:prstGeom>
          <a:noFill/>
        </p:spPr>
        <p:txBody>
          <a:bodyPr wrap="square" rtlCol="0">
            <a:spAutoFit/>
          </a:bodyPr>
          <a:lstStyle/>
          <a:p>
            <a:r>
              <a:rPr lang="ru-RU" altLang="ko-KR" sz="1400" b="1" dirty="0">
                <a:solidFill>
                  <a:schemeClr val="accent3"/>
                </a:solidFill>
                <a:cs typeface="Arial" pitchFamily="34" charset="0"/>
              </a:rPr>
              <a:t>Липса на указания относно политиките за запазване на цифровото съдържание на списанието.</a:t>
            </a:r>
          </a:p>
        </p:txBody>
      </p:sp>
      <p:sp>
        <p:nvSpPr>
          <p:cNvPr id="27" name="TextBox 26"/>
          <p:cNvSpPr txBox="1"/>
          <p:nvPr/>
        </p:nvSpPr>
        <p:spPr>
          <a:xfrm>
            <a:off x="6281053" y="3722845"/>
            <a:ext cx="2397682" cy="954107"/>
          </a:xfrm>
          <a:prstGeom prst="rect">
            <a:avLst/>
          </a:prstGeom>
          <a:noFill/>
        </p:spPr>
        <p:txBody>
          <a:bodyPr wrap="square" rtlCol="0">
            <a:spAutoFit/>
          </a:bodyPr>
          <a:lstStyle/>
          <a:p>
            <a:r>
              <a:rPr lang="ru-RU" altLang="ko-KR" sz="1400" b="1" dirty="0">
                <a:solidFill>
                  <a:schemeClr val="accent1"/>
                </a:solidFill>
                <a:cs typeface="Arial" pitchFamily="34" charset="0"/>
              </a:rPr>
              <a:t>Съчетаване на две или повече научни области, които обикновено не се третират заедно.</a:t>
            </a:r>
          </a:p>
        </p:txBody>
      </p:sp>
      <p:sp>
        <p:nvSpPr>
          <p:cNvPr id="30" name="TextBox 29"/>
          <p:cNvSpPr txBox="1"/>
          <p:nvPr/>
        </p:nvSpPr>
        <p:spPr>
          <a:xfrm>
            <a:off x="320000" y="1394829"/>
            <a:ext cx="2406310" cy="954107"/>
          </a:xfrm>
          <a:prstGeom prst="rect">
            <a:avLst/>
          </a:prstGeom>
          <a:noFill/>
        </p:spPr>
        <p:txBody>
          <a:bodyPr wrap="square" rtlCol="0">
            <a:spAutoFit/>
          </a:bodyPr>
          <a:lstStyle/>
          <a:p>
            <a:pPr algn="r"/>
            <a:r>
              <a:rPr lang="ru-RU" altLang="ko-KR" sz="1400" b="1" dirty="0">
                <a:solidFill>
                  <a:schemeClr val="accent1"/>
                </a:solidFill>
                <a:cs typeface="Arial" pitchFamily="34" charset="0"/>
              </a:rPr>
              <a:t>Бързо приемане на статии без процес на peer review или контрол на </a:t>
            </a:r>
            <a:r>
              <a:rPr lang="ru-RU" altLang="ko-KR" sz="1400" b="1" dirty="0" smtClean="0">
                <a:solidFill>
                  <a:schemeClr val="accent1"/>
                </a:solidFill>
                <a:cs typeface="Arial" pitchFamily="34" charset="0"/>
              </a:rPr>
              <a:t>качеството.</a:t>
            </a:r>
            <a:endParaRPr lang="ru-RU" altLang="ko-KR" sz="1400" b="1" dirty="0">
              <a:solidFill>
                <a:schemeClr val="accent1"/>
              </a:solidFill>
              <a:cs typeface="Arial" pitchFamily="34" charset="0"/>
            </a:endParaRPr>
          </a:p>
        </p:txBody>
      </p:sp>
      <p:sp>
        <p:nvSpPr>
          <p:cNvPr id="33" name="TextBox 32"/>
          <p:cNvSpPr txBox="1"/>
          <p:nvPr/>
        </p:nvSpPr>
        <p:spPr>
          <a:xfrm>
            <a:off x="132145" y="2413416"/>
            <a:ext cx="2397682" cy="1384995"/>
          </a:xfrm>
          <a:prstGeom prst="rect">
            <a:avLst/>
          </a:prstGeom>
          <a:noFill/>
        </p:spPr>
        <p:txBody>
          <a:bodyPr wrap="square" rtlCol="0">
            <a:spAutoFit/>
          </a:bodyPr>
          <a:lstStyle/>
          <a:p>
            <a:pPr algn="r"/>
            <a:r>
              <a:rPr lang="ru-RU" altLang="ko-KR" sz="1400" b="1" dirty="0">
                <a:solidFill>
                  <a:schemeClr val="accent3"/>
                </a:solidFill>
                <a:cs typeface="Arial" pitchFamily="34" charset="0"/>
              </a:rPr>
              <a:t>Агресивна кампания сред академичните среди с покани за публикуване на статии или участие в редакционни колегии.</a:t>
            </a:r>
          </a:p>
        </p:txBody>
      </p:sp>
      <p:sp>
        <p:nvSpPr>
          <p:cNvPr id="36" name="TextBox 35"/>
          <p:cNvSpPr txBox="1"/>
          <p:nvPr/>
        </p:nvSpPr>
        <p:spPr>
          <a:xfrm>
            <a:off x="422982" y="3877741"/>
            <a:ext cx="2397682" cy="738664"/>
          </a:xfrm>
          <a:prstGeom prst="rect">
            <a:avLst/>
          </a:prstGeom>
          <a:noFill/>
        </p:spPr>
        <p:txBody>
          <a:bodyPr wrap="square" rtlCol="0">
            <a:spAutoFit/>
          </a:bodyPr>
          <a:lstStyle/>
          <a:p>
            <a:pPr algn="r"/>
            <a:r>
              <a:rPr lang="ru-RU" altLang="ko-KR" sz="1400" b="1" dirty="0">
                <a:solidFill>
                  <a:schemeClr val="accent1"/>
                </a:solidFill>
                <a:cs typeface="Arial" pitchFamily="34" charset="0"/>
              </a:rPr>
              <a:t>Използване на имена на учени без тяхно разрешение</a:t>
            </a:r>
            <a:r>
              <a:rPr lang="ru-RU" altLang="ko-KR" sz="1400" b="1" dirty="0" smtClean="0">
                <a:solidFill>
                  <a:schemeClr val="accent1"/>
                </a:solidFill>
                <a:cs typeface="Arial" pitchFamily="34" charset="0"/>
              </a:rPr>
              <a:t>.</a:t>
            </a:r>
            <a:endParaRPr lang="ru-RU" altLang="ko-KR" sz="1400" b="1" dirty="0">
              <a:solidFill>
                <a:schemeClr val="accent1"/>
              </a:solidFill>
              <a:cs typeface="Arial" pitchFamily="34" charset="0"/>
            </a:endParaRPr>
          </a:p>
        </p:txBody>
      </p:sp>
      <p:pic>
        <p:nvPicPr>
          <p:cNvPr id="4" name="Picture 3"/>
          <p:cNvPicPr>
            <a:picLocks noChangeAspect="1"/>
          </p:cNvPicPr>
          <p:nvPr/>
        </p:nvPicPr>
        <p:blipFill>
          <a:blip r:embed="rId3"/>
          <a:stretch>
            <a:fillRect/>
          </a:stretch>
        </p:blipFill>
        <p:spPr>
          <a:xfrm>
            <a:off x="3422365" y="1045728"/>
            <a:ext cx="2244533" cy="3641347"/>
          </a:xfrm>
          <a:prstGeom prst="rect">
            <a:avLst/>
          </a:prstGeom>
        </p:spPr>
      </p:pic>
      <p:sp>
        <p:nvSpPr>
          <p:cNvPr id="37" name="TextBox 36"/>
          <p:cNvSpPr txBox="1"/>
          <p:nvPr/>
        </p:nvSpPr>
        <p:spPr>
          <a:xfrm>
            <a:off x="2770989" y="1808283"/>
            <a:ext cx="510915" cy="400110"/>
          </a:xfrm>
          <a:prstGeom prst="rect">
            <a:avLst/>
          </a:prstGeom>
          <a:noFill/>
        </p:spPr>
        <p:txBody>
          <a:bodyPr wrap="square" rtlCol="0">
            <a:spAutoFit/>
          </a:bodyPr>
          <a:lstStyle/>
          <a:p>
            <a:pPr algn="ctr"/>
            <a:r>
              <a:rPr lang="en-US" altLang="ko-KR" sz="2000" b="1" dirty="0" smtClean="0">
                <a:solidFill>
                  <a:schemeClr val="bg1"/>
                </a:solidFill>
                <a:cs typeface="Arial" pitchFamily="34" charset="0"/>
              </a:rPr>
              <a:t>1</a:t>
            </a:r>
            <a:endParaRPr lang="ko-KR" altLang="en-US" sz="2000" b="1" dirty="0">
              <a:solidFill>
                <a:schemeClr val="bg1"/>
              </a:solidFill>
              <a:cs typeface="Arial" pitchFamily="34" charset="0"/>
            </a:endParaRPr>
          </a:p>
        </p:txBody>
      </p:sp>
      <p:sp>
        <p:nvSpPr>
          <p:cNvPr id="38" name="TextBox 37"/>
          <p:cNvSpPr txBox="1"/>
          <p:nvPr/>
        </p:nvSpPr>
        <p:spPr>
          <a:xfrm>
            <a:off x="2563422" y="2666346"/>
            <a:ext cx="510915" cy="400110"/>
          </a:xfrm>
          <a:prstGeom prst="rect">
            <a:avLst/>
          </a:prstGeom>
          <a:noFill/>
        </p:spPr>
        <p:txBody>
          <a:bodyPr wrap="square" rtlCol="0">
            <a:spAutoFit/>
          </a:bodyPr>
          <a:lstStyle/>
          <a:p>
            <a:pPr algn="ctr"/>
            <a:r>
              <a:rPr lang="bg-BG" altLang="ko-KR" sz="2000" b="1" dirty="0" smtClean="0">
                <a:solidFill>
                  <a:schemeClr val="bg1"/>
                </a:solidFill>
                <a:cs typeface="Arial" pitchFamily="34" charset="0"/>
              </a:rPr>
              <a:t>2</a:t>
            </a:r>
            <a:endParaRPr lang="ko-KR" altLang="en-US" sz="2000" b="1" dirty="0">
              <a:solidFill>
                <a:schemeClr val="bg1"/>
              </a:solidFill>
              <a:cs typeface="Arial" pitchFamily="34" charset="0"/>
            </a:endParaRPr>
          </a:p>
        </p:txBody>
      </p:sp>
      <p:sp>
        <p:nvSpPr>
          <p:cNvPr id="39" name="TextBox 38"/>
          <p:cNvSpPr txBox="1"/>
          <p:nvPr/>
        </p:nvSpPr>
        <p:spPr>
          <a:xfrm>
            <a:off x="2789071" y="3564918"/>
            <a:ext cx="510915" cy="400110"/>
          </a:xfrm>
          <a:prstGeom prst="rect">
            <a:avLst/>
          </a:prstGeom>
          <a:noFill/>
        </p:spPr>
        <p:txBody>
          <a:bodyPr wrap="square" rtlCol="0">
            <a:spAutoFit/>
          </a:bodyPr>
          <a:lstStyle/>
          <a:p>
            <a:pPr algn="ctr"/>
            <a:r>
              <a:rPr lang="bg-BG" altLang="ko-KR" sz="2000" b="1" dirty="0" smtClean="0">
                <a:solidFill>
                  <a:schemeClr val="bg1"/>
                </a:solidFill>
                <a:cs typeface="Arial" pitchFamily="34" charset="0"/>
              </a:rPr>
              <a:t>3</a:t>
            </a:r>
            <a:endParaRPr lang="ko-KR" altLang="en-US" sz="2000" b="1" dirty="0">
              <a:solidFill>
                <a:schemeClr val="bg1"/>
              </a:solidFill>
              <a:cs typeface="Arial" pitchFamily="34" charset="0"/>
            </a:endParaRPr>
          </a:p>
        </p:txBody>
      </p:sp>
      <p:sp>
        <p:nvSpPr>
          <p:cNvPr id="40" name="TextBox 39"/>
          <p:cNvSpPr txBox="1"/>
          <p:nvPr/>
        </p:nvSpPr>
        <p:spPr>
          <a:xfrm>
            <a:off x="5692983" y="1798951"/>
            <a:ext cx="510915" cy="400110"/>
          </a:xfrm>
          <a:prstGeom prst="rect">
            <a:avLst/>
          </a:prstGeom>
          <a:noFill/>
        </p:spPr>
        <p:txBody>
          <a:bodyPr wrap="square" rtlCol="0">
            <a:spAutoFit/>
          </a:bodyPr>
          <a:lstStyle/>
          <a:p>
            <a:pPr algn="ctr"/>
            <a:r>
              <a:rPr lang="bg-BG" altLang="ko-KR" sz="2000" b="1" dirty="0" smtClean="0">
                <a:solidFill>
                  <a:schemeClr val="bg1"/>
                </a:solidFill>
                <a:cs typeface="Arial" pitchFamily="34" charset="0"/>
              </a:rPr>
              <a:t>4</a:t>
            </a:r>
            <a:endParaRPr lang="ko-KR" altLang="en-US" sz="2000" b="1" dirty="0">
              <a:solidFill>
                <a:schemeClr val="bg1"/>
              </a:solidFill>
              <a:cs typeface="Arial" pitchFamily="34" charset="0"/>
            </a:endParaRPr>
          </a:p>
        </p:txBody>
      </p:sp>
      <p:sp>
        <p:nvSpPr>
          <p:cNvPr id="41" name="TextBox 40"/>
          <p:cNvSpPr txBox="1"/>
          <p:nvPr/>
        </p:nvSpPr>
        <p:spPr>
          <a:xfrm>
            <a:off x="5961200" y="2676564"/>
            <a:ext cx="510915" cy="400110"/>
          </a:xfrm>
          <a:prstGeom prst="rect">
            <a:avLst/>
          </a:prstGeom>
          <a:noFill/>
        </p:spPr>
        <p:txBody>
          <a:bodyPr wrap="square" rtlCol="0">
            <a:spAutoFit/>
          </a:bodyPr>
          <a:lstStyle/>
          <a:p>
            <a:pPr algn="ctr"/>
            <a:r>
              <a:rPr lang="bg-BG" altLang="ko-KR" sz="2000" b="1" dirty="0" smtClean="0">
                <a:solidFill>
                  <a:schemeClr val="bg1"/>
                </a:solidFill>
                <a:cs typeface="Arial" pitchFamily="34" charset="0"/>
              </a:rPr>
              <a:t>5</a:t>
            </a:r>
            <a:endParaRPr lang="ko-KR" altLang="en-US" sz="2000" b="1" dirty="0">
              <a:solidFill>
                <a:schemeClr val="bg1"/>
              </a:solidFill>
              <a:cs typeface="Arial" pitchFamily="34" charset="0"/>
            </a:endParaRPr>
          </a:p>
        </p:txBody>
      </p:sp>
      <p:sp>
        <p:nvSpPr>
          <p:cNvPr id="42" name="TextBox 41"/>
          <p:cNvSpPr txBox="1"/>
          <p:nvPr/>
        </p:nvSpPr>
        <p:spPr>
          <a:xfrm>
            <a:off x="5718518" y="3555586"/>
            <a:ext cx="510915" cy="400110"/>
          </a:xfrm>
          <a:prstGeom prst="rect">
            <a:avLst/>
          </a:prstGeom>
          <a:noFill/>
        </p:spPr>
        <p:txBody>
          <a:bodyPr wrap="square" rtlCol="0">
            <a:spAutoFit/>
          </a:bodyPr>
          <a:lstStyle/>
          <a:p>
            <a:pPr algn="ctr"/>
            <a:r>
              <a:rPr lang="bg-BG" altLang="ko-KR" sz="2000" b="1" dirty="0" smtClean="0">
                <a:solidFill>
                  <a:schemeClr val="bg1"/>
                </a:solidFill>
                <a:cs typeface="Arial" pitchFamily="34" charset="0"/>
              </a:rPr>
              <a:t>6</a:t>
            </a:r>
            <a:endParaRPr lang="ko-KR" altLang="en-US" sz="2000" b="1" dirty="0">
              <a:solidFill>
                <a:schemeClr val="bg1"/>
              </a:solidFill>
              <a:cs typeface="Arial" pitchFamily="34" charset="0"/>
            </a:endParaRPr>
          </a:p>
        </p:txBody>
      </p:sp>
      <p:sp>
        <p:nvSpPr>
          <p:cNvPr id="43" name="Rectangle 42"/>
          <p:cNvSpPr/>
          <p:nvPr/>
        </p:nvSpPr>
        <p:spPr>
          <a:xfrm>
            <a:off x="251520" y="4755974"/>
            <a:ext cx="8753666" cy="338554"/>
          </a:xfrm>
          <a:prstGeom prst="rect">
            <a:avLst/>
          </a:prstGeom>
        </p:spPr>
        <p:txBody>
          <a:bodyPr wrap="square">
            <a:spAutoFit/>
          </a:bodyPr>
          <a:lstStyle/>
          <a:p>
            <a:pPr algn="r"/>
            <a:r>
              <a:rPr lang="en-US" sz="800" dirty="0" smtClean="0"/>
              <a:t>Tin, L., Ivana, B., </a:t>
            </a:r>
            <a:r>
              <a:rPr lang="en-US" sz="800" dirty="0" err="1" smtClean="0"/>
              <a:t>Biljana</a:t>
            </a:r>
            <a:r>
              <a:rPr lang="en-US" sz="800" dirty="0" smtClean="0"/>
              <a:t>, B., </a:t>
            </a:r>
            <a:r>
              <a:rPr lang="en-US" sz="800" dirty="0" err="1" smtClean="0"/>
              <a:t>Ljubica</a:t>
            </a:r>
            <a:r>
              <a:rPr lang="en-US" sz="800" dirty="0" smtClean="0"/>
              <a:t>, I. B., Dragan, M. &amp; </a:t>
            </a:r>
            <a:r>
              <a:rPr lang="en-US" sz="800" dirty="0" err="1" smtClean="0"/>
              <a:t>Dusan</a:t>
            </a:r>
            <a:r>
              <a:rPr lang="en-US" sz="800" dirty="0" smtClean="0"/>
              <a:t>, S. (2014). Predatory </a:t>
            </a:r>
            <a:r>
              <a:rPr lang="en-US" sz="800" dirty="0"/>
              <a:t>and Fake </a:t>
            </a:r>
            <a:r>
              <a:rPr lang="en-US" sz="800" dirty="0" smtClean="0"/>
              <a:t>Scientific Journals/Publishers – </a:t>
            </a:r>
            <a:r>
              <a:rPr lang="en-US" sz="800" dirty="0"/>
              <a:t>A Global Outbreak with Rising Trend: A Review</a:t>
            </a:r>
            <a:r>
              <a:rPr lang="it-IT" sz="800" dirty="0" smtClean="0"/>
              <a:t>. </a:t>
            </a:r>
            <a:r>
              <a:rPr lang="it-IT" sz="800" i="1" dirty="0" smtClean="0"/>
              <a:t>Geographica Pannonica, 18</a:t>
            </a:r>
            <a:r>
              <a:rPr lang="it-IT" sz="800" dirty="0" smtClean="0"/>
              <a:t>(3), </a:t>
            </a:r>
            <a:r>
              <a:rPr lang="it-IT" sz="800" dirty="0"/>
              <a:t>69-81 </a:t>
            </a:r>
            <a:endParaRPr lang="en-US" sz="800" dirty="0"/>
          </a:p>
        </p:txBody>
      </p:sp>
    </p:spTree>
    <p:extLst>
      <p:ext uri="{BB962C8B-B14F-4D97-AF65-F5344CB8AC3E}">
        <p14:creationId xmlns:p14="http://schemas.microsoft.com/office/powerpoint/2010/main" val="3208598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ru-RU" altLang="ko-KR" sz="2800" dirty="0"/>
              <a:t>Запознати ли сте с рисковете в съвременната наука?</a:t>
            </a:r>
            <a:endParaRPr lang="ko-KR" altLang="en-US" sz="2800" dirty="0"/>
          </a:p>
        </p:txBody>
      </p:sp>
      <p:sp>
        <p:nvSpPr>
          <p:cNvPr id="3" name="Text Placeholder 2"/>
          <p:cNvSpPr>
            <a:spLocks noGrp="1"/>
          </p:cNvSpPr>
          <p:nvPr>
            <p:ph type="body" sz="quarter" idx="11"/>
          </p:nvPr>
        </p:nvSpPr>
        <p:spPr/>
        <p:txBody>
          <a:bodyPr/>
          <a:lstStyle/>
          <a:p>
            <a:pPr lvl="0"/>
            <a:r>
              <a:rPr lang="ru-RU" altLang="ko-KR" dirty="0"/>
              <a:t>Резултати от изследване, проведено от ФХФ на Софийския университет</a:t>
            </a:r>
            <a:endParaRPr lang="en-US" altLang="ko-KR" dirty="0"/>
          </a:p>
        </p:txBody>
      </p:sp>
      <p:sp>
        <p:nvSpPr>
          <p:cNvPr id="7" name="Rectangle 6"/>
          <p:cNvSpPr/>
          <p:nvPr/>
        </p:nvSpPr>
        <p:spPr>
          <a:xfrm>
            <a:off x="6047649" y="1496307"/>
            <a:ext cx="2735276" cy="1064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Rectangle 7"/>
          <p:cNvSpPr/>
          <p:nvPr/>
        </p:nvSpPr>
        <p:spPr>
          <a:xfrm>
            <a:off x="6047649" y="4231027"/>
            <a:ext cx="2735276" cy="10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 name="TextBox 8"/>
          <p:cNvSpPr txBox="1"/>
          <p:nvPr/>
        </p:nvSpPr>
        <p:spPr>
          <a:xfrm>
            <a:off x="6083138" y="1645704"/>
            <a:ext cx="2664297" cy="2585323"/>
          </a:xfrm>
          <a:prstGeom prst="rect">
            <a:avLst/>
          </a:prstGeom>
          <a:noFill/>
        </p:spPr>
        <p:txBody>
          <a:bodyPr wrap="square" rtlCol="0">
            <a:spAutoFit/>
          </a:bodyPr>
          <a:lstStyle/>
          <a:p>
            <a:pPr marL="171450" indent="-171450">
              <a:buFont typeface="Arial" pitchFamily="34" charset="0"/>
              <a:buChar char="•"/>
            </a:pPr>
            <a:r>
              <a:rPr lang="ru-RU" altLang="ko-KR" dirty="0">
                <a:solidFill>
                  <a:schemeClr val="accent5">
                    <a:lumMod val="75000"/>
                  </a:schemeClr>
                </a:solidFill>
                <a:cs typeface="Arial" pitchFamily="34" charset="0"/>
              </a:rPr>
              <a:t>От януари до април 2018 г. </a:t>
            </a:r>
          </a:p>
          <a:p>
            <a:pPr marL="171450" indent="-171450">
              <a:buFont typeface="Arial" pitchFamily="34" charset="0"/>
              <a:buChar char="•"/>
            </a:pPr>
            <a:r>
              <a:rPr lang="ru-RU" altLang="ko-KR" dirty="0">
                <a:solidFill>
                  <a:schemeClr val="accent5">
                    <a:lumMod val="75000"/>
                  </a:schemeClr>
                </a:solidFill>
                <a:cs typeface="Arial" pitchFamily="34" charset="0"/>
              </a:rPr>
              <a:t>229 души са анкетирани</a:t>
            </a:r>
          </a:p>
          <a:p>
            <a:pPr marL="171450" indent="-171450">
              <a:buFont typeface="Arial" pitchFamily="34" charset="0"/>
              <a:buChar char="•"/>
            </a:pPr>
            <a:r>
              <a:rPr lang="ru-RU" altLang="ko-KR" dirty="0">
                <a:solidFill>
                  <a:schemeClr val="accent5">
                    <a:lumMod val="75000"/>
                  </a:schemeClr>
                </a:solidFill>
                <a:cs typeface="Arial" pitchFamily="34" charset="0"/>
              </a:rPr>
              <a:t>14 факултета на СУ </a:t>
            </a:r>
            <a:r>
              <a:rPr lang="ru-RU" altLang="ko-KR" dirty="0" smtClean="0">
                <a:solidFill>
                  <a:schemeClr val="accent5">
                    <a:lumMod val="75000"/>
                  </a:schemeClr>
                </a:solidFill>
                <a:cs typeface="Arial" pitchFamily="34" charset="0"/>
              </a:rPr>
              <a:t> Участници</a:t>
            </a:r>
            <a:r>
              <a:rPr lang="ru-RU" altLang="ko-KR" dirty="0">
                <a:solidFill>
                  <a:schemeClr val="accent5">
                    <a:lumMod val="75000"/>
                  </a:schemeClr>
                </a:solidFill>
                <a:cs typeface="Arial" pitchFamily="34" charset="0"/>
              </a:rPr>
              <a:t>:</a:t>
            </a:r>
          </a:p>
          <a:p>
            <a:pPr marL="171450" indent="-171450">
              <a:buFont typeface="Arial" pitchFamily="34" charset="0"/>
              <a:buChar char="•"/>
            </a:pPr>
            <a:r>
              <a:rPr lang="ru-RU" altLang="ko-KR" dirty="0">
                <a:solidFill>
                  <a:schemeClr val="accent5">
                    <a:lumMod val="75000"/>
                  </a:schemeClr>
                </a:solidFill>
                <a:cs typeface="Arial" pitchFamily="34" charset="0"/>
              </a:rPr>
              <a:t>Студенти – 138 </a:t>
            </a:r>
            <a:endParaRPr lang="ru-RU" altLang="ko-KR" dirty="0" smtClean="0">
              <a:solidFill>
                <a:schemeClr val="accent5">
                  <a:lumMod val="75000"/>
                </a:schemeClr>
              </a:solidFill>
              <a:cs typeface="Arial" pitchFamily="34" charset="0"/>
            </a:endParaRPr>
          </a:p>
          <a:p>
            <a:pPr marL="171450" indent="-171450">
              <a:buFont typeface="Arial" pitchFamily="34" charset="0"/>
              <a:buChar char="•"/>
            </a:pPr>
            <a:r>
              <a:rPr lang="ru-RU" altLang="ko-KR" dirty="0" smtClean="0">
                <a:solidFill>
                  <a:schemeClr val="accent5">
                    <a:lumMod val="75000"/>
                  </a:schemeClr>
                </a:solidFill>
                <a:cs typeface="Arial" pitchFamily="34" charset="0"/>
              </a:rPr>
              <a:t>Докторанти </a:t>
            </a:r>
            <a:r>
              <a:rPr lang="ru-RU" altLang="ko-KR" dirty="0">
                <a:solidFill>
                  <a:schemeClr val="accent5">
                    <a:lumMod val="75000"/>
                  </a:schemeClr>
                </a:solidFill>
                <a:cs typeface="Arial" pitchFamily="34" charset="0"/>
              </a:rPr>
              <a:t>– 23</a:t>
            </a:r>
          </a:p>
          <a:p>
            <a:pPr marL="171450" indent="-171450">
              <a:buFont typeface="Arial" pitchFamily="34" charset="0"/>
              <a:buChar char="•"/>
            </a:pPr>
            <a:r>
              <a:rPr lang="ru-RU" altLang="ko-KR" dirty="0">
                <a:solidFill>
                  <a:schemeClr val="accent5">
                    <a:lumMod val="75000"/>
                  </a:schemeClr>
                </a:solidFill>
                <a:cs typeface="Arial" pitchFamily="34" charset="0"/>
              </a:rPr>
              <a:t>Преподаватели – 68 </a:t>
            </a:r>
          </a:p>
        </p:txBody>
      </p:sp>
      <p:graphicFrame>
        <p:nvGraphicFramePr>
          <p:cNvPr id="15" name="Content Placeholder 5" descr="Clustered column chart showing the values of 3 series for 4 categories"/>
          <p:cNvGraphicFramePr>
            <a:graphicFrameLocks/>
          </p:cNvGraphicFramePr>
          <p:nvPr>
            <p:extLst>
              <p:ext uri="{D42A27DB-BD31-4B8C-83A1-F6EECF244321}">
                <p14:modId xmlns:p14="http://schemas.microsoft.com/office/powerpoint/2010/main" val="1230852205"/>
              </p:ext>
            </p:extLst>
          </p:nvPr>
        </p:nvGraphicFramePr>
        <p:xfrm>
          <a:off x="107973" y="1121352"/>
          <a:ext cx="5832179" cy="36466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388586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220072" y="1283709"/>
            <a:ext cx="2371794"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Add Contents Title</a:t>
            </a:r>
            <a:endParaRPr lang="ko-KR" altLang="en-US" sz="1400" b="1" dirty="0">
              <a:solidFill>
                <a:schemeClr val="bg1"/>
              </a:solidFill>
              <a:latin typeface="Arial" pitchFamily="34" charset="0"/>
              <a:cs typeface="Arial" pitchFamily="34" charset="0"/>
            </a:endParaRPr>
          </a:p>
        </p:txBody>
      </p:sp>
      <p:sp>
        <p:nvSpPr>
          <p:cNvPr id="11" name="TextBox 10"/>
          <p:cNvSpPr txBox="1"/>
          <p:nvPr/>
        </p:nvSpPr>
        <p:spPr>
          <a:xfrm>
            <a:off x="2051721" y="1280541"/>
            <a:ext cx="1944216"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Your Text  Here</a:t>
            </a:r>
            <a:endParaRPr lang="ko-KR" altLang="en-US" sz="1400" b="1" dirty="0">
              <a:solidFill>
                <a:schemeClr val="bg1"/>
              </a:solidFill>
              <a:latin typeface="Arial" pitchFamily="34" charset="0"/>
              <a:cs typeface="Arial" pitchFamily="34" charset="0"/>
            </a:endParaRPr>
          </a:p>
        </p:txBody>
      </p:sp>
      <p:sp>
        <p:nvSpPr>
          <p:cNvPr id="12" name="TextBox 11"/>
          <p:cNvSpPr txBox="1"/>
          <p:nvPr/>
        </p:nvSpPr>
        <p:spPr>
          <a:xfrm>
            <a:off x="1379656" y="1131590"/>
            <a:ext cx="7601599" cy="3693319"/>
          </a:xfrm>
          <a:prstGeom prst="rect">
            <a:avLst/>
          </a:prstGeom>
          <a:noFill/>
        </p:spPr>
        <p:txBody>
          <a:bodyPr wrap="square" rtlCol="0">
            <a:spAutoFit/>
          </a:bodyPr>
          <a:lstStyle/>
          <a:p>
            <a:pPr marL="285750" indent="-285750">
              <a:lnSpc>
                <a:spcPct val="130000"/>
              </a:lnSpc>
              <a:buFont typeface="Wingdings" panose="05000000000000000000" pitchFamily="2" charset="2"/>
              <a:buChar char="§"/>
            </a:pPr>
            <a:r>
              <a:rPr lang="ru-RU" altLang="ko-KR" sz="2000" dirty="0" smtClean="0">
                <a:solidFill>
                  <a:schemeClr val="accent1"/>
                </a:solidFill>
                <a:latin typeface="Arial" pitchFamily="34" charset="0"/>
                <a:cs typeface="Arial" pitchFamily="34" charset="0"/>
              </a:rPr>
              <a:t>Начисляват </a:t>
            </a:r>
            <a:r>
              <a:rPr lang="ru-RU" altLang="ko-KR" sz="2000" dirty="0">
                <a:solidFill>
                  <a:schemeClr val="accent1"/>
                </a:solidFill>
                <a:latin typeface="Arial" pitchFamily="34" charset="0"/>
                <a:cs typeface="Arial" pitchFamily="34" charset="0"/>
              </a:rPr>
              <a:t>прекомерно високи или скрити такси за обработка на статии. </a:t>
            </a:r>
          </a:p>
          <a:p>
            <a:pPr marL="285750" indent="-285750">
              <a:lnSpc>
                <a:spcPct val="130000"/>
              </a:lnSpc>
              <a:buFont typeface="Wingdings" panose="05000000000000000000" pitchFamily="2" charset="2"/>
              <a:buChar char="§"/>
            </a:pPr>
            <a:r>
              <a:rPr lang="ru-RU" altLang="ko-KR" sz="2000" dirty="0">
                <a:solidFill>
                  <a:schemeClr val="accent1"/>
                </a:solidFill>
                <a:latin typeface="Arial" pitchFamily="34" charset="0"/>
                <a:cs typeface="Arial" pitchFamily="34" charset="0"/>
              </a:rPr>
              <a:t>Изпращат спам e-mail-и с покани за публикуване.</a:t>
            </a:r>
          </a:p>
          <a:p>
            <a:pPr marL="285750" indent="-285750">
              <a:lnSpc>
                <a:spcPct val="130000"/>
              </a:lnSpc>
              <a:buFont typeface="Wingdings" panose="05000000000000000000" pitchFamily="2" charset="2"/>
              <a:buChar char="§"/>
            </a:pPr>
            <a:r>
              <a:rPr lang="ru-RU" altLang="ko-KR" sz="2000" dirty="0">
                <a:solidFill>
                  <a:schemeClr val="accent1"/>
                </a:solidFill>
                <a:latin typeface="Arial" pitchFamily="34" charset="0"/>
                <a:cs typeface="Arial" pitchFamily="34" charset="0"/>
              </a:rPr>
              <a:t>Маскират изданията си като легитимни, рецензирани списания с отворен достъп.</a:t>
            </a:r>
          </a:p>
          <a:p>
            <a:pPr marL="285750" indent="-285750">
              <a:lnSpc>
                <a:spcPct val="130000"/>
              </a:lnSpc>
              <a:buFont typeface="Wingdings" panose="05000000000000000000" pitchFamily="2" charset="2"/>
              <a:buChar char="§"/>
            </a:pPr>
            <a:r>
              <a:rPr lang="ru-RU" altLang="ko-KR" sz="2000" dirty="0">
                <a:solidFill>
                  <a:schemeClr val="accent1"/>
                </a:solidFill>
                <a:latin typeface="Arial" pitchFamily="34" charset="0"/>
                <a:cs typeface="Arial" pitchFamily="34" charset="0"/>
              </a:rPr>
              <a:t>Предлагат лесен начин за публикуване на изследователски научни статии</a:t>
            </a:r>
            <a:r>
              <a:rPr lang="ru-RU" altLang="ko-KR" sz="2000" dirty="0" smtClean="0">
                <a:solidFill>
                  <a:schemeClr val="accent1"/>
                </a:solidFill>
                <a:latin typeface="Arial" pitchFamily="34" charset="0"/>
                <a:cs typeface="Arial" pitchFamily="34" charset="0"/>
              </a:rPr>
              <a:t>.</a:t>
            </a:r>
          </a:p>
          <a:p>
            <a:pPr marL="285750" indent="-285750">
              <a:lnSpc>
                <a:spcPct val="130000"/>
              </a:lnSpc>
              <a:buFont typeface="Wingdings" panose="05000000000000000000" pitchFamily="2" charset="2"/>
              <a:buChar char="§"/>
            </a:pPr>
            <a:r>
              <a:rPr lang="ru-RU" altLang="ko-KR" sz="2000" dirty="0">
                <a:solidFill>
                  <a:schemeClr val="accent1"/>
                </a:solidFill>
                <a:latin typeface="Arial" pitchFamily="34" charset="0"/>
                <a:cs typeface="Arial" pitchFamily="34" charset="0"/>
              </a:rPr>
              <a:t>Нереалистични обещания за бърз процес на peer-review и последващо публикуване</a:t>
            </a:r>
            <a:r>
              <a:rPr lang="ru-RU" altLang="ko-KR" sz="2000" dirty="0" smtClean="0">
                <a:solidFill>
                  <a:schemeClr val="accent1"/>
                </a:solidFill>
                <a:latin typeface="Arial" pitchFamily="34" charset="0"/>
                <a:cs typeface="Arial" pitchFamily="34" charset="0"/>
              </a:rPr>
              <a:t>.</a:t>
            </a:r>
            <a:endParaRPr lang="ru-RU" altLang="ko-KR" sz="2000" dirty="0">
              <a:solidFill>
                <a:schemeClr val="accent1"/>
              </a:solidFill>
              <a:latin typeface="Arial" pitchFamily="34" charset="0"/>
              <a:cs typeface="Arial" pitchFamily="34" charset="0"/>
            </a:endParaRPr>
          </a:p>
        </p:txBody>
      </p:sp>
      <p:sp>
        <p:nvSpPr>
          <p:cNvPr id="17" name="Rectangle 16"/>
          <p:cNvSpPr/>
          <p:nvPr/>
        </p:nvSpPr>
        <p:spPr>
          <a:xfrm>
            <a:off x="2339752" y="302580"/>
            <a:ext cx="6665495" cy="483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bg-BG" altLang="ko-KR" sz="2800" dirty="0"/>
              <a:t>Практики на „хищните“ издатели</a:t>
            </a:r>
          </a:p>
        </p:txBody>
      </p:sp>
      <p:sp>
        <p:nvSpPr>
          <p:cNvPr id="19" name="TextBox 18"/>
          <p:cNvSpPr txBox="1"/>
          <p:nvPr/>
        </p:nvSpPr>
        <p:spPr>
          <a:xfrm>
            <a:off x="1713580" y="302581"/>
            <a:ext cx="533164" cy="468000"/>
          </a:xfrm>
          <a:prstGeom prst="rect">
            <a:avLst/>
          </a:prstGeom>
          <a:solidFill>
            <a:schemeClr val="accent2"/>
          </a:solidFill>
        </p:spPr>
        <p:txBody>
          <a:bodyPr wrap="square" rtlCol="0">
            <a:spAutoFit/>
          </a:bodyPr>
          <a:lstStyle/>
          <a:p>
            <a:pPr algn="ctr"/>
            <a:r>
              <a:rPr lang="en-US" altLang="ko-KR" sz="2400" b="1" dirty="0" smtClean="0">
                <a:solidFill>
                  <a:schemeClr val="accent1"/>
                </a:solidFill>
                <a:latin typeface="Arial" pitchFamily="34" charset="0"/>
                <a:cs typeface="Arial" pitchFamily="34" charset="0"/>
              </a:rPr>
              <a:t>0</a:t>
            </a:r>
            <a:r>
              <a:rPr lang="bg-BG" altLang="ko-KR" sz="2400" b="1" dirty="0" smtClean="0">
                <a:solidFill>
                  <a:schemeClr val="accent1"/>
                </a:solidFill>
                <a:latin typeface="Arial" pitchFamily="34" charset="0"/>
                <a:cs typeface="Arial" pitchFamily="34" charset="0"/>
              </a:rPr>
              <a:t>1</a:t>
            </a:r>
            <a:endParaRPr lang="ko-KR" altLang="en-US" sz="2400" b="1" dirty="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12200160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0" y="243148"/>
            <a:ext cx="7200900" cy="991532"/>
          </a:xfrm>
        </p:spPr>
        <p:txBody>
          <a:bodyPr>
            <a:noAutofit/>
          </a:bodyPr>
          <a:lstStyle/>
          <a:p>
            <a:pPr algn="ctr"/>
            <a:r>
              <a:rPr lang="bg-BG" sz="2800" dirty="0"/>
              <a:t>Имате ли необходимост от обучение относно рисковете в съвременната наука и научната етика?</a:t>
            </a:r>
            <a:endParaRPr lang="en-US" sz="2800" dirty="0"/>
          </a:p>
        </p:txBody>
      </p:sp>
      <p:graphicFrame>
        <p:nvGraphicFramePr>
          <p:cNvPr id="6" name="Content Placeholder 5" descr="Clustered column chart showing the values of 3 series for 4 categories"/>
          <p:cNvGraphicFramePr>
            <a:graphicFrameLocks noGrp="1"/>
          </p:cNvGraphicFramePr>
          <p:nvPr>
            <p:ph idx="1"/>
            <p:extLst/>
          </p:nvPr>
        </p:nvGraphicFramePr>
        <p:xfrm>
          <a:off x="800100" y="1502815"/>
          <a:ext cx="7543800" cy="30384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21392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p:cNvSpPr>
            <a:spLocks noGrp="1"/>
          </p:cNvSpPr>
          <p:nvPr>
            <p:ph type="pic" idx="1"/>
          </p:nvPr>
        </p:nvSpPr>
        <p:spPr/>
      </p:sp>
      <p:pic>
        <p:nvPicPr>
          <p:cNvPr id="3" name="Picture 2"/>
          <p:cNvPicPr>
            <a:picLocks noChangeAspect="1"/>
          </p:cNvPicPr>
          <p:nvPr/>
        </p:nvPicPr>
        <p:blipFill>
          <a:blip r:embed="rId3"/>
          <a:stretch>
            <a:fillRect/>
          </a:stretch>
        </p:blipFill>
        <p:spPr>
          <a:xfrm>
            <a:off x="575516" y="427547"/>
            <a:ext cx="3888432" cy="4288406"/>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4716016" y="546580"/>
            <a:ext cx="3928902" cy="4050340"/>
          </a:xfrm>
          <a:prstGeom prst="rect">
            <a:avLst/>
          </a:prstGeom>
          <a:noFill/>
        </p:spPr>
        <p:txBody>
          <a:bodyPr wrap="square" rtlCol="0">
            <a:spAutoFit/>
          </a:bodyPr>
          <a:lstStyle/>
          <a:p>
            <a:r>
              <a:rPr lang="ru-RU" altLang="ko-KR" b="1" dirty="0">
                <a:solidFill>
                  <a:schemeClr val="accent1"/>
                </a:solidFill>
                <a:cs typeface="Arial" pitchFamily="34" charset="0"/>
              </a:rPr>
              <a:t>"Публикуване на нови </a:t>
            </a:r>
            <a:r>
              <a:rPr lang="ru-RU" altLang="ko-KR" b="1" dirty="0" smtClean="0">
                <a:solidFill>
                  <a:schemeClr val="accent1"/>
                </a:solidFill>
                <a:cs typeface="Arial" pitchFamily="34" charset="0"/>
              </a:rPr>
              <a:t>научни </a:t>
            </a:r>
            <a:r>
              <a:rPr lang="ru-RU" altLang="ko-KR" b="1" dirty="0">
                <a:solidFill>
                  <a:schemeClr val="accent1"/>
                </a:solidFill>
                <a:cs typeface="Arial" pitchFamily="34" charset="0"/>
              </a:rPr>
              <a:t>резултати - </a:t>
            </a:r>
            <a:r>
              <a:rPr lang="ru-RU" altLang="ko-KR" b="1" dirty="0" smtClean="0">
                <a:solidFill>
                  <a:schemeClr val="accent1"/>
                </a:solidFill>
                <a:cs typeface="Arial" pitchFamily="34" charset="0"/>
              </a:rPr>
              <a:t>защо</a:t>
            </a:r>
            <a:r>
              <a:rPr lang="ru-RU" altLang="ko-KR" b="1" dirty="0">
                <a:solidFill>
                  <a:schemeClr val="accent1"/>
                </a:solidFill>
                <a:cs typeface="Arial" pitchFamily="34" charset="0"/>
              </a:rPr>
              <a:t>, къде и как?         Елементи на научната етика" </a:t>
            </a:r>
          </a:p>
          <a:p>
            <a:endParaRPr lang="ru-RU" altLang="ko-KR" sz="1600" b="1" dirty="0" smtClean="0">
              <a:solidFill>
                <a:schemeClr val="accent1"/>
              </a:solidFill>
              <a:cs typeface="Arial" pitchFamily="34" charset="0"/>
            </a:endParaRPr>
          </a:p>
          <a:p>
            <a:pPr marL="285750" indent="-285750">
              <a:lnSpc>
                <a:spcPct val="130000"/>
              </a:lnSpc>
              <a:buFont typeface="Arial" panose="020B0604020202020204" pitchFamily="34" charset="0"/>
              <a:buChar char="•"/>
            </a:pPr>
            <a:r>
              <a:rPr lang="ru-RU" altLang="ko-KR" sz="1600" dirty="0" smtClean="0">
                <a:solidFill>
                  <a:schemeClr val="accent1"/>
                </a:solidFill>
                <a:cs typeface="Arial" pitchFamily="34" charset="0"/>
              </a:rPr>
              <a:t>Принципи </a:t>
            </a:r>
            <a:r>
              <a:rPr lang="ru-RU" altLang="ko-KR" sz="1600" dirty="0">
                <a:solidFill>
                  <a:schemeClr val="accent1"/>
                </a:solidFill>
                <a:cs typeface="Arial" pitchFamily="34" charset="0"/>
              </a:rPr>
              <a:t>на успешното научно публикуване</a:t>
            </a:r>
          </a:p>
          <a:p>
            <a:pPr marL="285750" indent="-285750">
              <a:lnSpc>
                <a:spcPct val="130000"/>
              </a:lnSpc>
              <a:buFont typeface="Arial" panose="020B0604020202020204" pitchFamily="34" charset="0"/>
              <a:buChar char="•"/>
            </a:pPr>
            <a:r>
              <a:rPr lang="ru-RU" altLang="ko-KR" sz="1600" dirty="0">
                <a:solidFill>
                  <a:schemeClr val="accent1"/>
                </a:solidFill>
                <a:cs typeface="Arial" pitchFamily="34" charset="0"/>
              </a:rPr>
              <a:t>Традиционни и алтернативни научни показатели за оценка престижа на научните публикации</a:t>
            </a:r>
          </a:p>
          <a:p>
            <a:pPr marL="285750" indent="-285750">
              <a:lnSpc>
                <a:spcPct val="130000"/>
              </a:lnSpc>
              <a:buFont typeface="Arial" panose="020B0604020202020204" pitchFamily="34" charset="0"/>
              <a:buChar char="•"/>
            </a:pPr>
            <a:r>
              <a:rPr lang="ru-RU" altLang="ko-KR" sz="1600" dirty="0">
                <a:solidFill>
                  <a:schemeClr val="accent1"/>
                </a:solidFill>
                <a:cs typeface="Arial" pitchFamily="34" charset="0"/>
              </a:rPr>
              <a:t>Характеристики на маргиналното научно публикуване</a:t>
            </a:r>
          </a:p>
          <a:p>
            <a:pPr marL="285750" indent="-285750">
              <a:lnSpc>
                <a:spcPct val="130000"/>
              </a:lnSpc>
              <a:buFont typeface="Arial" panose="020B0604020202020204" pitchFamily="34" charset="0"/>
              <a:buChar char="•"/>
            </a:pPr>
            <a:r>
              <a:rPr lang="ru-RU" altLang="ko-KR" sz="1600" dirty="0">
                <a:solidFill>
                  <a:schemeClr val="accent1"/>
                </a:solidFill>
                <a:cs typeface="Arial" pitchFamily="34" charset="0"/>
              </a:rPr>
              <a:t>Елементи на публикационната етика</a:t>
            </a:r>
          </a:p>
        </p:txBody>
      </p:sp>
    </p:spTree>
    <p:extLst>
      <p:ext uri="{BB962C8B-B14F-4D97-AF65-F5344CB8AC3E}">
        <p14:creationId xmlns:p14="http://schemas.microsoft.com/office/powerpoint/2010/main" val="7783664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611412" y="1876635"/>
            <a:ext cx="6264844" cy="1080121"/>
          </a:xfrm>
        </p:spPr>
        <p:txBody>
          <a:bodyPr/>
          <a:lstStyle/>
          <a:p>
            <a:r>
              <a:rPr lang="bg-BG" dirty="0">
                <a:solidFill>
                  <a:schemeClr val="accent5">
                    <a:lumMod val="75000"/>
                  </a:schemeClr>
                </a:solidFill>
              </a:rPr>
              <a:t>Благодаря </a:t>
            </a:r>
            <a:r>
              <a:rPr lang="bg-BG" dirty="0" smtClean="0">
                <a:solidFill>
                  <a:schemeClr val="accent5">
                    <a:lumMod val="75000"/>
                  </a:schemeClr>
                </a:solidFill>
              </a:rPr>
              <a:t>за </a:t>
            </a:r>
            <a:r>
              <a:rPr lang="bg-BG" dirty="0">
                <a:solidFill>
                  <a:schemeClr val="accent5">
                    <a:lumMod val="75000"/>
                  </a:schemeClr>
                </a:solidFill>
              </a:rPr>
              <a:t>вниманието!</a:t>
            </a:r>
          </a:p>
          <a:p>
            <a:endParaRPr lang="en-US" dirty="0"/>
          </a:p>
        </p:txBody>
      </p:sp>
      <p:sp>
        <p:nvSpPr>
          <p:cNvPr id="3" name="Text Placeholder 2"/>
          <p:cNvSpPr>
            <a:spLocks noGrp="1"/>
          </p:cNvSpPr>
          <p:nvPr>
            <p:ph type="body" sz="quarter" idx="11"/>
          </p:nvPr>
        </p:nvSpPr>
        <p:spPr>
          <a:xfrm>
            <a:off x="755576" y="2715766"/>
            <a:ext cx="4176612" cy="1158706"/>
          </a:xfrm>
        </p:spPr>
        <p:txBody>
          <a:bodyPr/>
          <a:lstStyle/>
          <a:p>
            <a:pPr lvl="0">
              <a:lnSpc>
                <a:spcPct val="150000"/>
              </a:lnSpc>
            </a:pPr>
            <a:r>
              <a:rPr lang="ru-RU" altLang="ko-KR" sz="2000" dirty="0">
                <a:solidFill>
                  <a:schemeClr val="accent6">
                    <a:lumMod val="50000"/>
                  </a:schemeClr>
                </a:solidFill>
              </a:rPr>
              <a:t>E-mail за контакти и въпроси: </a:t>
            </a:r>
            <a:r>
              <a:rPr lang="ru-RU" altLang="ko-KR" sz="2000" dirty="0" smtClean="0">
                <a:solidFill>
                  <a:schemeClr val="accent3">
                    <a:lumMod val="75000"/>
                  </a:schemeClr>
                </a:solidFill>
                <a:hlinkClick r:id="rId3"/>
              </a:rPr>
              <a:t>S.Kirilova@chem.uni-sofia.bg</a:t>
            </a:r>
            <a:endParaRPr lang="ru-RU" altLang="ko-KR" sz="2000" dirty="0" smtClean="0">
              <a:solidFill>
                <a:schemeClr val="accent3">
                  <a:lumMod val="75000"/>
                </a:schemeClr>
              </a:solidFill>
            </a:endParaRPr>
          </a:p>
          <a:p>
            <a:pPr lvl="0"/>
            <a:endParaRPr lang="ru-RU" altLang="ko-KR" dirty="0">
              <a:solidFill>
                <a:schemeClr val="accent5">
                  <a:lumMod val="75000"/>
                </a:schemeClr>
              </a:solidFill>
            </a:endParaRPr>
          </a:p>
        </p:txBody>
      </p:sp>
    </p:spTree>
    <p:extLst>
      <p:ext uri="{BB962C8B-B14F-4D97-AF65-F5344CB8AC3E}">
        <p14:creationId xmlns:p14="http://schemas.microsoft.com/office/powerpoint/2010/main" val="32394066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220072" y="1283709"/>
            <a:ext cx="2371794"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Add Contents Title</a:t>
            </a:r>
            <a:endParaRPr lang="ko-KR" altLang="en-US" sz="1400" b="1" dirty="0">
              <a:solidFill>
                <a:schemeClr val="bg1"/>
              </a:solidFill>
              <a:latin typeface="Arial" pitchFamily="34" charset="0"/>
              <a:cs typeface="Arial" pitchFamily="34" charset="0"/>
            </a:endParaRPr>
          </a:p>
        </p:txBody>
      </p:sp>
      <p:sp>
        <p:nvSpPr>
          <p:cNvPr id="11" name="TextBox 10"/>
          <p:cNvSpPr txBox="1"/>
          <p:nvPr/>
        </p:nvSpPr>
        <p:spPr>
          <a:xfrm>
            <a:off x="2051721" y="1280541"/>
            <a:ext cx="1944216"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Your Text  Here</a:t>
            </a:r>
            <a:endParaRPr lang="ko-KR" altLang="en-US" sz="1400" b="1" dirty="0">
              <a:solidFill>
                <a:schemeClr val="bg1"/>
              </a:solidFill>
              <a:latin typeface="Arial" pitchFamily="34" charset="0"/>
              <a:cs typeface="Arial" pitchFamily="34" charset="0"/>
            </a:endParaRPr>
          </a:p>
        </p:txBody>
      </p:sp>
      <p:sp>
        <p:nvSpPr>
          <p:cNvPr id="12" name="TextBox 11"/>
          <p:cNvSpPr txBox="1"/>
          <p:nvPr/>
        </p:nvSpPr>
        <p:spPr>
          <a:xfrm>
            <a:off x="1403647" y="1305699"/>
            <a:ext cx="7601599" cy="3877985"/>
          </a:xfrm>
          <a:prstGeom prst="rect">
            <a:avLst/>
          </a:prstGeom>
          <a:noFill/>
        </p:spPr>
        <p:txBody>
          <a:bodyPr wrap="square" rtlCol="0">
            <a:spAutoFit/>
          </a:bodyPr>
          <a:lstStyle/>
          <a:p>
            <a:pPr marL="342900" indent="-342900">
              <a:lnSpc>
                <a:spcPct val="130000"/>
              </a:lnSpc>
              <a:buFont typeface="Wingdings" panose="05000000000000000000" pitchFamily="2" charset="2"/>
              <a:buChar char="§"/>
            </a:pPr>
            <a:r>
              <a:rPr lang="ru-RU" altLang="ko-KR" sz="2000" dirty="0" smtClean="0">
                <a:solidFill>
                  <a:schemeClr val="accent1"/>
                </a:solidFill>
                <a:latin typeface="Arial" pitchFamily="34" charset="0"/>
                <a:cs typeface="Arial" pitchFamily="34" charset="0"/>
              </a:rPr>
              <a:t>Умишлено </a:t>
            </a:r>
            <a:r>
              <a:rPr lang="ru-RU" altLang="ko-KR" sz="2000" dirty="0">
                <a:solidFill>
                  <a:schemeClr val="accent1"/>
                </a:solidFill>
                <a:latin typeface="Arial" pitchFamily="34" charset="0"/>
                <a:cs typeface="Arial" pitchFamily="34" charset="0"/>
              </a:rPr>
              <a:t>объркват потенциалните автори като използват имена и лога на списания и/или издателства, сходни с научно признати такива.</a:t>
            </a:r>
          </a:p>
          <a:p>
            <a:pPr marL="342900" indent="-342900">
              <a:lnSpc>
                <a:spcPct val="130000"/>
              </a:lnSpc>
              <a:buFont typeface="Wingdings" panose="05000000000000000000" pitchFamily="2" charset="2"/>
              <a:buChar char="§"/>
            </a:pPr>
            <a:r>
              <a:rPr lang="ru-RU" altLang="ko-KR" sz="2000" dirty="0">
                <a:solidFill>
                  <a:schemeClr val="accent1"/>
                </a:solidFill>
                <a:latin typeface="Arial" pitchFamily="34" charset="0"/>
                <a:cs typeface="Arial" pitchFamily="34" charset="0"/>
              </a:rPr>
              <a:t>Използват фиктивен </a:t>
            </a:r>
            <a:r>
              <a:rPr lang="ru-RU" altLang="ko-KR" sz="2000" dirty="0" smtClean="0">
                <a:solidFill>
                  <a:schemeClr val="accent1"/>
                </a:solidFill>
                <a:latin typeface="Arial" pitchFamily="34" charset="0"/>
                <a:cs typeface="Arial" pitchFamily="34" charset="0"/>
              </a:rPr>
              <a:t>импакт фактор.</a:t>
            </a:r>
            <a:endParaRPr lang="ru-RU" altLang="ko-KR" sz="2000" dirty="0">
              <a:solidFill>
                <a:schemeClr val="accent1"/>
              </a:solidFill>
              <a:latin typeface="Arial" pitchFamily="34" charset="0"/>
              <a:cs typeface="Arial" pitchFamily="34" charset="0"/>
            </a:endParaRPr>
          </a:p>
          <a:p>
            <a:pPr marL="342900" indent="-342900">
              <a:lnSpc>
                <a:spcPct val="130000"/>
              </a:lnSpc>
              <a:buFont typeface="Wingdings" panose="05000000000000000000" pitchFamily="2" charset="2"/>
              <a:buChar char="§"/>
            </a:pPr>
            <a:r>
              <a:rPr lang="ru-RU" altLang="ko-KR" sz="2000" dirty="0">
                <a:solidFill>
                  <a:schemeClr val="accent1"/>
                </a:solidFill>
                <a:latin typeface="Arial" pitchFamily="34" charset="0"/>
                <a:cs typeface="Arial" pitchFamily="34" charset="0"/>
              </a:rPr>
              <a:t>Не предоставят информация за институционална принадлежност и академичен опит в съответната научна област, както за редакторите, така и за рецензентите.</a:t>
            </a:r>
          </a:p>
          <a:p>
            <a:pPr marL="342900" indent="-342900">
              <a:lnSpc>
                <a:spcPct val="130000"/>
              </a:lnSpc>
              <a:buFont typeface="Wingdings" panose="05000000000000000000" pitchFamily="2" charset="2"/>
              <a:buChar char="§"/>
            </a:pPr>
            <a:r>
              <a:rPr lang="ru-RU" altLang="ko-KR" sz="2000" dirty="0">
                <a:solidFill>
                  <a:schemeClr val="accent1"/>
                </a:solidFill>
                <a:latin typeface="Arial" pitchFamily="34" charset="0"/>
                <a:cs typeface="Arial" pitchFamily="34" charset="0"/>
              </a:rPr>
              <a:t>Имат фалшиви претенции за индексиране в легитимни бази данни. </a:t>
            </a:r>
          </a:p>
          <a:p>
            <a:endParaRPr lang="ru-RU" altLang="ko-KR" sz="1200" dirty="0">
              <a:solidFill>
                <a:schemeClr val="accent1"/>
              </a:solidFill>
              <a:latin typeface="Arial" pitchFamily="34" charset="0"/>
              <a:cs typeface="Arial" pitchFamily="34" charset="0"/>
            </a:endParaRPr>
          </a:p>
        </p:txBody>
      </p:sp>
      <p:sp>
        <p:nvSpPr>
          <p:cNvPr id="17" name="Rectangle 16"/>
          <p:cNvSpPr/>
          <p:nvPr/>
        </p:nvSpPr>
        <p:spPr>
          <a:xfrm>
            <a:off x="2339752" y="302580"/>
            <a:ext cx="6665495" cy="483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bg-BG" altLang="ko-KR" sz="2800" dirty="0"/>
              <a:t>Практики на „хищните“ издатели</a:t>
            </a:r>
          </a:p>
        </p:txBody>
      </p:sp>
      <p:sp>
        <p:nvSpPr>
          <p:cNvPr id="19" name="TextBox 18"/>
          <p:cNvSpPr txBox="1"/>
          <p:nvPr/>
        </p:nvSpPr>
        <p:spPr>
          <a:xfrm>
            <a:off x="1713580" y="302581"/>
            <a:ext cx="533164" cy="468000"/>
          </a:xfrm>
          <a:prstGeom prst="rect">
            <a:avLst/>
          </a:prstGeom>
          <a:solidFill>
            <a:schemeClr val="accent2"/>
          </a:solidFill>
        </p:spPr>
        <p:txBody>
          <a:bodyPr wrap="square" rtlCol="0">
            <a:spAutoFit/>
          </a:bodyPr>
          <a:lstStyle/>
          <a:p>
            <a:pPr algn="ctr"/>
            <a:r>
              <a:rPr lang="en-US" altLang="ko-KR" sz="2400" b="1" dirty="0" smtClean="0">
                <a:solidFill>
                  <a:schemeClr val="accent1"/>
                </a:solidFill>
                <a:latin typeface="Arial" pitchFamily="34" charset="0"/>
                <a:cs typeface="Arial" pitchFamily="34" charset="0"/>
              </a:rPr>
              <a:t>0</a:t>
            </a:r>
            <a:r>
              <a:rPr lang="bg-BG" altLang="ko-KR" sz="2400" b="1" dirty="0" smtClean="0">
                <a:solidFill>
                  <a:schemeClr val="accent1"/>
                </a:solidFill>
                <a:latin typeface="Arial" pitchFamily="34" charset="0"/>
                <a:cs typeface="Arial" pitchFamily="34" charset="0"/>
              </a:rPr>
              <a:t>1</a:t>
            </a:r>
            <a:endParaRPr lang="ko-KR" altLang="en-US" sz="2400" b="1" dirty="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18189594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220072" y="1283709"/>
            <a:ext cx="2371794"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Add Contents Title</a:t>
            </a:r>
            <a:endParaRPr lang="ko-KR" altLang="en-US" sz="1400" b="1" dirty="0">
              <a:solidFill>
                <a:schemeClr val="bg1"/>
              </a:solidFill>
              <a:latin typeface="Arial" pitchFamily="34" charset="0"/>
              <a:cs typeface="Arial" pitchFamily="34" charset="0"/>
            </a:endParaRPr>
          </a:p>
        </p:txBody>
      </p:sp>
      <p:sp>
        <p:nvSpPr>
          <p:cNvPr id="11" name="TextBox 10"/>
          <p:cNvSpPr txBox="1"/>
          <p:nvPr/>
        </p:nvSpPr>
        <p:spPr>
          <a:xfrm>
            <a:off x="2051721" y="1280541"/>
            <a:ext cx="1944216"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Your Text  Here</a:t>
            </a:r>
            <a:endParaRPr lang="ko-KR" altLang="en-US" sz="1400" b="1" dirty="0">
              <a:solidFill>
                <a:schemeClr val="bg1"/>
              </a:solidFill>
              <a:latin typeface="Arial" pitchFamily="34" charset="0"/>
              <a:cs typeface="Arial" pitchFamily="34" charset="0"/>
            </a:endParaRPr>
          </a:p>
        </p:txBody>
      </p:sp>
      <p:sp>
        <p:nvSpPr>
          <p:cNvPr id="12" name="TextBox 11"/>
          <p:cNvSpPr txBox="1"/>
          <p:nvPr/>
        </p:nvSpPr>
        <p:spPr>
          <a:xfrm>
            <a:off x="1403647" y="1305699"/>
            <a:ext cx="7601599" cy="2277547"/>
          </a:xfrm>
          <a:prstGeom prst="rect">
            <a:avLst/>
          </a:prstGeom>
          <a:noFill/>
        </p:spPr>
        <p:txBody>
          <a:bodyPr wrap="square" rtlCol="0">
            <a:spAutoFit/>
          </a:bodyPr>
          <a:lstStyle/>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Могат да изчезнат за една нощ, като внезапно прекратят връзките към своите "публикации".</a:t>
            </a:r>
          </a:p>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Статия в подобно списание може да компрометира бъдещите ви възможности за публикуване.</a:t>
            </a:r>
          </a:p>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Не се индексират в научните бази данни.</a:t>
            </a:r>
          </a:p>
          <a:p>
            <a:endParaRPr lang="ru-RU" altLang="ko-KR" sz="1200" dirty="0">
              <a:solidFill>
                <a:schemeClr val="accent5">
                  <a:lumMod val="75000"/>
                </a:schemeClr>
              </a:solidFill>
              <a:latin typeface="Arial" pitchFamily="34" charset="0"/>
              <a:cs typeface="Arial" pitchFamily="34" charset="0"/>
            </a:endParaRPr>
          </a:p>
        </p:txBody>
      </p:sp>
      <p:sp>
        <p:nvSpPr>
          <p:cNvPr id="17" name="Rectangle 16"/>
          <p:cNvSpPr/>
          <p:nvPr/>
        </p:nvSpPr>
        <p:spPr>
          <a:xfrm>
            <a:off x="2339752" y="302580"/>
            <a:ext cx="6665495" cy="483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bg-BG" altLang="ko-KR" sz="2800" dirty="0" smtClean="0"/>
              <a:t>Защо са опасни?</a:t>
            </a:r>
            <a:endParaRPr lang="bg-BG" altLang="ko-KR" sz="2800" dirty="0"/>
          </a:p>
        </p:txBody>
      </p:sp>
      <p:sp>
        <p:nvSpPr>
          <p:cNvPr id="19" name="TextBox 18"/>
          <p:cNvSpPr txBox="1"/>
          <p:nvPr/>
        </p:nvSpPr>
        <p:spPr>
          <a:xfrm>
            <a:off x="1713580" y="302581"/>
            <a:ext cx="533164" cy="468000"/>
          </a:xfrm>
          <a:prstGeom prst="rect">
            <a:avLst/>
          </a:prstGeom>
          <a:solidFill>
            <a:schemeClr val="accent2"/>
          </a:solidFill>
        </p:spPr>
        <p:txBody>
          <a:bodyPr wrap="square" rtlCol="0">
            <a:spAutoFit/>
          </a:bodyPr>
          <a:lstStyle/>
          <a:p>
            <a:pPr algn="ctr"/>
            <a:r>
              <a:rPr lang="en-US" altLang="ko-KR" sz="2400" b="1" dirty="0" smtClean="0">
                <a:solidFill>
                  <a:schemeClr val="accent1"/>
                </a:solidFill>
                <a:latin typeface="Arial" pitchFamily="34" charset="0"/>
                <a:cs typeface="Arial" pitchFamily="34" charset="0"/>
              </a:rPr>
              <a:t>0</a:t>
            </a:r>
            <a:r>
              <a:rPr lang="bg-BG" altLang="ko-KR" sz="2400" b="1" dirty="0" smtClean="0">
                <a:solidFill>
                  <a:schemeClr val="accent1"/>
                </a:solidFill>
                <a:latin typeface="Arial" pitchFamily="34" charset="0"/>
                <a:cs typeface="Arial" pitchFamily="34" charset="0"/>
              </a:rPr>
              <a:t>1</a:t>
            </a:r>
            <a:endParaRPr lang="ko-KR" altLang="en-US" sz="2400" b="1" dirty="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8341488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123478"/>
            <a:ext cx="9144000" cy="576064"/>
          </a:xfrm>
        </p:spPr>
        <p:txBody>
          <a:bodyPr/>
          <a:lstStyle/>
          <a:p>
            <a:r>
              <a:rPr lang="ru-RU" altLang="ko-KR" dirty="0" smtClean="0"/>
              <a:t>„Добри</a:t>
            </a:r>
            <a:r>
              <a:rPr lang="ru-RU" altLang="ko-KR" dirty="0"/>
              <a:t>“ и „лоши“ </a:t>
            </a:r>
            <a:r>
              <a:rPr lang="ru-RU" altLang="ko-KR" dirty="0" smtClean="0"/>
              <a:t>списания</a:t>
            </a:r>
            <a:endParaRPr lang="ko-KR" altLang="en-US" dirty="0"/>
          </a:p>
        </p:txBody>
      </p:sp>
      <p:sp>
        <p:nvSpPr>
          <p:cNvPr id="3" name="Text Placeholder 2"/>
          <p:cNvSpPr>
            <a:spLocks noGrp="1"/>
          </p:cNvSpPr>
          <p:nvPr>
            <p:ph type="body" sz="quarter" idx="11"/>
          </p:nvPr>
        </p:nvSpPr>
        <p:spPr>
          <a:xfrm>
            <a:off x="0" y="826977"/>
            <a:ext cx="9144000" cy="288032"/>
          </a:xfrm>
        </p:spPr>
        <p:txBody>
          <a:bodyPr/>
          <a:lstStyle/>
          <a:p>
            <a:pPr lvl="0"/>
            <a:r>
              <a:rPr lang="ru-RU" altLang="ko-KR" sz="2000" dirty="0"/>
              <a:t>Каква е </a:t>
            </a:r>
            <a:r>
              <a:rPr lang="ru-RU" altLang="ko-KR" sz="2000" dirty="0" smtClean="0"/>
              <a:t>разликата?</a:t>
            </a:r>
            <a:endParaRPr lang="en-US" altLang="ko-KR" sz="2000" dirty="0"/>
          </a:p>
        </p:txBody>
      </p:sp>
      <p:sp>
        <p:nvSpPr>
          <p:cNvPr id="4" name="Rectangle 3"/>
          <p:cNvSpPr/>
          <p:nvPr/>
        </p:nvSpPr>
        <p:spPr>
          <a:xfrm>
            <a:off x="0" y="1308705"/>
            <a:ext cx="9144000" cy="172819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 name="TextBox 14"/>
          <p:cNvSpPr txBox="1"/>
          <p:nvPr/>
        </p:nvSpPr>
        <p:spPr>
          <a:xfrm>
            <a:off x="499110" y="3324929"/>
            <a:ext cx="1899422" cy="830997"/>
          </a:xfrm>
          <a:prstGeom prst="rect">
            <a:avLst/>
          </a:prstGeom>
          <a:noFill/>
        </p:spPr>
        <p:txBody>
          <a:bodyPr wrap="square" rtlCol="0">
            <a:spAutoFit/>
          </a:bodyPr>
          <a:lstStyle/>
          <a:p>
            <a:pPr algn="ctr"/>
            <a:r>
              <a:rPr lang="bg-BG" altLang="ko-KR" sz="1600" b="1" dirty="0">
                <a:solidFill>
                  <a:schemeClr val="accent1"/>
                </a:solidFill>
                <a:cs typeface="Arial" pitchFamily="34" charset="0"/>
              </a:rPr>
              <a:t>Достъпност на научните </a:t>
            </a:r>
            <a:r>
              <a:rPr lang="bg-BG" altLang="ko-KR" sz="1600" b="1" dirty="0" smtClean="0">
                <a:solidFill>
                  <a:schemeClr val="accent1"/>
                </a:solidFill>
                <a:cs typeface="Arial" pitchFamily="34" charset="0"/>
              </a:rPr>
              <a:t>публикации</a:t>
            </a:r>
            <a:r>
              <a:rPr lang="en-US" altLang="ko-KR" sz="1600" b="1" dirty="0" smtClean="0">
                <a:solidFill>
                  <a:schemeClr val="accent1"/>
                </a:solidFill>
                <a:cs typeface="Arial" pitchFamily="34" charset="0"/>
              </a:rPr>
              <a:t>  </a:t>
            </a:r>
            <a:endParaRPr lang="ko-KR" altLang="en-US" sz="1600" b="1" dirty="0">
              <a:solidFill>
                <a:schemeClr val="accent1"/>
              </a:solidFill>
              <a:cs typeface="Arial" pitchFamily="34" charset="0"/>
            </a:endParaRPr>
          </a:p>
        </p:txBody>
      </p:sp>
      <p:sp>
        <p:nvSpPr>
          <p:cNvPr id="16" name="TextBox 15"/>
          <p:cNvSpPr txBox="1"/>
          <p:nvPr/>
        </p:nvSpPr>
        <p:spPr>
          <a:xfrm>
            <a:off x="2553252" y="3324929"/>
            <a:ext cx="1899422" cy="830997"/>
          </a:xfrm>
          <a:prstGeom prst="rect">
            <a:avLst/>
          </a:prstGeom>
          <a:noFill/>
        </p:spPr>
        <p:txBody>
          <a:bodyPr wrap="square" rtlCol="0">
            <a:spAutoFit/>
          </a:bodyPr>
          <a:lstStyle/>
          <a:p>
            <a:pPr algn="ctr"/>
            <a:r>
              <a:rPr lang="ru-RU" altLang="ko-KR" sz="1600" b="1" dirty="0" smtClean="0">
                <a:solidFill>
                  <a:schemeClr val="accent3"/>
                </a:solidFill>
                <a:cs typeface="Arial" pitchFamily="34" charset="0"/>
              </a:rPr>
              <a:t>Адекватен </a:t>
            </a:r>
            <a:r>
              <a:rPr lang="ru-RU" altLang="ko-KR" sz="1600" b="1" dirty="0">
                <a:solidFill>
                  <a:schemeClr val="accent3"/>
                </a:solidFill>
                <a:cs typeface="Arial" pitchFamily="34" charset="0"/>
              </a:rPr>
              <a:t>процес на peer </a:t>
            </a:r>
            <a:r>
              <a:rPr lang="ru-RU" altLang="ko-KR" sz="1600" b="1" dirty="0" smtClean="0">
                <a:solidFill>
                  <a:schemeClr val="accent3"/>
                </a:solidFill>
                <a:cs typeface="Arial" pitchFamily="34" charset="0"/>
              </a:rPr>
              <a:t>review</a:t>
            </a:r>
            <a:endParaRPr lang="ru-RU" altLang="ko-KR" sz="1600" b="1" dirty="0">
              <a:solidFill>
                <a:schemeClr val="accent3"/>
              </a:solidFill>
              <a:cs typeface="Arial" pitchFamily="34" charset="0"/>
            </a:endParaRPr>
          </a:p>
        </p:txBody>
      </p:sp>
      <p:sp>
        <p:nvSpPr>
          <p:cNvPr id="18" name="TextBox 17"/>
          <p:cNvSpPr txBox="1"/>
          <p:nvPr/>
        </p:nvSpPr>
        <p:spPr>
          <a:xfrm>
            <a:off x="4658620" y="3324929"/>
            <a:ext cx="1899422" cy="584775"/>
          </a:xfrm>
          <a:prstGeom prst="rect">
            <a:avLst/>
          </a:prstGeom>
          <a:noFill/>
        </p:spPr>
        <p:txBody>
          <a:bodyPr wrap="square" rtlCol="0">
            <a:spAutoFit/>
          </a:bodyPr>
          <a:lstStyle/>
          <a:p>
            <a:pPr algn="ctr"/>
            <a:r>
              <a:rPr lang="ru-RU" altLang="ko-KR" sz="1600" b="1" dirty="0">
                <a:solidFill>
                  <a:schemeClr val="accent1"/>
                </a:solidFill>
                <a:cs typeface="Arial" pitchFamily="34" charset="0"/>
              </a:rPr>
              <a:t>Рефериране и </a:t>
            </a:r>
            <a:r>
              <a:rPr lang="ru-RU" altLang="ko-KR" sz="1600" b="1" dirty="0" smtClean="0">
                <a:solidFill>
                  <a:schemeClr val="accent1"/>
                </a:solidFill>
                <a:cs typeface="Arial" pitchFamily="34" charset="0"/>
              </a:rPr>
              <a:t>индексиране</a:t>
            </a:r>
            <a:endParaRPr lang="ru-RU" altLang="ko-KR" sz="1600" b="1" dirty="0">
              <a:solidFill>
                <a:schemeClr val="accent1"/>
              </a:solidFill>
              <a:cs typeface="Arial" pitchFamily="34" charset="0"/>
            </a:endParaRPr>
          </a:p>
        </p:txBody>
      </p:sp>
      <p:sp>
        <p:nvSpPr>
          <p:cNvPr id="19" name="TextBox 18"/>
          <p:cNvSpPr txBox="1"/>
          <p:nvPr/>
        </p:nvSpPr>
        <p:spPr>
          <a:xfrm>
            <a:off x="6763988" y="3330586"/>
            <a:ext cx="1899422" cy="830997"/>
          </a:xfrm>
          <a:prstGeom prst="rect">
            <a:avLst/>
          </a:prstGeom>
          <a:noFill/>
        </p:spPr>
        <p:txBody>
          <a:bodyPr wrap="square" rtlCol="0">
            <a:spAutoFit/>
          </a:bodyPr>
          <a:lstStyle/>
          <a:p>
            <a:pPr algn="ctr"/>
            <a:r>
              <a:rPr lang="bg-BG" altLang="ko-KR" sz="1600" b="1" dirty="0">
                <a:solidFill>
                  <a:schemeClr val="accent3"/>
                </a:solidFill>
                <a:cs typeface="Arial" pitchFamily="34" charset="0"/>
              </a:rPr>
              <a:t>Защита на интелектуалната </a:t>
            </a:r>
            <a:r>
              <a:rPr lang="bg-BG" altLang="ko-KR" sz="1600" b="1" dirty="0" smtClean="0">
                <a:solidFill>
                  <a:schemeClr val="accent3"/>
                </a:solidFill>
                <a:cs typeface="Arial" pitchFamily="34" charset="0"/>
              </a:rPr>
              <a:t>собственост</a:t>
            </a:r>
            <a:endParaRPr lang="bg-BG" altLang="ko-KR" sz="1600" b="1" dirty="0">
              <a:solidFill>
                <a:schemeClr val="accent3"/>
              </a:solidFill>
              <a:cs typeface="Arial" pitchFamily="34" charset="0"/>
            </a:endParaRPr>
          </a:p>
        </p:txBody>
      </p:sp>
      <p:pic>
        <p:nvPicPr>
          <p:cNvPr id="5" name="Picture 4"/>
          <p:cNvPicPr>
            <a:picLocks noChangeAspect="1"/>
          </p:cNvPicPr>
          <p:nvPr/>
        </p:nvPicPr>
        <p:blipFill>
          <a:blip r:embed="rId3"/>
          <a:stretch>
            <a:fillRect/>
          </a:stretch>
        </p:blipFill>
        <p:spPr>
          <a:xfrm>
            <a:off x="476358" y="1485544"/>
            <a:ext cx="1922174" cy="1374513"/>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4"/>
          <a:stretch>
            <a:fillRect/>
          </a:stretch>
        </p:blipFill>
        <p:spPr>
          <a:xfrm>
            <a:off x="2571734" y="1485543"/>
            <a:ext cx="1879201" cy="1374513"/>
          </a:xfrm>
          <a:prstGeom prst="rect">
            <a:avLst/>
          </a:prstGeom>
          <a:ln>
            <a:noFill/>
          </a:ln>
          <a:effectLst>
            <a:outerShdw blurRad="292100" dist="139700" dir="2700000" algn="tl" rotWithShape="0">
              <a:srgbClr val="333333">
                <a:alpha val="65000"/>
              </a:srgbClr>
            </a:outerShdw>
          </a:effectLst>
        </p:spPr>
      </p:pic>
      <p:pic>
        <p:nvPicPr>
          <p:cNvPr id="17" name="Picture 16"/>
          <p:cNvPicPr>
            <a:picLocks noChangeAspect="1"/>
          </p:cNvPicPr>
          <p:nvPr/>
        </p:nvPicPr>
        <p:blipFill>
          <a:blip r:embed="rId5"/>
          <a:stretch>
            <a:fillRect/>
          </a:stretch>
        </p:blipFill>
        <p:spPr>
          <a:xfrm>
            <a:off x="4635376" y="1485543"/>
            <a:ext cx="1945909" cy="1371600"/>
          </a:xfrm>
          <a:prstGeom prst="rect">
            <a:avLst/>
          </a:prstGeom>
          <a:ln>
            <a:noFill/>
          </a:ln>
          <a:effectLst>
            <a:outerShdw blurRad="292100" dist="139700" dir="2700000" algn="tl" rotWithShape="0">
              <a:srgbClr val="333333">
                <a:alpha val="65000"/>
              </a:srgbClr>
            </a:outerShdw>
          </a:effectLst>
        </p:spPr>
      </p:pic>
      <p:pic>
        <p:nvPicPr>
          <p:cNvPr id="20" name="Picture 19"/>
          <p:cNvPicPr>
            <a:picLocks noChangeAspect="1"/>
          </p:cNvPicPr>
          <p:nvPr/>
        </p:nvPicPr>
        <p:blipFill>
          <a:blip r:embed="rId6"/>
          <a:stretch>
            <a:fillRect/>
          </a:stretch>
        </p:blipFill>
        <p:spPr>
          <a:xfrm>
            <a:off x="6784276" y="1485543"/>
            <a:ext cx="1967880" cy="1371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456450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3"/>
          <a:stretch>
            <a:fillRect/>
          </a:stretch>
        </p:blipFill>
        <p:spPr>
          <a:xfrm>
            <a:off x="-9150" y="627534"/>
            <a:ext cx="9162300" cy="4515966"/>
          </a:xfrm>
          <a:prstGeom prst="rect">
            <a:avLst/>
          </a:prstGeom>
        </p:spPr>
      </p:pic>
      <p:pic>
        <p:nvPicPr>
          <p:cNvPr id="11" name="Picture 10"/>
          <p:cNvPicPr>
            <a:picLocks noChangeAspect="1"/>
          </p:cNvPicPr>
          <p:nvPr/>
        </p:nvPicPr>
        <p:blipFill rotWithShape="1">
          <a:blip r:embed="rId4"/>
          <a:srcRect l="12198" t="18033" r="74526" b="80029"/>
          <a:stretch/>
        </p:blipFill>
        <p:spPr>
          <a:xfrm>
            <a:off x="971600" y="863440"/>
            <a:ext cx="2068945" cy="421009"/>
          </a:xfrm>
          <a:prstGeom prst="rect">
            <a:avLst/>
          </a:prstGeom>
          <a:ln>
            <a:noFill/>
          </a:ln>
          <a:effectLst>
            <a:outerShdw blurRad="292100" dist="139700" dir="2700000" algn="tl" rotWithShape="0">
              <a:srgbClr val="333333">
                <a:alpha val="65000"/>
              </a:srgbClr>
            </a:outerShdw>
          </a:effectLst>
        </p:spPr>
      </p:pic>
      <p:pic>
        <p:nvPicPr>
          <p:cNvPr id="14" name="Picture 13"/>
          <p:cNvPicPr>
            <a:picLocks noChangeAspect="1"/>
          </p:cNvPicPr>
          <p:nvPr/>
        </p:nvPicPr>
        <p:blipFill>
          <a:blip r:embed="rId5"/>
          <a:stretch>
            <a:fillRect/>
          </a:stretch>
        </p:blipFill>
        <p:spPr>
          <a:xfrm>
            <a:off x="395536" y="1774742"/>
            <a:ext cx="3721350" cy="1237812"/>
          </a:xfrm>
          <a:prstGeom prst="rect">
            <a:avLst/>
          </a:prstGeom>
        </p:spPr>
      </p:pic>
      <p:pic>
        <p:nvPicPr>
          <p:cNvPr id="15" name="Picture 14"/>
          <p:cNvPicPr>
            <a:picLocks noChangeAspect="1"/>
          </p:cNvPicPr>
          <p:nvPr/>
        </p:nvPicPr>
        <p:blipFill>
          <a:blip r:embed="rId6"/>
          <a:stretch>
            <a:fillRect/>
          </a:stretch>
        </p:blipFill>
        <p:spPr>
          <a:xfrm>
            <a:off x="179512" y="3072448"/>
            <a:ext cx="8246070" cy="1679755"/>
          </a:xfrm>
          <a:prstGeom prst="rect">
            <a:avLst/>
          </a:prstGeom>
        </p:spPr>
      </p:pic>
      <p:sp>
        <p:nvSpPr>
          <p:cNvPr id="3" name="Rectangle 2"/>
          <p:cNvSpPr/>
          <p:nvPr/>
        </p:nvSpPr>
        <p:spPr>
          <a:xfrm>
            <a:off x="-9150" y="59260"/>
            <a:ext cx="9153150" cy="461665"/>
          </a:xfrm>
          <a:prstGeom prst="rect">
            <a:avLst/>
          </a:prstGeom>
        </p:spPr>
        <p:txBody>
          <a:bodyPr wrap="square">
            <a:spAutoFit/>
          </a:bodyPr>
          <a:lstStyle/>
          <a:p>
            <a:pPr lvl="0" algn="ctr">
              <a:spcBef>
                <a:spcPct val="20000"/>
              </a:spcBef>
            </a:pPr>
            <a:r>
              <a:rPr lang="ru-RU" sz="2400" dirty="0">
                <a:solidFill>
                  <a:srgbClr val="EFE0CA">
                    <a:lumMod val="50000"/>
                  </a:srgbClr>
                </a:solidFill>
                <a:cs typeface="Arial" pitchFamily="34" charset="0"/>
              </a:rPr>
              <a:t>Покана по e-mail за публикуване в маргинално списание</a:t>
            </a:r>
            <a:endParaRPr lang="en-US" sz="2400" dirty="0">
              <a:solidFill>
                <a:srgbClr val="EFE0CA">
                  <a:lumMod val="50000"/>
                </a:srgbClr>
              </a:solidFill>
              <a:cs typeface="Arial" pitchFamily="34" charset="0"/>
            </a:endParaRPr>
          </a:p>
        </p:txBody>
      </p:sp>
    </p:spTree>
    <p:extLst>
      <p:ext uri="{BB962C8B-B14F-4D97-AF65-F5344CB8AC3E}">
        <p14:creationId xmlns:p14="http://schemas.microsoft.com/office/powerpoint/2010/main" val="79324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220072" y="1283709"/>
            <a:ext cx="2371794"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Add Contents Title</a:t>
            </a:r>
            <a:endParaRPr lang="ko-KR" altLang="en-US" sz="1400" b="1" dirty="0">
              <a:solidFill>
                <a:schemeClr val="bg1"/>
              </a:solidFill>
              <a:latin typeface="Arial" pitchFamily="34" charset="0"/>
              <a:cs typeface="Arial" pitchFamily="34" charset="0"/>
            </a:endParaRPr>
          </a:p>
        </p:txBody>
      </p:sp>
      <p:sp>
        <p:nvSpPr>
          <p:cNvPr id="11" name="TextBox 10"/>
          <p:cNvSpPr txBox="1"/>
          <p:nvPr/>
        </p:nvSpPr>
        <p:spPr>
          <a:xfrm>
            <a:off x="2051721" y="1280541"/>
            <a:ext cx="1944216"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Your Text  Here</a:t>
            </a:r>
            <a:endParaRPr lang="ko-KR" altLang="en-US" sz="1400" b="1" dirty="0">
              <a:solidFill>
                <a:schemeClr val="bg1"/>
              </a:solidFill>
              <a:latin typeface="Arial" pitchFamily="34" charset="0"/>
              <a:cs typeface="Arial" pitchFamily="34" charset="0"/>
            </a:endParaRPr>
          </a:p>
        </p:txBody>
      </p:sp>
      <p:sp>
        <p:nvSpPr>
          <p:cNvPr id="12" name="TextBox 11"/>
          <p:cNvSpPr txBox="1"/>
          <p:nvPr/>
        </p:nvSpPr>
        <p:spPr>
          <a:xfrm>
            <a:off x="1403647" y="1305699"/>
            <a:ext cx="7601599" cy="2893100"/>
          </a:xfrm>
          <a:prstGeom prst="rect">
            <a:avLst/>
          </a:prstGeom>
          <a:noFill/>
        </p:spPr>
        <p:txBody>
          <a:bodyPr wrap="square" rtlCol="0">
            <a:spAutoFit/>
          </a:bodyPr>
          <a:lstStyle/>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Има ли списанието прекалено широк или неподходящ обхват?</a:t>
            </a:r>
          </a:p>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Актуално и надеждно ли е </a:t>
            </a:r>
            <a:r>
              <a:rPr lang="ru-RU" altLang="ko-KR" sz="2000" dirty="0" smtClean="0">
                <a:solidFill>
                  <a:srgbClr val="984807"/>
                </a:solidFill>
                <a:latin typeface="Arial" pitchFamily="34" charset="0"/>
                <a:cs typeface="Arial" pitchFamily="34" charset="0"/>
              </a:rPr>
              <a:t>съдържанието му? </a:t>
            </a:r>
            <a:r>
              <a:rPr lang="ru-RU" altLang="ko-KR" sz="2000" dirty="0">
                <a:solidFill>
                  <a:srgbClr val="984807"/>
                </a:solidFill>
                <a:latin typeface="Arial" pitchFamily="34" charset="0"/>
                <a:cs typeface="Arial" pitchFamily="34" charset="0"/>
              </a:rPr>
              <a:t>Известни ли са ви авторите? Кои са членовете на редакционния съвет? Има ли налична информация за тях?</a:t>
            </a:r>
          </a:p>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Сайтът предоставя ли пълна информация за връзка: имейл, адрес, телефонен номер?</a:t>
            </a:r>
          </a:p>
        </p:txBody>
      </p:sp>
      <p:sp>
        <p:nvSpPr>
          <p:cNvPr id="17" name="Rectangle 16"/>
          <p:cNvSpPr/>
          <p:nvPr/>
        </p:nvSpPr>
        <p:spPr>
          <a:xfrm>
            <a:off x="2339752" y="302580"/>
            <a:ext cx="6665495" cy="483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ru-RU" altLang="ko-KR" sz="2000" dirty="0"/>
              <a:t>Как да разберем дали едно списание е легитимно?</a:t>
            </a:r>
            <a:endParaRPr lang="bg-BG" altLang="ko-KR" sz="2000" dirty="0"/>
          </a:p>
        </p:txBody>
      </p:sp>
      <p:sp>
        <p:nvSpPr>
          <p:cNvPr id="19" name="TextBox 18"/>
          <p:cNvSpPr txBox="1"/>
          <p:nvPr/>
        </p:nvSpPr>
        <p:spPr>
          <a:xfrm>
            <a:off x="1713580" y="302581"/>
            <a:ext cx="533164" cy="468000"/>
          </a:xfrm>
          <a:prstGeom prst="rect">
            <a:avLst/>
          </a:prstGeom>
          <a:solidFill>
            <a:schemeClr val="accent2"/>
          </a:solidFill>
        </p:spPr>
        <p:txBody>
          <a:bodyPr wrap="square" rtlCol="0">
            <a:spAutoFit/>
          </a:bodyPr>
          <a:lstStyle/>
          <a:p>
            <a:pPr algn="ctr"/>
            <a:r>
              <a:rPr lang="en-US" altLang="ko-KR" sz="2400" b="1" dirty="0" smtClean="0">
                <a:solidFill>
                  <a:schemeClr val="accent1"/>
                </a:solidFill>
                <a:latin typeface="Arial" pitchFamily="34" charset="0"/>
                <a:cs typeface="Arial" pitchFamily="34" charset="0"/>
              </a:rPr>
              <a:t>0</a:t>
            </a:r>
            <a:r>
              <a:rPr lang="bg-BG" altLang="ko-KR" sz="2400" b="1" dirty="0" smtClean="0">
                <a:solidFill>
                  <a:schemeClr val="accent1"/>
                </a:solidFill>
                <a:latin typeface="Arial" pitchFamily="34" charset="0"/>
                <a:cs typeface="Arial" pitchFamily="34" charset="0"/>
              </a:rPr>
              <a:t>2</a:t>
            </a:r>
            <a:endParaRPr lang="ko-KR" altLang="en-US" sz="2400" b="1" dirty="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26158010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220072" y="1283709"/>
            <a:ext cx="2371794"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Add Contents Title</a:t>
            </a:r>
            <a:endParaRPr lang="ko-KR" altLang="en-US" sz="1400" b="1" dirty="0">
              <a:solidFill>
                <a:schemeClr val="bg1"/>
              </a:solidFill>
              <a:latin typeface="Arial" pitchFamily="34" charset="0"/>
              <a:cs typeface="Arial" pitchFamily="34" charset="0"/>
            </a:endParaRPr>
          </a:p>
        </p:txBody>
      </p:sp>
      <p:sp>
        <p:nvSpPr>
          <p:cNvPr id="11" name="TextBox 10"/>
          <p:cNvSpPr txBox="1"/>
          <p:nvPr/>
        </p:nvSpPr>
        <p:spPr>
          <a:xfrm>
            <a:off x="2051721" y="1280541"/>
            <a:ext cx="1944216" cy="307777"/>
          </a:xfrm>
          <a:prstGeom prst="rect">
            <a:avLst/>
          </a:prstGeom>
          <a:noFill/>
        </p:spPr>
        <p:txBody>
          <a:bodyPr wrap="square" rtlCol="0">
            <a:spAutoFit/>
          </a:bodyPr>
          <a:lstStyle/>
          <a:p>
            <a:r>
              <a:rPr lang="en-US" altLang="ko-KR" sz="1400" b="1" dirty="0">
                <a:solidFill>
                  <a:schemeClr val="bg1"/>
                </a:solidFill>
                <a:latin typeface="Arial" pitchFamily="34" charset="0"/>
                <a:cs typeface="Arial" pitchFamily="34" charset="0"/>
              </a:rPr>
              <a:t>Your Text  Here</a:t>
            </a:r>
            <a:endParaRPr lang="ko-KR" altLang="en-US" sz="1400" b="1" dirty="0">
              <a:solidFill>
                <a:schemeClr val="bg1"/>
              </a:solidFill>
              <a:latin typeface="Arial" pitchFamily="34" charset="0"/>
              <a:cs typeface="Arial" pitchFamily="34" charset="0"/>
            </a:endParaRPr>
          </a:p>
        </p:txBody>
      </p:sp>
      <p:sp>
        <p:nvSpPr>
          <p:cNvPr id="12" name="TextBox 11"/>
          <p:cNvSpPr txBox="1"/>
          <p:nvPr/>
        </p:nvSpPr>
        <p:spPr>
          <a:xfrm>
            <a:off x="1403647" y="1305699"/>
            <a:ext cx="7601599" cy="2492990"/>
          </a:xfrm>
          <a:prstGeom prst="rect">
            <a:avLst/>
          </a:prstGeom>
          <a:noFill/>
        </p:spPr>
        <p:txBody>
          <a:bodyPr wrap="square" rtlCol="0">
            <a:spAutoFit/>
          </a:bodyPr>
          <a:lstStyle/>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Коректно ли посочва базите данни, в които се индексира? Има ли импакт фактор, импакт ранг?</a:t>
            </a:r>
          </a:p>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Има ли ясни политики за рецензиране, отворен достъп, защита на авторските права?</a:t>
            </a:r>
          </a:p>
          <a:p>
            <a:pPr marL="342900" indent="-342900">
              <a:lnSpc>
                <a:spcPct val="130000"/>
              </a:lnSpc>
              <a:buFont typeface="Wingdings" panose="05000000000000000000" pitchFamily="2" charset="2"/>
              <a:buChar char="§"/>
            </a:pPr>
            <a:r>
              <a:rPr lang="ru-RU" altLang="ko-KR" sz="2000" dirty="0">
                <a:solidFill>
                  <a:srgbClr val="984807"/>
                </a:solidFill>
                <a:latin typeface="Arial" pitchFamily="34" charset="0"/>
                <a:cs typeface="Arial" pitchFamily="34" charset="0"/>
              </a:rPr>
              <a:t>Ако се изискват такси за публикуване, те ясно посочени и обяснени ли са?</a:t>
            </a:r>
          </a:p>
        </p:txBody>
      </p:sp>
      <p:sp>
        <p:nvSpPr>
          <p:cNvPr id="17" name="Rectangle 16"/>
          <p:cNvSpPr/>
          <p:nvPr/>
        </p:nvSpPr>
        <p:spPr>
          <a:xfrm>
            <a:off x="2339752" y="302580"/>
            <a:ext cx="6665495" cy="483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ru-RU" altLang="ko-KR" sz="2000" dirty="0"/>
              <a:t>Как да разберем дали едно списание е легитимно?</a:t>
            </a:r>
            <a:endParaRPr lang="bg-BG" altLang="ko-KR" sz="2000" dirty="0"/>
          </a:p>
        </p:txBody>
      </p:sp>
      <p:sp>
        <p:nvSpPr>
          <p:cNvPr id="19" name="TextBox 18"/>
          <p:cNvSpPr txBox="1"/>
          <p:nvPr/>
        </p:nvSpPr>
        <p:spPr>
          <a:xfrm>
            <a:off x="1713580" y="302581"/>
            <a:ext cx="533164" cy="468000"/>
          </a:xfrm>
          <a:prstGeom prst="rect">
            <a:avLst/>
          </a:prstGeom>
          <a:solidFill>
            <a:schemeClr val="accent2"/>
          </a:solidFill>
        </p:spPr>
        <p:txBody>
          <a:bodyPr wrap="square" rtlCol="0">
            <a:spAutoFit/>
          </a:bodyPr>
          <a:lstStyle/>
          <a:p>
            <a:pPr algn="ctr"/>
            <a:r>
              <a:rPr lang="en-US" altLang="ko-KR" sz="2400" b="1" dirty="0" smtClean="0">
                <a:solidFill>
                  <a:schemeClr val="accent1"/>
                </a:solidFill>
                <a:latin typeface="Arial" pitchFamily="34" charset="0"/>
                <a:cs typeface="Arial" pitchFamily="34" charset="0"/>
              </a:rPr>
              <a:t>0</a:t>
            </a:r>
            <a:r>
              <a:rPr lang="bg-BG" altLang="ko-KR" sz="2400" b="1" dirty="0" smtClean="0">
                <a:solidFill>
                  <a:schemeClr val="accent1"/>
                </a:solidFill>
                <a:latin typeface="Arial" pitchFamily="34" charset="0"/>
                <a:cs typeface="Arial" pitchFamily="34" charset="0"/>
              </a:rPr>
              <a:t>2</a:t>
            </a:r>
            <a:endParaRPr lang="ko-KR" altLang="en-US" sz="2400" b="1" dirty="0">
              <a:solidFill>
                <a:schemeClr val="accent1"/>
              </a:solidFill>
              <a:latin typeface="Arial" pitchFamily="34" charset="0"/>
              <a:cs typeface="Arial" pitchFamily="34" charset="0"/>
            </a:endParaRPr>
          </a:p>
        </p:txBody>
      </p:sp>
      <p:pic>
        <p:nvPicPr>
          <p:cNvPr id="7" name="Picture 6"/>
          <p:cNvPicPr>
            <a:picLocks noChangeAspect="1"/>
          </p:cNvPicPr>
          <p:nvPr/>
        </p:nvPicPr>
        <p:blipFill>
          <a:blip r:embed="rId3"/>
          <a:stretch>
            <a:fillRect/>
          </a:stretch>
        </p:blipFill>
        <p:spPr>
          <a:xfrm>
            <a:off x="3221694" y="4112346"/>
            <a:ext cx="4901609" cy="359695"/>
          </a:xfrm>
          <a:prstGeom prst="rect">
            <a:avLst/>
          </a:prstGeom>
        </p:spPr>
      </p:pic>
      <p:sp>
        <p:nvSpPr>
          <p:cNvPr id="2" name="Rectangle 1"/>
          <p:cNvSpPr/>
          <p:nvPr/>
        </p:nvSpPr>
        <p:spPr>
          <a:xfrm>
            <a:off x="6405969" y="4785698"/>
            <a:ext cx="2674130" cy="246221"/>
          </a:xfrm>
          <a:prstGeom prst="rect">
            <a:avLst/>
          </a:prstGeom>
        </p:spPr>
        <p:txBody>
          <a:bodyPr wrap="none">
            <a:spAutoFit/>
          </a:bodyPr>
          <a:lstStyle/>
          <a:p>
            <a:r>
              <a:rPr lang="en-US" sz="1000" dirty="0"/>
              <a:t>Retrieved from </a:t>
            </a:r>
            <a:r>
              <a:rPr lang="en-US" sz="1000" dirty="0" smtClean="0"/>
              <a:t>https</a:t>
            </a:r>
            <a:r>
              <a:rPr lang="en-US" sz="1000" dirty="0"/>
              <a:t>://thinkchecksubmit.org/</a:t>
            </a:r>
          </a:p>
        </p:txBody>
      </p:sp>
    </p:spTree>
    <p:extLst>
      <p:ext uri="{BB962C8B-B14F-4D97-AF65-F5344CB8AC3E}">
        <p14:creationId xmlns:p14="http://schemas.microsoft.com/office/powerpoint/2010/main" val="2390046540"/>
      </p:ext>
    </p:extLst>
  </p:cSld>
  <p:clrMapOvr>
    <a:masterClrMapping/>
  </p:clrMapOvr>
  <p:timing>
    <p:tnLst>
      <p:par>
        <p:cTn id="1" dur="indefinite" restart="never" nodeType="tmRoot"/>
      </p:par>
    </p:tnLst>
  </p:timing>
</p:sld>
</file>

<file path=ppt/theme/_rels/theme4.xml.rels><?xml version="1.0" encoding="UTF-8" standalone="yes"?>
<Relationships xmlns="http://schemas.openxmlformats.org/package/2006/relationships"><Relationship Id="rId1" Type="http://schemas.openxmlformats.org/officeDocument/2006/relationships/image" Target="../media/image12.jpeg"/></Relationships>
</file>

<file path=ppt/theme/_rels/theme5.xml.rels><?xml version="1.0" encoding="UTF-8" standalone="yes"?>
<Relationships xmlns="http://schemas.openxmlformats.org/package/2006/relationships"><Relationship Id="rId1" Type="http://schemas.openxmlformats.org/officeDocument/2006/relationships/image" Target="../media/image12.jpeg"/></Relationships>
</file>

<file path=ppt/theme/theme1.xml><?xml version="1.0" encoding="utf-8"?>
<a:theme xmlns:a="http://schemas.openxmlformats.org/drawingml/2006/main" name="Cover and End Slide Master">
  <a:themeElements>
    <a:clrScheme name="ALLPPT-COLOR-A18">
      <a:dk1>
        <a:sysClr val="windowText" lastClr="000000"/>
      </a:dk1>
      <a:lt1>
        <a:sysClr val="window" lastClr="FFFFFF"/>
      </a:lt1>
      <a:dk2>
        <a:srgbClr val="1F497D"/>
      </a:dk2>
      <a:lt2>
        <a:srgbClr val="EEECE1"/>
      </a:lt2>
      <a:accent1>
        <a:srgbClr val="984807"/>
      </a:accent1>
      <a:accent2>
        <a:srgbClr val="EFE0CA"/>
      </a:accent2>
      <a:accent3>
        <a:srgbClr val="984807"/>
      </a:accent3>
      <a:accent4>
        <a:srgbClr val="EFE0CA"/>
      </a:accent4>
      <a:accent5>
        <a:srgbClr val="984807"/>
      </a:accent5>
      <a:accent6>
        <a:srgbClr val="EFE0CA"/>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18">
      <a:dk1>
        <a:sysClr val="windowText" lastClr="000000"/>
      </a:dk1>
      <a:lt1>
        <a:sysClr val="window" lastClr="FFFFFF"/>
      </a:lt1>
      <a:dk2>
        <a:srgbClr val="1F497D"/>
      </a:dk2>
      <a:lt2>
        <a:srgbClr val="EEECE1"/>
      </a:lt2>
      <a:accent1>
        <a:srgbClr val="984807"/>
      </a:accent1>
      <a:accent2>
        <a:srgbClr val="EFE0CA"/>
      </a:accent2>
      <a:accent3>
        <a:srgbClr val="984807"/>
      </a:accent3>
      <a:accent4>
        <a:srgbClr val="EFE0CA"/>
      </a:accent4>
      <a:accent5>
        <a:srgbClr val="984807"/>
      </a:accent5>
      <a:accent6>
        <a:srgbClr val="EFE0CA"/>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984807"/>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18">
      <a:dk1>
        <a:sysClr val="windowText" lastClr="000000"/>
      </a:dk1>
      <a:lt1>
        <a:sysClr val="window" lastClr="FFFFFF"/>
      </a:lt1>
      <a:dk2>
        <a:srgbClr val="1F497D"/>
      </a:dk2>
      <a:lt2>
        <a:srgbClr val="EEECE1"/>
      </a:lt2>
      <a:accent1>
        <a:srgbClr val="984807"/>
      </a:accent1>
      <a:accent2>
        <a:srgbClr val="EFE0CA"/>
      </a:accent2>
      <a:accent3>
        <a:srgbClr val="984807"/>
      </a:accent3>
      <a:accent4>
        <a:srgbClr val="EFE0CA"/>
      </a:accent4>
      <a:accent5>
        <a:srgbClr val="984807"/>
      </a:accent5>
      <a:accent6>
        <a:srgbClr val="EFE0CA"/>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5.xml><?xml version="1.0" encoding="utf-8"?>
<a:theme xmlns:a="http://schemas.openxmlformats.org/drawingml/2006/main" name="6_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2208</TotalTime>
  <Words>2615</Words>
  <Application>Microsoft Office PowerPoint</Application>
  <PresentationFormat>On-screen Show (16:9)</PresentationFormat>
  <Paragraphs>266</Paragraphs>
  <Slides>32</Slides>
  <Notes>32</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32</vt:i4>
      </vt:variant>
    </vt:vector>
  </HeadingPairs>
  <TitlesOfParts>
    <vt:vector size="45" baseType="lpstr">
      <vt:lpstr>맑은 고딕</vt:lpstr>
      <vt:lpstr>Arial</vt:lpstr>
      <vt:lpstr>Arial Unicode MS</vt:lpstr>
      <vt:lpstr>Calibri</vt:lpstr>
      <vt:lpstr>Cambria</vt:lpstr>
      <vt:lpstr>Rockwell</vt:lpstr>
      <vt:lpstr>Rockwell Condensed</vt:lpstr>
      <vt:lpstr>Wingdings</vt:lpstr>
      <vt:lpstr>Cover and End Slide Master</vt:lpstr>
      <vt:lpstr>Contents Slide Master</vt:lpstr>
      <vt:lpstr>Section Break Slide Master</vt:lpstr>
      <vt:lpstr>Wood Type</vt:lpstr>
      <vt:lpstr>6_Wood Type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Имате ли необходимост от обучение относно рисковете в съвременната наука и научната етика?</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Library</cp:lastModifiedBy>
  <cp:revision>190</cp:revision>
  <cp:lastPrinted>2018-09-25T12:21:45Z</cp:lastPrinted>
  <dcterms:created xsi:type="dcterms:W3CDTF">2016-12-05T23:26:54Z</dcterms:created>
  <dcterms:modified xsi:type="dcterms:W3CDTF">2018-09-25T12:24:13Z</dcterms:modified>
</cp:coreProperties>
</file>