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5" r:id="rId15"/>
    <p:sldId id="276" r:id="rId16"/>
    <p:sldId id="270" r:id="rId17"/>
    <p:sldId id="284" r:id="rId18"/>
    <p:sldId id="274" r:id="rId19"/>
    <p:sldId id="271" r:id="rId20"/>
    <p:sldId id="272" r:id="rId21"/>
    <p:sldId id="273" r:id="rId22"/>
    <p:sldId id="277" r:id="rId23"/>
    <p:sldId id="279" r:id="rId24"/>
    <p:sldId id="280" r:id="rId25"/>
    <p:sldId id="278" r:id="rId26"/>
    <p:sldId id="282" r:id="rId27"/>
    <p:sldId id="281" r:id="rId28"/>
    <p:sldId id="283" r:id="rId29"/>
    <p:sldId id="312" r:id="rId30"/>
    <p:sldId id="313" r:id="rId31"/>
    <p:sldId id="285" r:id="rId32"/>
    <p:sldId id="314" r:id="rId33"/>
    <p:sldId id="286" r:id="rId34"/>
    <p:sldId id="287" r:id="rId35"/>
    <p:sldId id="295" r:id="rId36"/>
    <p:sldId id="300" r:id="rId37"/>
    <p:sldId id="296" r:id="rId38"/>
    <p:sldId id="297" r:id="rId39"/>
    <p:sldId id="298" r:id="rId40"/>
    <p:sldId id="299" r:id="rId41"/>
    <p:sldId id="302" r:id="rId42"/>
    <p:sldId id="303" r:id="rId43"/>
    <p:sldId id="304" r:id="rId44"/>
    <p:sldId id="305" r:id="rId45"/>
    <p:sldId id="310" r:id="rId46"/>
    <p:sldId id="306" r:id="rId47"/>
    <p:sldId id="307" r:id="rId48"/>
    <p:sldId id="308" r:id="rId49"/>
    <p:sldId id="309" r:id="rId50"/>
    <p:sldId id="311" r:id="rId51"/>
    <p:sldId id="288" r:id="rId52"/>
    <p:sldId id="315" r:id="rId53"/>
    <p:sldId id="289" r:id="rId54"/>
    <p:sldId id="290" r:id="rId55"/>
    <p:sldId id="291" r:id="rId56"/>
    <p:sldId id="292" r:id="rId57"/>
    <p:sldId id="293" r:id="rId58"/>
    <p:sldId id="301" r:id="rId59"/>
    <p:sldId id="316" r:id="rId60"/>
    <p:sldId id="317" r:id="rId61"/>
    <p:sldId id="318" r:id="rId62"/>
  </p:sldIdLst>
  <p:sldSz cx="9144000" cy="6858000" type="screen4x3"/>
  <p:notesSz cx="6858000" cy="9144000"/>
  <p:defaultTextStyle>
    <a:defPPr>
      <a:defRPr lang="bg-BG"/>
    </a:defPPr>
    <a:lvl1pPr algn="l" rtl="0" fontAlgn="base">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728" autoAdjust="0"/>
  </p:normalViewPr>
  <p:slideViewPr>
    <p:cSldViewPr>
      <p:cViewPr varScale="1">
        <p:scale>
          <a:sx n="103" d="100"/>
          <a:sy n="103" d="100"/>
        </p:scale>
        <p:origin x="-20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0"/>
            <a:ext cx="9144000" cy="6934200"/>
            <a:chOff x="0" y="0"/>
            <a:chExt cx="5760" cy="4368"/>
          </a:xfrm>
        </p:grpSpPr>
        <p:sp>
          <p:nvSpPr>
            <p:cNvPr id="13315" name="Freeform 3"/>
            <p:cNvSpPr>
              <a:spLocks/>
            </p:cNvSpPr>
            <p:nvPr/>
          </p:nvSpPr>
          <p:spPr bwMode="hidden">
            <a:xfrm>
              <a:off x="0" y="2208"/>
              <a:ext cx="2515" cy="1970"/>
            </a:xfrm>
            <a:custGeom>
              <a:avLst/>
              <a:gdLst>
                <a:gd name="T0" fmla="*/ 744 w 2515"/>
                <a:gd name="T1" fmla="*/ 1669 h 1970"/>
                <a:gd name="T2" fmla="*/ 852 w 2515"/>
                <a:gd name="T3" fmla="*/ 1400 h 1970"/>
                <a:gd name="T4" fmla="*/ 876 w 2515"/>
                <a:gd name="T5" fmla="*/ 1171 h 1970"/>
                <a:gd name="T6" fmla="*/ 979 w 2515"/>
                <a:gd name="T7" fmla="*/ 1370 h 1970"/>
                <a:gd name="T8" fmla="*/ 1231 w 2515"/>
                <a:gd name="T9" fmla="*/ 1621 h 1970"/>
                <a:gd name="T10" fmla="*/ 1471 w 2515"/>
                <a:gd name="T11" fmla="*/ 1693 h 1970"/>
                <a:gd name="T12" fmla="*/ 1819 w 2515"/>
                <a:gd name="T13" fmla="*/ 1678 h 1970"/>
                <a:gd name="T14" fmla="*/ 1893 w 2515"/>
                <a:gd name="T15" fmla="*/ 1513 h 1970"/>
                <a:gd name="T16" fmla="*/ 1874 w 2515"/>
                <a:gd name="T17" fmla="*/ 1285 h 1970"/>
                <a:gd name="T18" fmla="*/ 1783 w 2515"/>
                <a:gd name="T19" fmla="*/ 967 h 1970"/>
                <a:gd name="T20" fmla="*/ 1289 w 2515"/>
                <a:gd name="T21" fmla="*/ 873 h 1970"/>
                <a:gd name="T22" fmla="*/ 1549 w 2515"/>
                <a:gd name="T23" fmla="*/ 745 h 1970"/>
                <a:gd name="T24" fmla="*/ 1753 w 2515"/>
                <a:gd name="T25" fmla="*/ 732 h 1970"/>
                <a:gd name="T26" fmla="*/ 2107 w 2515"/>
                <a:gd name="T27" fmla="*/ 618 h 1970"/>
                <a:gd name="T28" fmla="*/ 2377 w 2515"/>
                <a:gd name="T29" fmla="*/ 438 h 1970"/>
                <a:gd name="T30" fmla="*/ 2420 w 2515"/>
                <a:gd name="T31" fmla="*/ 343 h 1970"/>
                <a:gd name="T32" fmla="*/ 2077 w 2515"/>
                <a:gd name="T33" fmla="*/ 331 h 1970"/>
                <a:gd name="T34" fmla="*/ 1951 w 2515"/>
                <a:gd name="T35" fmla="*/ 301 h 1970"/>
                <a:gd name="T36" fmla="*/ 1645 w 2515"/>
                <a:gd name="T37" fmla="*/ 289 h 1970"/>
                <a:gd name="T38" fmla="*/ 1297 w 2515"/>
                <a:gd name="T39" fmla="*/ 408 h 1970"/>
                <a:gd name="T40" fmla="*/ 1308 w 2515"/>
                <a:gd name="T41" fmla="*/ 337 h 1970"/>
                <a:gd name="T42" fmla="*/ 1453 w 2515"/>
                <a:gd name="T43" fmla="*/ 168 h 1970"/>
                <a:gd name="T44" fmla="*/ 1477 w 2515"/>
                <a:gd name="T45" fmla="*/ 36 h 1970"/>
                <a:gd name="T46" fmla="*/ 1417 w 2515"/>
                <a:gd name="T47" fmla="*/ 24 h 1970"/>
                <a:gd name="T48" fmla="*/ 1189 w 2515"/>
                <a:gd name="T49" fmla="*/ 102 h 1970"/>
                <a:gd name="T50" fmla="*/ 1026 w 2515"/>
                <a:gd name="T51" fmla="*/ 144 h 1970"/>
                <a:gd name="T52" fmla="*/ 889 w 2515"/>
                <a:gd name="T53" fmla="*/ 331 h 1970"/>
                <a:gd name="T54" fmla="*/ 726 w 2515"/>
                <a:gd name="T55" fmla="*/ 480 h 1970"/>
                <a:gd name="T56" fmla="*/ 643 w 2515"/>
                <a:gd name="T57" fmla="*/ 540 h 1970"/>
                <a:gd name="T58" fmla="*/ 600 w 2515"/>
                <a:gd name="T59" fmla="*/ 516 h 1970"/>
                <a:gd name="T60" fmla="*/ 552 w 2515"/>
                <a:gd name="T61" fmla="*/ 486 h 1970"/>
                <a:gd name="T62" fmla="*/ 528 w 2515"/>
                <a:gd name="T63" fmla="*/ 462 h 1970"/>
                <a:gd name="T64" fmla="*/ 474 w 2515"/>
                <a:gd name="T65" fmla="*/ 426 h 1970"/>
                <a:gd name="T66" fmla="*/ 415 w 2515"/>
                <a:gd name="T67" fmla="*/ 390 h 1970"/>
                <a:gd name="T68" fmla="*/ 366 w 2515"/>
                <a:gd name="T69" fmla="*/ 366 h 1970"/>
                <a:gd name="T70" fmla="*/ 192 w 2515"/>
                <a:gd name="T71" fmla="*/ 234 h 1970"/>
                <a:gd name="T72" fmla="*/ 570 w 2515"/>
                <a:gd name="T73" fmla="*/ 564 h 1970"/>
                <a:gd name="T74" fmla="*/ 444 w 2515"/>
                <a:gd name="T75" fmla="*/ 732 h 1970"/>
                <a:gd name="T76" fmla="*/ 318 w 2515"/>
                <a:gd name="T77" fmla="*/ 787 h 1970"/>
                <a:gd name="T78" fmla="*/ 127 w 2515"/>
                <a:gd name="T79" fmla="*/ 853 h 1970"/>
                <a:gd name="T80" fmla="*/ 0 w 2515"/>
                <a:gd name="T81" fmla="*/ 1165 h 1970"/>
                <a:gd name="T82" fmla="*/ 372 w 2515"/>
                <a:gd name="T83" fmla="*/ 1015 h 1970"/>
                <a:gd name="T84" fmla="*/ 222 w 2515"/>
                <a:gd name="T85" fmla="*/ 1262 h 1970"/>
                <a:gd name="T86" fmla="*/ 139 w 2515"/>
                <a:gd name="T87" fmla="*/ 1459 h 1970"/>
                <a:gd name="T88" fmla="*/ 102 w 2515"/>
                <a:gd name="T89" fmla="*/ 1495 h 1970"/>
                <a:gd name="T90" fmla="*/ 84 w 2515"/>
                <a:gd name="T91" fmla="*/ 1519 h 1970"/>
                <a:gd name="T92" fmla="*/ 96 w 2515"/>
                <a:gd name="T93" fmla="*/ 1537 h 1970"/>
                <a:gd name="T94" fmla="*/ 127 w 2515"/>
                <a:gd name="T95" fmla="*/ 1567 h 1970"/>
                <a:gd name="T96" fmla="*/ 145 w 2515"/>
                <a:gd name="T97" fmla="*/ 1633 h 1970"/>
                <a:gd name="T98" fmla="*/ 156 w 2515"/>
                <a:gd name="T99" fmla="*/ 1693 h 1970"/>
                <a:gd name="T100" fmla="*/ 162 w 2515"/>
                <a:gd name="T101" fmla="*/ 1723 h 1970"/>
                <a:gd name="T102" fmla="*/ 216 w 2515"/>
                <a:gd name="T103" fmla="*/ 1802 h 1970"/>
                <a:gd name="T104" fmla="*/ 228 w 2515"/>
                <a:gd name="T105" fmla="*/ 1850 h 1970"/>
                <a:gd name="T106" fmla="*/ 240 w 2515"/>
                <a:gd name="T107" fmla="*/ 1904 h 1970"/>
                <a:gd name="T108" fmla="*/ 246 w 2515"/>
                <a:gd name="T109" fmla="*/ 1922 h 1970"/>
                <a:gd name="T110" fmla="*/ 258 w 2515"/>
                <a:gd name="T111" fmla="*/ 1970 h 1970"/>
                <a:gd name="T112" fmla="*/ 462 w 2515"/>
                <a:gd name="T113" fmla="*/ 1922 h 1970"/>
                <a:gd name="T114" fmla="*/ 624 w 2515"/>
                <a:gd name="T115" fmla="*/ 1778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16" name="Freeform 4"/>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17"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18" name="Freeform 6"/>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19"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0" name="Freeform 8"/>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1" name="Freeform 9"/>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2" name="Freeform 10"/>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3" name="Freeform 11"/>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4"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325"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326" name="Freeform 14"/>
            <p:cNvSpPr>
              <a:spLocks/>
            </p:cNvSpPr>
            <p:nvPr/>
          </p:nvSpPr>
          <p:spPr bwMode="hidden">
            <a:xfrm>
              <a:off x="0" y="4032"/>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7" name="Freeform 15"/>
            <p:cNvSpPr>
              <a:spLocks/>
            </p:cNvSpPr>
            <p:nvPr/>
          </p:nvSpPr>
          <p:spPr bwMode="hidden">
            <a:xfrm>
              <a:off x="0" y="4032"/>
              <a:ext cx="5760" cy="336"/>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8" name="Freeform 16"/>
            <p:cNvSpPr>
              <a:spLocks/>
            </p:cNvSpPr>
            <p:nvPr/>
          </p:nvSpPr>
          <p:spPr bwMode="hidden">
            <a:xfrm>
              <a:off x="0" y="0"/>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29"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0"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1" name="Freeform 19"/>
            <p:cNvSpPr>
              <a:spLocks/>
            </p:cNvSpPr>
            <p:nvPr/>
          </p:nvSpPr>
          <p:spPr bwMode="hidden">
            <a:xfrm>
              <a:off x="2932" y="1728"/>
              <a:ext cx="2828" cy="2366"/>
            </a:xfrm>
            <a:custGeom>
              <a:avLst/>
              <a:gdLst>
                <a:gd name="T0" fmla="*/ 1814 w 2828"/>
                <a:gd name="T1" fmla="*/ 606 h 2366"/>
                <a:gd name="T2" fmla="*/ 1615 w 2828"/>
                <a:gd name="T3" fmla="*/ 252 h 2366"/>
                <a:gd name="T4" fmla="*/ 1345 w 2828"/>
                <a:gd name="T5" fmla="*/ 132 h 2366"/>
                <a:gd name="T6" fmla="*/ 1381 w 2828"/>
                <a:gd name="T7" fmla="*/ 492 h 2366"/>
                <a:gd name="T8" fmla="*/ 955 w 2828"/>
                <a:gd name="T9" fmla="*/ 221 h 2366"/>
                <a:gd name="T10" fmla="*/ 877 w 2828"/>
                <a:gd name="T11" fmla="*/ 161 h 2366"/>
                <a:gd name="T12" fmla="*/ 841 w 2828"/>
                <a:gd name="T13" fmla="*/ 167 h 2366"/>
                <a:gd name="T14" fmla="*/ 720 w 2828"/>
                <a:gd name="T15" fmla="*/ 161 h 2366"/>
                <a:gd name="T16" fmla="*/ 613 w 2828"/>
                <a:gd name="T17" fmla="*/ 144 h 2366"/>
                <a:gd name="T18" fmla="*/ 492 w 2828"/>
                <a:gd name="T19" fmla="*/ 161 h 2366"/>
                <a:gd name="T20" fmla="*/ 432 w 2828"/>
                <a:gd name="T21" fmla="*/ 150 h 2366"/>
                <a:gd name="T22" fmla="*/ 342 w 2828"/>
                <a:gd name="T23" fmla="*/ 138 h 2366"/>
                <a:gd name="T24" fmla="*/ 246 w 2828"/>
                <a:gd name="T25" fmla="*/ 126 h 2366"/>
                <a:gd name="T26" fmla="*/ 174 w 2828"/>
                <a:gd name="T27" fmla="*/ 114 h 2366"/>
                <a:gd name="T28" fmla="*/ 216 w 2828"/>
                <a:gd name="T29" fmla="*/ 240 h 2366"/>
                <a:gd name="T30" fmla="*/ 607 w 2828"/>
                <a:gd name="T31" fmla="*/ 588 h 2366"/>
                <a:gd name="T32" fmla="*/ 1177 w 2828"/>
                <a:gd name="T33" fmla="*/ 817 h 2366"/>
                <a:gd name="T34" fmla="*/ 972 w 2828"/>
                <a:gd name="T35" fmla="*/ 871 h 2366"/>
                <a:gd name="T36" fmla="*/ 492 w 2828"/>
                <a:gd name="T37" fmla="*/ 1111 h 2366"/>
                <a:gd name="T38" fmla="*/ 276 w 2828"/>
                <a:gd name="T39" fmla="*/ 1441 h 2366"/>
                <a:gd name="T40" fmla="*/ 42 w 2828"/>
                <a:gd name="T41" fmla="*/ 1441 h 2366"/>
                <a:gd name="T42" fmla="*/ 367 w 2828"/>
                <a:gd name="T43" fmla="*/ 1585 h 2366"/>
                <a:gd name="T44" fmla="*/ 949 w 2828"/>
                <a:gd name="T45" fmla="*/ 1712 h 2366"/>
                <a:gd name="T46" fmla="*/ 1519 w 2828"/>
                <a:gd name="T47" fmla="*/ 1537 h 2366"/>
                <a:gd name="T48" fmla="*/ 1735 w 2828"/>
                <a:gd name="T49" fmla="*/ 1513 h 2366"/>
                <a:gd name="T50" fmla="*/ 1723 w 2828"/>
                <a:gd name="T51" fmla="*/ 1802 h 2366"/>
                <a:gd name="T52" fmla="*/ 2042 w 2828"/>
                <a:gd name="T53" fmla="*/ 2229 h 2366"/>
                <a:gd name="T54" fmla="*/ 2191 w 2828"/>
                <a:gd name="T55" fmla="*/ 2133 h 2366"/>
                <a:gd name="T56" fmla="*/ 2270 w 2828"/>
                <a:gd name="T57" fmla="*/ 1970 h 2366"/>
                <a:gd name="T58" fmla="*/ 2233 w 2828"/>
                <a:gd name="T59" fmla="*/ 1573 h 2366"/>
                <a:gd name="T60" fmla="*/ 2294 w 2828"/>
                <a:gd name="T61" fmla="*/ 1483 h 2366"/>
                <a:gd name="T62" fmla="*/ 2588 w 2828"/>
                <a:gd name="T63" fmla="*/ 1688 h 2366"/>
                <a:gd name="T64" fmla="*/ 2695 w 2828"/>
                <a:gd name="T65" fmla="*/ 1682 h 2366"/>
                <a:gd name="T66" fmla="*/ 2588 w 2828"/>
                <a:gd name="T67" fmla="*/ 1543 h 2366"/>
                <a:gd name="T68" fmla="*/ 2510 w 2828"/>
                <a:gd name="T69" fmla="*/ 1357 h 2366"/>
                <a:gd name="T70" fmla="*/ 2354 w 2828"/>
                <a:gd name="T71" fmla="*/ 1184 h 2366"/>
                <a:gd name="T72" fmla="*/ 2102 w 2828"/>
                <a:gd name="T73" fmla="*/ 931 h 2366"/>
                <a:gd name="T74" fmla="*/ 2137 w 2828"/>
                <a:gd name="T75" fmla="*/ 907 h 2366"/>
                <a:gd name="T76" fmla="*/ 2215 w 2828"/>
                <a:gd name="T77" fmla="*/ 871 h 2366"/>
                <a:gd name="T78" fmla="*/ 2324 w 2828"/>
                <a:gd name="T79" fmla="*/ 817 h 2366"/>
                <a:gd name="T80" fmla="*/ 2372 w 2828"/>
                <a:gd name="T81" fmla="*/ 787 h 2366"/>
                <a:gd name="T82" fmla="*/ 2078 w 2828"/>
                <a:gd name="T83" fmla="*/ 865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32" name="Freeform 20"/>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3333" name="Rectangle 21"/>
          <p:cNvSpPr>
            <a:spLocks noGrp="1" noChangeArrowheads="1"/>
          </p:cNvSpPr>
          <p:nvPr>
            <p:ph type="ctrTitle" sz="quarter"/>
          </p:nvPr>
        </p:nvSpPr>
        <p:spPr>
          <a:xfrm>
            <a:off x="685800" y="1828800"/>
            <a:ext cx="7772400" cy="1736725"/>
          </a:xfrm>
        </p:spPr>
        <p:txBody>
          <a:bodyPr/>
          <a:lstStyle>
            <a:lvl1pPr>
              <a:defRPr sz="5400"/>
            </a:lvl1pPr>
          </a:lstStyle>
          <a:p>
            <a:pPr lvl="0"/>
            <a:r>
              <a:rPr lang="bg-BG" altLang="en-US" noProof="0" smtClean="0"/>
              <a:t>Click to edit Master title style</a:t>
            </a:r>
          </a:p>
        </p:txBody>
      </p:sp>
      <p:sp>
        <p:nvSpPr>
          <p:cNvPr id="13334"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bg-BG" altLang="en-US" noProof="0" smtClean="0"/>
              <a:t>Click to edit Master subtitle style</a:t>
            </a:r>
          </a:p>
        </p:txBody>
      </p:sp>
      <p:sp>
        <p:nvSpPr>
          <p:cNvPr id="13335" name="Rectangle 23"/>
          <p:cNvSpPr>
            <a:spLocks noGrp="1" noChangeArrowheads="1"/>
          </p:cNvSpPr>
          <p:nvPr>
            <p:ph type="dt" sz="quarter" idx="2"/>
          </p:nvPr>
        </p:nvSpPr>
        <p:spPr/>
        <p:txBody>
          <a:bodyPr/>
          <a:lstStyle>
            <a:lvl1pPr>
              <a:defRPr/>
            </a:lvl1pPr>
          </a:lstStyle>
          <a:p>
            <a:endParaRPr lang="bg-BG" altLang="en-US"/>
          </a:p>
        </p:txBody>
      </p:sp>
      <p:sp>
        <p:nvSpPr>
          <p:cNvPr id="13336" name="Rectangle 24"/>
          <p:cNvSpPr>
            <a:spLocks noGrp="1" noChangeArrowheads="1"/>
          </p:cNvSpPr>
          <p:nvPr>
            <p:ph type="ftr" sz="quarter" idx="3"/>
          </p:nvPr>
        </p:nvSpPr>
        <p:spPr/>
        <p:txBody>
          <a:bodyPr/>
          <a:lstStyle>
            <a:lvl1pPr>
              <a:defRPr/>
            </a:lvl1pPr>
          </a:lstStyle>
          <a:p>
            <a:endParaRPr lang="bg-BG" altLang="en-US"/>
          </a:p>
        </p:txBody>
      </p:sp>
      <p:sp>
        <p:nvSpPr>
          <p:cNvPr id="13337" name="Rectangle 25"/>
          <p:cNvSpPr>
            <a:spLocks noGrp="1" noChangeArrowheads="1"/>
          </p:cNvSpPr>
          <p:nvPr>
            <p:ph type="sldNum" sz="quarter" idx="4"/>
          </p:nvPr>
        </p:nvSpPr>
        <p:spPr/>
        <p:txBody>
          <a:bodyPr/>
          <a:lstStyle>
            <a:lvl1pPr>
              <a:defRPr/>
            </a:lvl1pPr>
          </a:lstStyle>
          <a:p>
            <a:fld id="{BCB08AE2-0CD3-425A-9BB0-47205ACDC18D}" type="slidenum">
              <a:rPr lang="bg-BG" altLang="en-US"/>
              <a:pPr/>
              <a:t>‹#›</a:t>
            </a:fld>
            <a:endParaRPr lang="bg-BG"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bg-BG" altLang="en-US"/>
          </a:p>
        </p:txBody>
      </p:sp>
      <p:sp>
        <p:nvSpPr>
          <p:cNvPr id="5" name="Footer Placeholder 4"/>
          <p:cNvSpPr>
            <a:spLocks noGrp="1"/>
          </p:cNvSpPr>
          <p:nvPr>
            <p:ph type="ftr" sz="quarter" idx="11"/>
          </p:nvPr>
        </p:nvSpPr>
        <p:spPr/>
        <p:txBody>
          <a:bodyPr/>
          <a:lstStyle>
            <a:lvl1pPr>
              <a:defRPr/>
            </a:lvl1pPr>
          </a:lstStyle>
          <a:p>
            <a:endParaRPr lang="bg-BG" altLang="en-US"/>
          </a:p>
        </p:txBody>
      </p:sp>
      <p:sp>
        <p:nvSpPr>
          <p:cNvPr id="6" name="Slide Number Placeholder 5"/>
          <p:cNvSpPr>
            <a:spLocks noGrp="1"/>
          </p:cNvSpPr>
          <p:nvPr>
            <p:ph type="sldNum" sz="quarter" idx="12"/>
          </p:nvPr>
        </p:nvSpPr>
        <p:spPr/>
        <p:txBody>
          <a:bodyPr/>
          <a:lstStyle>
            <a:lvl1pPr>
              <a:defRPr/>
            </a:lvl1pPr>
          </a:lstStyle>
          <a:p>
            <a:fld id="{8B953683-AA48-41D0-83AC-1F5BDD2EA151}" type="slidenum">
              <a:rPr lang="bg-BG" altLang="en-US"/>
              <a:pPr/>
              <a:t>‹#›</a:t>
            </a:fld>
            <a:endParaRPr lang="bg-BG" altLang="en-US"/>
          </a:p>
        </p:txBody>
      </p:sp>
    </p:spTree>
    <p:extLst>
      <p:ext uri="{BB962C8B-B14F-4D97-AF65-F5344CB8AC3E}">
        <p14:creationId xmlns:p14="http://schemas.microsoft.com/office/powerpoint/2010/main" val="410814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bg-BG" altLang="en-US"/>
          </a:p>
        </p:txBody>
      </p:sp>
      <p:sp>
        <p:nvSpPr>
          <p:cNvPr id="5" name="Footer Placeholder 4"/>
          <p:cNvSpPr>
            <a:spLocks noGrp="1"/>
          </p:cNvSpPr>
          <p:nvPr>
            <p:ph type="ftr" sz="quarter" idx="11"/>
          </p:nvPr>
        </p:nvSpPr>
        <p:spPr/>
        <p:txBody>
          <a:bodyPr/>
          <a:lstStyle>
            <a:lvl1pPr>
              <a:defRPr/>
            </a:lvl1pPr>
          </a:lstStyle>
          <a:p>
            <a:endParaRPr lang="bg-BG" altLang="en-US"/>
          </a:p>
        </p:txBody>
      </p:sp>
      <p:sp>
        <p:nvSpPr>
          <p:cNvPr id="6" name="Slide Number Placeholder 5"/>
          <p:cNvSpPr>
            <a:spLocks noGrp="1"/>
          </p:cNvSpPr>
          <p:nvPr>
            <p:ph type="sldNum" sz="quarter" idx="12"/>
          </p:nvPr>
        </p:nvSpPr>
        <p:spPr/>
        <p:txBody>
          <a:bodyPr/>
          <a:lstStyle>
            <a:lvl1pPr>
              <a:defRPr/>
            </a:lvl1pPr>
          </a:lstStyle>
          <a:p>
            <a:fld id="{22E88BA3-2452-4DED-BDBF-5BD1B44A0F4C}" type="slidenum">
              <a:rPr lang="bg-BG" altLang="en-US"/>
              <a:pPr/>
              <a:t>‹#›</a:t>
            </a:fld>
            <a:endParaRPr lang="bg-BG" altLang="en-US"/>
          </a:p>
        </p:txBody>
      </p:sp>
    </p:spTree>
    <p:extLst>
      <p:ext uri="{BB962C8B-B14F-4D97-AF65-F5344CB8AC3E}">
        <p14:creationId xmlns:p14="http://schemas.microsoft.com/office/powerpoint/2010/main" val="2337386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8229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941763"/>
            <a:ext cx="8229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bg-BG"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bg-BG" alt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D990D602-9658-4520-9528-328F51B5EAA3}" type="slidenum">
              <a:rPr lang="bg-BG" altLang="en-US"/>
              <a:pPr/>
              <a:t>‹#›</a:t>
            </a:fld>
            <a:endParaRPr lang="bg-BG" altLang="en-US"/>
          </a:p>
        </p:txBody>
      </p:sp>
    </p:spTree>
    <p:extLst>
      <p:ext uri="{BB962C8B-B14F-4D97-AF65-F5344CB8AC3E}">
        <p14:creationId xmlns:p14="http://schemas.microsoft.com/office/powerpoint/2010/main" val="1340797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bg-BG"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bg-BG" alt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54E553B8-B3BB-4A3F-A076-2243EB5A6BDA}" type="slidenum">
              <a:rPr lang="bg-BG" altLang="en-US"/>
              <a:pPr/>
              <a:t>‹#›</a:t>
            </a:fld>
            <a:endParaRPr lang="bg-BG" altLang="en-US"/>
          </a:p>
        </p:txBody>
      </p:sp>
    </p:spTree>
    <p:extLst>
      <p:ext uri="{BB962C8B-B14F-4D97-AF65-F5344CB8AC3E}">
        <p14:creationId xmlns:p14="http://schemas.microsoft.com/office/powerpoint/2010/main" val="1770570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bg-BG" altLang="en-US"/>
          </a:p>
        </p:txBody>
      </p:sp>
      <p:sp>
        <p:nvSpPr>
          <p:cNvPr id="5" name="Footer Placeholder 4"/>
          <p:cNvSpPr>
            <a:spLocks noGrp="1"/>
          </p:cNvSpPr>
          <p:nvPr>
            <p:ph type="ftr" sz="quarter" idx="11"/>
          </p:nvPr>
        </p:nvSpPr>
        <p:spPr/>
        <p:txBody>
          <a:bodyPr/>
          <a:lstStyle>
            <a:lvl1pPr>
              <a:defRPr/>
            </a:lvl1pPr>
          </a:lstStyle>
          <a:p>
            <a:endParaRPr lang="bg-BG" altLang="en-US"/>
          </a:p>
        </p:txBody>
      </p:sp>
      <p:sp>
        <p:nvSpPr>
          <p:cNvPr id="6" name="Slide Number Placeholder 5"/>
          <p:cNvSpPr>
            <a:spLocks noGrp="1"/>
          </p:cNvSpPr>
          <p:nvPr>
            <p:ph type="sldNum" sz="quarter" idx="12"/>
          </p:nvPr>
        </p:nvSpPr>
        <p:spPr/>
        <p:txBody>
          <a:bodyPr/>
          <a:lstStyle>
            <a:lvl1pPr>
              <a:defRPr/>
            </a:lvl1pPr>
          </a:lstStyle>
          <a:p>
            <a:fld id="{DEFA4A7F-78E7-4C11-B18D-EB88ABC5E40B}" type="slidenum">
              <a:rPr lang="bg-BG" altLang="en-US"/>
              <a:pPr/>
              <a:t>‹#›</a:t>
            </a:fld>
            <a:endParaRPr lang="bg-BG" altLang="en-US"/>
          </a:p>
        </p:txBody>
      </p:sp>
    </p:spTree>
    <p:extLst>
      <p:ext uri="{BB962C8B-B14F-4D97-AF65-F5344CB8AC3E}">
        <p14:creationId xmlns:p14="http://schemas.microsoft.com/office/powerpoint/2010/main" val="602618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bg-BG" altLang="en-US"/>
          </a:p>
        </p:txBody>
      </p:sp>
      <p:sp>
        <p:nvSpPr>
          <p:cNvPr id="5" name="Footer Placeholder 4"/>
          <p:cNvSpPr>
            <a:spLocks noGrp="1"/>
          </p:cNvSpPr>
          <p:nvPr>
            <p:ph type="ftr" sz="quarter" idx="11"/>
          </p:nvPr>
        </p:nvSpPr>
        <p:spPr/>
        <p:txBody>
          <a:bodyPr/>
          <a:lstStyle>
            <a:lvl1pPr>
              <a:defRPr/>
            </a:lvl1pPr>
          </a:lstStyle>
          <a:p>
            <a:endParaRPr lang="bg-BG" altLang="en-US"/>
          </a:p>
        </p:txBody>
      </p:sp>
      <p:sp>
        <p:nvSpPr>
          <p:cNvPr id="6" name="Slide Number Placeholder 5"/>
          <p:cNvSpPr>
            <a:spLocks noGrp="1"/>
          </p:cNvSpPr>
          <p:nvPr>
            <p:ph type="sldNum" sz="quarter" idx="12"/>
          </p:nvPr>
        </p:nvSpPr>
        <p:spPr/>
        <p:txBody>
          <a:bodyPr/>
          <a:lstStyle>
            <a:lvl1pPr>
              <a:defRPr/>
            </a:lvl1pPr>
          </a:lstStyle>
          <a:p>
            <a:fld id="{AB41BF12-9322-4B73-99A1-04DBA41839F9}" type="slidenum">
              <a:rPr lang="bg-BG" altLang="en-US"/>
              <a:pPr/>
              <a:t>‹#›</a:t>
            </a:fld>
            <a:endParaRPr lang="bg-BG" altLang="en-US"/>
          </a:p>
        </p:txBody>
      </p:sp>
    </p:spTree>
    <p:extLst>
      <p:ext uri="{BB962C8B-B14F-4D97-AF65-F5344CB8AC3E}">
        <p14:creationId xmlns:p14="http://schemas.microsoft.com/office/powerpoint/2010/main" val="1761166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bg-BG" altLang="en-US"/>
          </a:p>
        </p:txBody>
      </p:sp>
      <p:sp>
        <p:nvSpPr>
          <p:cNvPr id="6" name="Footer Placeholder 5"/>
          <p:cNvSpPr>
            <a:spLocks noGrp="1"/>
          </p:cNvSpPr>
          <p:nvPr>
            <p:ph type="ftr" sz="quarter" idx="11"/>
          </p:nvPr>
        </p:nvSpPr>
        <p:spPr/>
        <p:txBody>
          <a:bodyPr/>
          <a:lstStyle>
            <a:lvl1pPr>
              <a:defRPr/>
            </a:lvl1pPr>
          </a:lstStyle>
          <a:p>
            <a:endParaRPr lang="bg-BG" altLang="en-US"/>
          </a:p>
        </p:txBody>
      </p:sp>
      <p:sp>
        <p:nvSpPr>
          <p:cNvPr id="7" name="Slide Number Placeholder 6"/>
          <p:cNvSpPr>
            <a:spLocks noGrp="1"/>
          </p:cNvSpPr>
          <p:nvPr>
            <p:ph type="sldNum" sz="quarter" idx="12"/>
          </p:nvPr>
        </p:nvSpPr>
        <p:spPr/>
        <p:txBody>
          <a:bodyPr/>
          <a:lstStyle>
            <a:lvl1pPr>
              <a:defRPr/>
            </a:lvl1pPr>
          </a:lstStyle>
          <a:p>
            <a:fld id="{3D70ABBF-8C22-4152-A25D-6F8491BA09D0}" type="slidenum">
              <a:rPr lang="bg-BG" altLang="en-US"/>
              <a:pPr/>
              <a:t>‹#›</a:t>
            </a:fld>
            <a:endParaRPr lang="bg-BG" altLang="en-US"/>
          </a:p>
        </p:txBody>
      </p:sp>
    </p:spTree>
    <p:extLst>
      <p:ext uri="{BB962C8B-B14F-4D97-AF65-F5344CB8AC3E}">
        <p14:creationId xmlns:p14="http://schemas.microsoft.com/office/powerpoint/2010/main" val="2967565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bg-BG" altLang="en-US"/>
          </a:p>
        </p:txBody>
      </p:sp>
      <p:sp>
        <p:nvSpPr>
          <p:cNvPr id="8" name="Footer Placeholder 7"/>
          <p:cNvSpPr>
            <a:spLocks noGrp="1"/>
          </p:cNvSpPr>
          <p:nvPr>
            <p:ph type="ftr" sz="quarter" idx="11"/>
          </p:nvPr>
        </p:nvSpPr>
        <p:spPr/>
        <p:txBody>
          <a:bodyPr/>
          <a:lstStyle>
            <a:lvl1pPr>
              <a:defRPr/>
            </a:lvl1pPr>
          </a:lstStyle>
          <a:p>
            <a:endParaRPr lang="bg-BG" altLang="en-US"/>
          </a:p>
        </p:txBody>
      </p:sp>
      <p:sp>
        <p:nvSpPr>
          <p:cNvPr id="9" name="Slide Number Placeholder 8"/>
          <p:cNvSpPr>
            <a:spLocks noGrp="1"/>
          </p:cNvSpPr>
          <p:nvPr>
            <p:ph type="sldNum" sz="quarter" idx="12"/>
          </p:nvPr>
        </p:nvSpPr>
        <p:spPr/>
        <p:txBody>
          <a:bodyPr/>
          <a:lstStyle>
            <a:lvl1pPr>
              <a:defRPr/>
            </a:lvl1pPr>
          </a:lstStyle>
          <a:p>
            <a:fld id="{7F6EAFEC-0A3D-4B22-94B4-B6A102EFFCBB}" type="slidenum">
              <a:rPr lang="bg-BG" altLang="en-US"/>
              <a:pPr/>
              <a:t>‹#›</a:t>
            </a:fld>
            <a:endParaRPr lang="bg-BG" altLang="en-US"/>
          </a:p>
        </p:txBody>
      </p:sp>
    </p:spTree>
    <p:extLst>
      <p:ext uri="{BB962C8B-B14F-4D97-AF65-F5344CB8AC3E}">
        <p14:creationId xmlns:p14="http://schemas.microsoft.com/office/powerpoint/2010/main" val="1961593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bg-BG" altLang="en-US"/>
          </a:p>
        </p:txBody>
      </p:sp>
      <p:sp>
        <p:nvSpPr>
          <p:cNvPr id="4" name="Footer Placeholder 3"/>
          <p:cNvSpPr>
            <a:spLocks noGrp="1"/>
          </p:cNvSpPr>
          <p:nvPr>
            <p:ph type="ftr" sz="quarter" idx="11"/>
          </p:nvPr>
        </p:nvSpPr>
        <p:spPr/>
        <p:txBody>
          <a:bodyPr/>
          <a:lstStyle>
            <a:lvl1pPr>
              <a:defRPr/>
            </a:lvl1pPr>
          </a:lstStyle>
          <a:p>
            <a:endParaRPr lang="bg-BG" altLang="en-US"/>
          </a:p>
        </p:txBody>
      </p:sp>
      <p:sp>
        <p:nvSpPr>
          <p:cNvPr id="5" name="Slide Number Placeholder 4"/>
          <p:cNvSpPr>
            <a:spLocks noGrp="1"/>
          </p:cNvSpPr>
          <p:nvPr>
            <p:ph type="sldNum" sz="quarter" idx="12"/>
          </p:nvPr>
        </p:nvSpPr>
        <p:spPr/>
        <p:txBody>
          <a:bodyPr/>
          <a:lstStyle>
            <a:lvl1pPr>
              <a:defRPr/>
            </a:lvl1pPr>
          </a:lstStyle>
          <a:p>
            <a:fld id="{232AE887-BA4A-4049-90ED-B0284D18A284}" type="slidenum">
              <a:rPr lang="bg-BG" altLang="en-US"/>
              <a:pPr/>
              <a:t>‹#›</a:t>
            </a:fld>
            <a:endParaRPr lang="bg-BG" altLang="en-US"/>
          </a:p>
        </p:txBody>
      </p:sp>
    </p:spTree>
    <p:extLst>
      <p:ext uri="{BB962C8B-B14F-4D97-AF65-F5344CB8AC3E}">
        <p14:creationId xmlns:p14="http://schemas.microsoft.com/office/powerpoint/2010/main" val="2287324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bg-BG" altLang="en-US"/>
          </a:p>
        </p:txBody>
      </p:sp>
      <p:sp>
        <p:nvSpPr>
          <p:cNvPr id="3" name="Footer Placeholder 2"/>
          <p:cNvSpPr>
            <a:spLocks noGrp="1"/>
          </p:cNvSpPr>
          <p:nvPr>
            <p:ph type="ftr" sz="quarter" idx="11"/>
          </p:nvPr>
        </p:nvSpPr>
        <p:spPr/>
        <p:txBody>
          <a:bodyPr/>
          <a:lstStyle>
            <a:lvl1pPr>
              <a:defRPr/>
            </a:lvl1pPr>
          </a:lstStyle>
          <a:p>
            <a:endParaRPr lang="bg-BG" altLang="en-US"/>
          </a:p>
        </p:txBody>
      </p:sp>
      <p:sp>
        <p:nvSpPr>
          <p:cNvPr id="4" name="Slide Number Placeholder 3"/>
          <p:cNvSpPr>
            <a:spLocks noGrp="1"/>
          </p:cNvSpPr>
          <p:nvPr>
            <p:ph type="sldNum" sz="quarter" idx="12"/>
          </p:nvPr>
        </p:nvSpPr>
        <p:spPr/>
        <p:txBody>
          <a:bodyPr/>
          <a:lstStyle>
            <a:lvl1pPr>
              <a:defRPr/>
            </a:lvl1pPr>
          </a:lstStyle>
          <a:p>
            <a:fld id="{7716B08A-18F3-48C6-86D8-537241487CDD}" type="slidenum">
              <a:rPr lang="bg-BG" altLang="en-US"/>
              <a:pPr/>
              <a:t>‹#›</a:t>
            </a:fld>
            <a:endParaRPr lang="bg-BG" altLang="en-US"/>
          </a:p>
        </p:txBody>
      </p:sp>
    </p:spTree>
    <p:extLst>
      <p:ext uri="{BB962C8B-B14F-4D97-AF65-F5344CB8AC3E}">
        <p14:creationId xmlns:p14="http://schemas.microsoft.com/office/powerpoint/2010/main" val="343694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bg-BG" altLang="en-US"/>
          </a:p>
        </p:txBody>
      </p:sp>
      <p:sp>
        <p:nvSpPr>
          <p:cNvPr id="6" name="Footer Placeholder 5"/>
          <p:cNvSpPr>
            <a:spLocks noGrp="1"/>
          </p:cNvSpPr>
          <p:nvPr>
            <p:ph type="ftr" sz="quarter" idx="11"/>
          </p:nvPr>
        </p:nvSpPr>
        <p:spPr/>
        <p:txBody>
          <a:bodyPr/>
          <a:lstStyle>
            <a:lvl1pPr>
              <a:defRPr/>
            </a:lvl1pPr>
          </a:lstStyle>
          <a:p>
            <a:endParaRPr lang="bg-BG" altLang="en-US"/>
          </a:p>
        </p:txBody>
      </p:sp>
      <p:sp>
        <p:nvSpPr>
          <p:cNvPr id="7" name="Slide Number Placeholder 6"/>
          <p:cNvSpPr>
            <a:spLocks noGrp="1"/>
          </p:cNvSpPr>
          <p:nvPr>
            <p:ph type="sldNum" sz="quarter" idx="12"/>
          </p:nvPr>
        </p:nvSpPr>
        <p:spPr/>
        <p:txBody>
          <a:bodyPr/>
          <a:lstStyle>
            <a:lvl1pPr>
              <a:defRPr/>
            </a:lvl1pPr>
          </a:lstStyle>
          <a:p>
            <a:fld id="{F75D60BB-1A89-4F93-A197-1FD1A3EEE330}" type="slidenum">
              <a:rPr lang="bg-BG" altLang="en-US"/>
              <a:pPr/>
              <a:t>‹#›</a:t>
            </a:fld>
            <a:endParaRPr lang="bg-BG" altLang="en-US"/>
          </a:p>
        </p:txBody>
      </p:sp>
    </p:spTree>
    <p:extLst>
      <p:ext uri="{BB962C8B-B14F-4D97-AF65-F5344CB8AC3E}">
        <p14:creationId xmlns:p14="http://schemas.microsoft.com/office/powerpoint/2010/main" val="901088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bg-BG" altLang="en-US"/>
          </a:p>
        </p:txBody>
      </p:sp>
      <p:sp>
        <p:nvSpPr>
          <p:cNvPr id="6" name="Footer Placeholder 5"/>
          <p:cNvSpPr>
            <a:spLocks noGrp="1"/>
          </p:cNvSpPr>
          <p:nvPr>
            <p:ph type="ftr" sz="quarter" idx="11"/>
          </p:nvPr>
        </p:nvSpPr>
        <p:spPr/>
        <p:txBody>
          <a:bodyPr/>
          <a:lstStyle>
            <a:lvl1pPr>
              <a:defRPr/>
            </a:lvl1pPr>
          </a:lstStyle>
          <a:p>
            <a:endParaRPr lang="bg-BG" altLang="en-US"/>
          </a:p>
        </p:txBody>
      </p:sp>
      <p:sp>
        <p:nvSpPr>
          <p:cNvPr id="7" name="Slide Number Placeholder 6"/>
          <p:cNvSpPr>
            <a:spLocks noGrp="1"/>
          </p:cNvSpPr>
          <p:nvPr>
            <p:ph type="sldNum" sz="quarter" idx="12"/>
          </p:nvPr>
        </p:nvSpPr>
        <p:spPr/>
        <p:txBody>
          <a:bodyPr/>
          <a:lstStyle>
            <a:lvl1pPr>
              <a:defRPr/>
            </a:lvl1pPr>
          </a:lstStyle>
          <a:p>
            <a:fld id="{53DA7116-0AEB-48C7-8800-44F4DA25C05B}" type="slidenum">
              <a:rPr lang="bg-BG" altLang="en-US"/>
              <a:pPr/>
              <a:t>‹#›</a:t>
            </a:fld>
            <a:endParaRPr lang="bg-BG" altLang="en-US"/>
          </a:p>
        </p:txBody>
      </p:sp>
    </p:spTree>
    <p:extLst>
      <p:ext uri="{BB962C8B-B14F-4D97-AF65-F5344CB8AC3E}">
        <p14:creationId xmlns:p14="http://schemas.microsoft.com/office/powerpoint/2010/main" val="1390825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2290" name="Group 2"/>
          <p:cNvGrpSpPr>
            <a:grpSpLocks/>
          </p:cNvGrpSpPr>
          <p:nvPr/>
        </p:nvGrpSpPr>
        <p:grpSpPr bwMode="auto">
          <a:xfrm>
            <a:off x="0" y="0"/>
            <a:ext cx="9144000" cy="6934200"/>
            <a:chOff x="0" y="0"/>
            <a:chExt cx="5760" cy="4368"/>
          </a:xfrm>
        </p:grpSpPr>
        <p:sp>
          <p:nvSpPr>
            <p:cNvPr id="12291" name="Freeform 3"/>
            <p:cNvSpPr>
              <a:spLocks/>
            </p:cNvSpPr>
            <p:nvPr/>
          </p:nvSpPr>
          <p:spPr bwMode="hidden">
            <a:xfrm>
              <a:off x="0" y="2208"/>
              <a:ext cx="2515" cy="1970"/>
            </a:xfrm>
            <a:custGeom>
              <a:avLst/>
              <a:gdLst>
                <a:gd name="T0" fmla="*/ 744 w 2515"/>
                <a:gd name="T1" fmla="*/ 1669 h 1970"/>
                <a:gd name="T2" fmla="*/ 852 w 2515"/>
                <a:gd name="T3" fmla="*/ 1400 h 1970"/>
                <a:gd name="T4" fmla="*/ 876 w 2515"/>
                <a:gd name="T5" fmla="*/ 1171 h 1970"/>
                <a:gd name="T6" fmla="*/ 979 w 2515"/>
                <a:gd name="T7" fmla="*/ 1370 h 1970"/>
                <a:gd name="T8" fmla="*/ 1231 w 2515"/>
                <a:gd name="T9" fmla="*/ 1621 h 1970"/>
                <a:gd name="T10" fmla="*/ 1471 w 2515"/>
                <a:gd name="T11" fmla="*/ 1693 h 1970"/>
                <a:gd name="T12" fmla="*/ 1819 w 2515"/>
                <a:gd name="T13" fmla="*/ 1678 h 1970"/>
                <a:gd name="T14" fmla="*/ 1893 w 2515"/>
                <a:gd name="T15" fmla="*/ 1513 h 1970"/>
                <a:gd name="T16" fmla="*/ 1874 w 2515"/>
                <a:gd name="T17" fmla="*/ 1285 h 1970"/>
                <a:gd name="T18" fmla="*/ 1783 w 2515"/>
                <a:gd name="T19" fmla="*/ 967 h 1970"/>
                <a:gd name="T20" fmla="*/ 1289 w 2515"/>
                <a:gd name="T21" fmla="*/ 873 h 1970"/>
                <a:gd name="T22" fmla="*/ 1549 w 2515"/>
                <a:gd name="T23" fmla="*/ 745 h 1970"/>
                <a:gd name="T24" fmla="*/ 1753 w 2515"/>
                <a:gd name="T25" fmla="*/ 732 h 1970"/>
                <a:gd name="T26" fmla="*/ 2107 w 2515"/>
                <a:gd name="T27" fmla="*/ 618 h 1970"/>
                <a:gd name="T28" fmla="*/ 2377 w 2515"/>
                <a:gd name="T29" fmla="*/ 438 h 1970"/>
                <a:gd name="T30" fmla="*/ 2420 w 2515"/>
                <a:gd name="T31" fmla="*/ 343 h 1970"/>
                <a:gd name="T32" fmla="*/ 2077 w 2515"/>
                <a:gd name="T33" fmla="*/ 331 h 1970"/>
                <a:gd name="T34" fmla="*/ 1951 w 2515"/>
                <a:gd name="T35" fmla="*/ 301 h 1970"/>
                <a:gd name="T36" fmla="*/ 1645 w 2515"/>
                <a:gd name="T37" fmla="*/ 289 h 1970"/>
                <a:gd name="T38" fmla="*/ 1297 w 2515"/>
                <a:gd name="T39" fmla="*/ 408 h 1970"/>
                <a:gd name="T40" fmla="*/ 1308 w 2515"/>
                <a:gd name="T41" fmla="*/ 337 h 1970"/>
                <a:gd name="T42" fmla="*/ 1453 w 2515"/>
                <a:gd name="T43" fmla="*/ 168 h 1970"/>
                <a:gd name="T44" fmla="*/ 1477 w 2515"/>
                <a:gd name="T45" fmla="*/ 36 h 1970"/>
                <a:gd name="T46" fmla="*/ 1417 w 2515"/>
                <a:gd name="T47" fmla="*/ 24 h 1970"/>
                <a:gd name="T48" fmla="*/ 1189 w 2515"/>
                <a:gd name="T49" fmla="*/ 102 h 1970"/>
                <a:gd name="T50" fmla="*/ 1026 w 2515"/>
                <a:gd name="T51" fmla="*/ 144 h 1970"/>
                <a:gd name="T52" fmla="*/ 889 w 2515"/>
                <a:gd name="T53" fmla="*/ 331 h 1970"/>
                <a:gd name="T54" fmla="*/ 726 w 2515"/>
                <a:gd name="T55" fmla="*/ 480 h 1970"/>
                <a:gd name="T56" fmla="*/ 643 w 2515"/>
                <a:gd name="T57" fmla="*/ 540 h 1970"/>
                <a:gd name="T58" fmla="*/ 600 w 2515"/>
                <a:gd name="T59" fmla="*/ 516 h 1970"/>
                <a:gd name="T60" fmla="*/ 552 w 2515"/>
                <a:gd name="T61" fmla="*/ 486 h 1970"/>
                <a:gd name="T62" fmla="*/ 528 w 2515"/>
                <a:gd name="T63" fmla="*/ 462 h 1970"/>
                <a:gd name="T64" fmla="*/ 474 w 2515"/>
                <a:gd name="T65" fmla="*/ 426 h 1970"/>
                <a:gd name="T66" fmla="*/ 415 w 2515"/>
                <a:gd name="T67" fmla="*/ 390 h 1970"/>
                <a:gd name="T68" fmla="*/ 366 w 2515"/>
                <a:gd name="T69" fmla="*/ 366 h 1970"/>
                <a:gd name="T70" fmla="*/ 192 w 2515"/>
                <a:gd name="T71" fmla="*/ 234 h 1970"/>
                <a:gd name="T72" fmla="*/ 570 w 2515"/>
                <a:gd name="T73" fmla="*/ 564 h 1970"/>
                <a:gd name="T74" fmla="*/ 444 w 2515"/>
                <a:gd name="T75" fmla="*/ 732 h 1970"/>
                <a:gd name="T76" fmla="*/ 318 w 2515"/>
                <a:gd name="T77" fmla="*/ 787 h 1970"/>
                <a:gd name="T78" fmla="*/ 127 w 2515"/>
                <a:gd name="T79" fmla="*/ 853 h 1970"/>
                <a:gd name="T80" fmla="*/ 0 w 2515"/>
                <a:gd name="T81" fmla="*/ 1165 h 1970"/>
                <a:gd name="T82" fmla="*/ 372 w 2515"/>
                <a:gd name="T83" fmla="*/ 1015 h 1970"/>
                <a:gd name="T84" fmla="*/ 222 w 2515"/>
                <a:gd name="T85" fmla="*/ 1262 h 1970"/>
                <a:gd name="T86" fmla="*/ 139 w 2515"/>
                <a:gd name="T87" fmla="*/ 1459 h 1970"/>
                <a:gd name="T88" fmla="*/ 102 w 2515"/>
                <a:gd name="T89" fmla="*/ 1495 h 1970"/>
                <a:gd name="T90" fmla="*/ 84 w 2515"/>
                <a:gd name="T91" fmla="*/ 1519 h 1970"/>
                <a:gd name="T92" fmla="*/ 96 w 2515"/>
                <a:gd name="T93" fmla="*/ 1537 h 1970"/>
                <a:gd name="T94" fmla="*/ 127 w 2515"/>
                <a:gd name="T95" fmla="*/ 1567 h 1970"/>
                <a:gd name="T96" fmla="*/ 145 w 2515"/>
                <a:gd name="T97" fmla="*/ 1633 h 1970"/>
                <a:gd name="T98" fmla="*/ 156 w 2515"/>
                <a:gd name="T99" fmla="*/ 1693 h 1970"/>
                <a:gd name="T100" fmla="*/ 162 w 2515"/>
                <a:gd name="T101" fmla="*/ 1723 h 1970"/>
                <a:gd name="T102" fmla="*/ 216 w 2515"/>
                <a:gd name="T103" fmla="*/ 1802 h 1970"/>
                <a:gd name="T104" fmla="*/ 228 w 2515"/>
                <a:gd name="T105" fmla="*/ 1850 h 1970"/>
                <a:gd name="T106" fmla="*/ 240 w 2515"/>
                <a:gd name="T107" fmla="*/ 1904 h 1970"/>
                <a:gd name="T108" fmla="*/ 246 w 2515"/>
                <a:gd name="T109" fmla="*/ 1922 h 1970"/>
                <a:gd name="T110" fmla="*/ 258 w 2515"/>
                <a:gd name="T111" fmla="*/ 1970 h 1970"/>
                <a:gd name="T112" fmla="*/ 462 w 2515"/>
                <a:gd name="T113" fmla="*/ 1922 h 1970"/>
                <a:gd name="T114" fmla="*/ 624 w 2515"/>
                <a:gd name="T115" fmla="*/ 1778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2" name="Freeform 4"/>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3"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4" name="Freeform 6"/>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5"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6" name="Freeform 8"/>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7" name="Freeform 9"/>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8" name="Freeform 10"/>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9" name="Freeform 11"/>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0"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301"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302" name="Freeform 14"/>
            <p:cNvSpPr>
              <a:spLocks/>
            </p:cNvSpPr>
            <p:nvPr/>
          </p:nvSpPr>
          <p:spPr bwMode="hidden">
            <a:xfrm>
              <a:off x="0" y="4032"/>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3" name="Freeform 15"/>
            <p:cNvSpPr>
              <a:spLocks/>
            </p:cNvSpPr>
            <p:nvPr/>
          </p:nvSpPr>
          <p:spPr bwMode="hidden">
            <a:xfrm>
              <a:off x="0" y="4032"/>
              <a:ext cx="5760" cy="336"/>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4" name="Freeform 16"/>
            <p:cNvSpPr>
              <a:spLocks/>
            </p:cNvSpPr>
            <p:nvPr/>
          </p:nvSpPr>
          <p:spPr bwMode="hidden">
            <a:xfrm>
              <a:off x="0" y="0"/>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5"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6"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7" name="Freeform 19"/>
            <p:cNvSpPr>
              <a:spLocks/>
            </p:cNvSpPr>
            <p:nvPr/>
          </p:nvSpPr>
          <p:spPr bwMode="hidden">
            <a:xfrm>
              <a:off x="2932" y="1728"/>
              <a:ext cx="2828" cy="2366"/>
            </a:xfrm>
            <a:custGeom>
              <a:avLst/>
              <a:gdLst>
                <a:gd name="T0" fmla="*/ 1814 w 2828"/>
                <a:gd name="T1" fmla="*/ 606 h 2366"/>
                <a:gd name="T2" fmla="*/ 1615 w 2828"/>
                <a:gd name="T3" fmla="*/ 252 h 2366"/>
                <a:gd name="T4" fmla="*/ 1345 w 2828"/>
                <a:gd name="T5" fmla="*/ 132 h 2366"/>
                <a:gd name="T6" fmla="*/ 1381 w 2828"/>
                <a:gd name="T7" fmla="*/ 492 h 2366"/>
                <a:gd name="T8" fmla="*/ 955 w 2828"/>
                <a:gd name="T9" fmla="*/ 221 h 2366"/>
                <a:gd name="T10" fmla="*/ 877 w 2828"/>
                <a:gd name="T11" fmla="*/ 161 h 2366"/>
                <a:gd name="T12" fmla="*/ 841 w 2828"/>
                <a:gd name="T13" fmla="*/ 167 h 2366"/>
                <a:gd name="T14" fmla="*/ 720 w 2828"/>
                <a:gd name="T15" fmla="*/ 161 h 2366"/>
                <a:gd name="T16" fmla="*/ 613 w 2828"/>
                <a:gd name="T17" fmla="*/ 144 h 2366"/>
                <a:gd name="T18" fmla="*/ 492 w 2828"/>
                <a:gd name="T19" fmla="*/ 161 h 2366"/>
                <a:gd name="T20" fmla="*/ 432 w 2828"/>
                <a:gd name="T21" fmla="*/ 150 h 2366"/>
                <a:gd name="T22" fmla="*/ 342 w 2828"/>
                <a:gd name="T23" fmla="*/ 138 h 2366"/>
                <a:gd name="T24" fmla="*/ 246 w 2828"/>
                <a:gd name="T25" fmla="*/ 126 h 2366"/>
                <a:gd name="T26" fmla="*/ 174 w 2828"/>
                <a:gd name="T27" fmla="*/ 114 h 2366"/>
                <a:gd name="T28" fmla="*/ 216 w 2828"/>
                <a:gd name="T29" fmla="*/ 240 h 2366"/>
                <a:gd name="T30" fmla="*/ 607 w 2828"/>
                <a:gd name="T31" fmla="*/ 588 h 2366"/>
                <a:gd name="T32" fmla="*/ 1177 w 2828"/>
                <a:gd name="T33" fmla="*/ 817 h 2366"/>
                <a:gd name="T34" fmla="*/ 972 w 2828"/>
                <a:gd name="T35" fmla="*/ 871 h 2366"/>
                <a:gd name="T36" fmla="*/ 492 w 2828"/>
                <a:gd name="T37" fmla="*/ 1111 h 2366"/>
                <a:gd name="T38" fmla="*/ 276 w 2828"/>
                <a:gd name="T39" fmla="*/ 1441 h 2366"/>
                <a:gd name="T40" fmla="*/ 42 w 2828"/>
                <a:gd name="T41" fmla="*/ 1441 h 2366"/>
                <a:gd name="T42" fmla="*/ 367 w 2828"/>
                <a:gd name="T43" fmla="*/ 1585 h 2366"/>
                <a:gd name="T44" fmla="*/ 949 w 2828"/>
                <a:gd name="T45" fmla="*/ 1712 h 2366"/>
                <a:gd name="T46" fmla="*/ 1519 w 2828"/>
                <a:gd name="T47" fmla="*/ 1537 h 2366"/>
                <a:gd name="T48" fmla="*/ 1735 w 2828"/>
                <a:gd name="T49" fmla="*/ 1513 h 2366"/>
                <a:gd name="T50" fmla="*/ 1723 w 2828"/>
                <a:gd name="T51" fmla="*/ 1802 h 2366"/>
                <a:gd name="T52" fmla="*/ 2042 w 2828"/>
                <a:gd name="T53" fmla="*/ 2229 h 2366"/>
                <a:gd name="T54" fmla="*/ 2191 w 2828"/>
                <a:gd name="T55" fmla="*/ 2133 h 2366"/>
                <a:gd name="T56" fmla="*/ 2270 w 2828"/>
                <a:gd name="T57" fmla="*/ 1970 h 2366"/>
                <a:gd name="T58" fmla="*/ 2233 w 2828"/>
                <a:gd name="T59" fmla="*/ 1573 h 2366"/>
                <a:gd name="T60" fmla="*/ 2294 w 2828"/>
                <a:gd name="T61" fmla="*/ 1483 h 2366"/>
                <a:gd name="T62" fmla="*/ 2588 w 2828"/>
                <a:gd name="T63" fmla="*/ 1688 h 2366"/>
                <a:gd name="T64" fmla="*/ 2695 w 2828"/>
                <a:gd name="T65" fmla="*/ 1682 h 2366"/>
                <a:gd name="T66" fmla="*/ 2588 w 2828"/>
                <a:gd name="T67" fmla="*/ 1543 h 2366"/>
                <a:gd name="T68" fmla="*/ 2510 w 2828"/>
                <a:gd name="T69" fmla="*/ 1357 h 2366"/>
                <a:gd name="T70" fmla="*/ 2354 w 2828"/>
                <a:gd name="T71" fmla="*/ 1184 h 2366"/>
                <a:gd name="T72" fmla="*/ 2102 w 2828"/>
                <a:gd name="T73" fmla="*/ 931 h 2366"/>
                <a:gd name="T74" fmla="*/ 2137 w 2828"/>
                <a:gd name="T75" fmla="*/ 907 h 2366"/>
                <a:gd name="T76" fmla="*/ 2215 w 2828"/>
                <a:gd name="T77" fmla="*/ 871 h 2366"/>
                <a:gd name="T78" fmla="*/ 2324 w 2828"/>
                <a:gd name="T79" fmla="*/ 817 h 2366"/>
                <a:gd name="T80" fmla="*/ 2372 w 2828"/>
                <a:gd name="T81" fmla="*/ 787 h 2366"/>
                <a:gd name="T82" fmla="*/ 2078 w 2828"/>
                <a:gd name="T83" fmla="*/ 865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8" name="Freeform 20"/>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309" name="Rectangle 21"/>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bg-BG" altLang="en-US" smtClean="0"/>
              <a:t>Click to edit Master title style</a:t>
            </a:r>
          </a:p>
        </p:txBody>
      </p:sp>
      <p:sp>
        <p:nvSpPr>
          <p:cNvPr id="12310" name="Rectangle 22"/>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bg-BG" altLang="en-US" smtClean="0"/>
              <a:t>Click to edit Master text styles</a:t>
            </a:r>
          </a:p>
          <a:p>
            <a:pPr lvl="1"/>
            <a:r>
              <a:rPr lang="bg-BG" altLang="en-US" smtClean="0"/>
              <a:t>Second level</a:t>
            </a:r>
          </a:p>
          <a:p>
            <a:pPr lvl="2"/>
            <a:r>
              <a:rPr lang="bg-BG" altLang="en-US" smtClean="0"/>
              <a:t>Third level</a:t>
            </a:r>
          </a:p>
          <a:p>
            <a:pPr lvl="3"/>
            <a:r>
              <a:rPr lang="bg-BG" altLang="en-US" smtClean="0"/>
              <a:t>Fourth level</a:t>
            </a:r>
          </a:p>
          <a:p>
            <a:pPr lvl="4"/>
            <a:r>
              <a:rPr lang="bg-BG" altLang="en-US" smtClean="0"/>
              <a:t>Fifth level</a:t>
            </a:r>
          </a:p>
        </p:txBody>
      </p:sp>
      <p:sp>
        <p:nvSpPr>
          <p:cNvPr id="12311" name="Rectangle 23"/>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ffectLst>
                  <a:outerShdw blurRad="38100" dist="38100" dir="2700000" algn="tl">
                    <a:srgbClr val="000000"/>
                  </a:outerShdw>
                </a:effectLst>
              </a:defRPr>
            </a:lvl1pPr>
          </a:lstStyle>
          <a:p>
            <a:endParaRPr lang="bg-BG" altLang="en-US"/>
          </a:p>
        </p:txBody>
      </p:sp>
      <p:sp>
        <p:nvSpPr>
          <p:cNvPr id="12312" name="Rectangle 24"/>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ffectLst>
                  <a:outerShdw blurRad="38100" dist="38100" dir="2700000" algn="tl">
                    <a:srgbClr val="000000"/>
                  </a:outerShdw>
                </a:effectLst>
              </a:defRPr>
            </a:lvl1pPr>
          </a:lstStyle>
          <a:p>
            <a:endParaRPr lang="bg-BG" altLang="en-US"/>
          </a:p>
        </p:txBody>
      </p:sp>
      <p:sp>
        <p:nvSpPr>
          <p:cNvPr id="12313" name="Rectangle 25"/>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defRPr>
            </a:lvl1pPr>
          </a:lstStyle>
          <a:p>
            <a:fld id="{2C256BC2-6DDD-4820-8AF3-C13218A04AD9}" type="slidenum">
              <a:rPr lang="bg-BG" altLang="en-US"/>
              <a:pPr/>
              <a:t>‹#›</a:t>
            </a:fld>
            <a:endParaRPr lang="bg-BG" altLang="en-US"/>
          </a:p>
        </p:txBody>
      </p:sp>
    </p:spTree>
  </p:cSld>
  <p:clrMap bg1="dk2" tx1="lt1" bg2="dk1"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Lst>
  <p:timing>
    <p:tnLst>
      <p:par>
        <p:cTn id="1" dur="indefinite" restart="never" nodeType="tmRoot"/>
      </p:par>
    </p:tnLst>
  </p:timing>
  <p:txStyles>
    <p:titleStyle>
      <a:lvl1pPr algn="ctr" rtl="0" fontAlgn="base">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cs typeface="Arial" panose="020B0604020202020204" pitchFamily="34"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cs typeface="Arial" panose="020B0604020202020204" pitchFamily="34"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cs typeface="Arial" panose="020B0604020202020204" pitchFamily="34"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cs typeface="Arial" panose="020B0604020202020204" pitchFamily="34" charset="0"/>
        </a:defRPr>
      </a:lvl9pPr>
    </p:titleStyle>
    <p:bodyStyle>
      <a:lvl1pPr marL="342900" indent="-342900" algn="l" rtl="0" fontAlgn="base">
        <a:spcBef>
          <a:spcPct val="20000"/>
        </a:spcBef>
        <a:spcAft>
          <a:spcPct val="0"/>
        </a:spcAft>
        <a:buClr>
          <a:schemeClr val="hlink"/>
        </a:buClr>
        <a:buSzPct val="60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2"/>
        </a:buClr>
        <a:buSzPct val="60000"/>
        <a:buFont typeface="Wingdings" panose="05000000000000000000"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fontAlgn="base">
        <a:spcBef>
          <a:spcPct val="20000"/>
        </a:spcBef>
        <a:spcAft>
          <a:spcPct val="0"/>
        </a:spcAft>
        <a:buClr>
          <a:schemeClr val="folHlink"/>
        </a:buClr>
        <a:buSzPct val="60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fontAlgn="base">
        <a:spcBef>
          <a:spcPct val="20000"/>
        </a:spcBef>
        <a:spcAft>
          <a:spcPct val="0"/>
        </a:spcAft>
        <a:buClr>
          <a:schemeClr val="tx1"/>
        </a:buClr>
        <a:buSzPct val="6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fontAlgn="base">
        <a:spcBef>
          <a:spcPct val="20000"/>
        </a:spcBef>
        <a:spcAft>
          <a:spcPct val="0"/>
        </a:spcAft>
        <a:buClr>
          <a:schemeClr val="hlink"/>
        </a:buClr>
        <a:buSzPct val="6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457200" y="277813"/>
            <a:ext cx="8229600" cy="993775"/>
          </a:xfrm>
        </p:spPr>
        <p:txBody>
          <a:bodyPr/>
          <a:lstStyle/>
          <a:p>
            <a:r>
              <a:rPr lang="bg-BG" altLang="en-US" sz="4000"/>
              <a:t>БИБЛИОТЕКАТА И ИСТОРИЯТА</a:t>
            </a:r>
            <a:r>
              <a:rPr lang="bg-BG" altLang="en-US" sz="4000" b="0"/>
              <a:t/>
            </a:r>
            <a:br>
              <a:rPr lang="bg-BG" altLang="en-US" sz="4000" b="0"/>
            </a:br>
            <a:r>
              <a:rPr lang="bg-BG" altLang="en-US" sz="1400" b="0"/>
              <a:t>Милена Игнатова, УБ при ВТУ “Св. св. Кирил и Методий”, отдел “Обработка и каталози”</a:t>
            </a:r>
            <a:endParaRPr lang="bg-BG" altLang="en-US" sz="4000" b="0"/>
          </a:p>
        </p:txBody>
      </p:sp>
      <p:sp>
        <p:nvSpPr>
          <p:cNvPr id="3078" name="Rectangle 6"/>
          <p:cNvSpPr>
            <a:spLocks noGrp="1" noChangeArrowheads="1"/>
          </p:cNvSpPr>
          <p:nvPr>
            <p:ph type="body" sz="half" idx="2"/>
          </p:nvPr>
        </p:nvSpPr>
        <p:spPr/>
        <p:txBody>
          <a:bodyPr/>
          <a:lstStyle/>
          <a:p>
            <a:endParaRPr lang="en-US" altLang="en-US" sz="2800"/>
          </a:p>
        </p:txBody>
      </p:sp>
      <p:pic>
        <p:nvPicPr>
          <p:cNvPr id="3079" name="Picture 7" descr="received_2104555029818436"/>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68313" y="1341438"/>
            <a:ext cx="8207375" cy="4824412"/>
          </a:xfrm>
          <a:solidFill>
            <a:srgbClr val="993300"/>
          </a:solidFill>
          <a:ln>
            <a:solidFill>
              <a:schemeClr val="bg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Grp="1" noChangeArrowheads="1"/>
          </p:cNvSpPr>
          <p:nvPr>
            <p:ph type="title"/>
          </p:nvPr>
        </p:nvSpPr>
        <p:spPr/>
        <p:txBody>
          <a:bodyPr/>
          <a:lstStyle/>
          <a:p>
            <a:r>
              <a:rPr lang="bg-BG" altLang="en-US" sz="4000"/>
              <a:t>БИБЛИОТЕКАТА И ИСТОРИЯТА</a:t>
            </a:r>
          </a:p>
        </p:txBody>
      </p:sp>
      <p:sp>
        <p:nvSpPr>
          <p:cNvPr id="26630" name="Rectangle 6"/>
          <p:cNvSpPr>
            <a:spLocks noGrp="1" noChangeArrowheads="1"/>
          </p:cNvSpPr>
          <p:nvPr>
            <p:ph type="body" sz="half" idx="2"/>
          </p:nvPr>
        </p:nvSpPr>
        <p:spPr/>
        <p:txBody>
          <a:bodyPr/>
          <a:lstStyle/>
          <a:p>
            <a:pPr>
              <a:lnSpc>
                <a:spcPct val="80000"/>
              </a:lnSpc>
              <a:buFont typeface="Wingdings" panose="05000000000000000000" pitchFamily="2" charset="2"/>
              <a:buNone/>
            </a:pPr>
            <a:r>
              <a:rPr lang="bg-BG" altLang="en-US" sz="2000"/>
              <a:t>    </a:t>
            </a:r>
            <a:r>
              <a:rPr lang="bg-BG" altLang="en-US" sz="2000" b="1"/>
              <a:t>Тя заема първия етаж на тогавашния Ректорат и разполага с две читални – за студенти с 48 места и за преподаватели с 24 места, заемна служба и едно книгохранилище с фонд от 2940 тома литература, от които 2537 т. книги и 399 т. периодични издания, повечето, събрани от дарения.</a:t>
            </a:r>
          </a:p>
          <a:p>
            <a:pPr>
              <a:lnSpc>
                <a:spcPct val="80000"/>
              </a:lnSpc>
              <a:buFont typeface="Wingdings" panose="05000000000000000000" pitchFamily="2" charset="2"/>
              <a:buNone/>
            </a:pPr>
            <a:r>
              <a:rPr lang="bg-BG" altLang="en-US" sz="2000" b="1"/>
              <a:t>     През тази първа учебна година са регистрирани 169 читатели, от които 134 студенти и 35 преподаватели.</a:t>
            </a:r>
          </a:p>
        </p:txBody>
      </p:sp>
      <p:pic>
        <p:nvPicPr>
          <p:cNvPr id="26631" name="Picture 7" descr="Lenovo_A1000_IMG_20180626_110156"/>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68313" y="1700213"/>
            <a:ext cx="4464050" cy="4105275"/>
          </a:xfrm>
          <a:solidFill>
            <a:srgbClr val="993300"/>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bg-BG" altLang="en-US" sz="4000"/>
              <a:t>БИБЛИОТЕКАТА И ИСТОРИЯТА</a:t>
            </a:r>
          </a:p>
        </p:txBody>
      </p:sp>
      <p:sp>
        <p:nvSpPr>
          <p:cNvPr id="28677" name="Rectangle 5"/>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000"/>
              <a:t>     </a:t>
            </a:r>
            <a:r>
              <a:rPr lang="bg-BG" altLang="en-US" sz="2000" b="1"/>
              <a:t>В брой 1 на университетския вестник “Наука и труд”, в дописка на Пенка Ковачева, завеждащ Библиотеката от 1963 до 1965 г., четем: “В най-красивата сграда на институтският комплекс се намират просторните и модерно обзаведени помещения на Библиотеката, където читателите ще могат да се занимават спокойно през целия ден.</a:t>
            </a:r>
          </a:p>
        </p:txBody>
      </p:sp>
      <p:pic>
        <p:nvPicPr>
          <p:cNvPr id="28678" name="Picture 6" descr="21"/>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76288" y="1600200"/>
            <a:ext cx="3398837" cy="4530725"/>
          </a:xfrm>
          <a:solidFill>
            <a:srgbClr val="993300"/>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bg-BG" altLang="en-US" sz="4000"/>
              <a:t>БИБЛИОТЕКАТА И ИСТОРИЯТА</a:t>
            </a:r>
          </a:p>
        </p:txBody>
      </p:sp>
      <p:sp>
        <p:nvSpPr>
          <p:cNvPr id="30723"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sz="2800"/>
              <a:t>   </a:t>
            </a:r>
            <a:r>
              <a:rPr lang="bg-BG" altLang="en-US" sz="2800" b="1"/>
              <a:t>Много лавици в библиотечното хранилище са все още празни, но след време тук ще заемат мястото си около 500 000 тома.</a:t>
            </a:r>
            <a:endParaRPr lang="en-US" altLang="en-US" sz="2800" b="1"/>
          </a:p>
          <a:p>
            <a:pPr>
              <a:lnSpc>
                <a:spcPct val="90000"/>
              </a:lnSpc>
              <a:buFont typeface="Wingdings" panose="05000000000000000000" pitchFamily="2" charset="2"/>
              <a:buNone/>
            </a:pPr>
            <a:r>
              <a:rPr lang="bg-BG" altLang="en-US" sz="2800" b="1"/>
              <a:t>   (Да,  днес фондът на УБ наброява 400 000 т. литература!)</a:t>
            </a:r>
          </a:p>
          <a:p>
            <a:pPr>
              <a:lnSpc>
                <a:spcPct val="90000"/>
              </a:lnSpc>
              <a:buFont typeface="Wingdings" panose="05000000000000000000" pitchFamily="2" charset="2"/>
              <a:buNone/>
            </a:pPr>
            <a:r>
              <a:rPr lang="bg-BG" altLang="en-US" sz="2800" b="1"/>
              <a:t>    … С дейността си институтската библиотека ще играе огромна роля за укрепването и утвърждаването на едно от най-младите висши учебни заведения в страната”.</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bg-BG" altLang="en-US" sz="4000"/>
              <a:t>БИБЛИОТЕКАТА И ИСТОРИЯТА</a:t>
            </a:r>
          </a:p>
        </p:txBody>
      </p:sp>
      <p:sp>
        <p:nvSpPr>
          <p:cNvPr id="32771" name="Rectangle 3"/>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000" b="1"/>
              <a:t>Романтично е било тогавашното време! Организирането на Библиотеката напомня  реденето на пъзел – парченце по парченце, докато се получи картината!</a:t>
            </a:r>
          </a:p>
          <a:p>
            <a:pPr>
              <a:lnSpc>
                <a:spcPct val="90000"/>
              </a:lnSpc>
              <a:buFont typeface="Wingdings" panose="05000000000000000000" pitchFamily="2" charset="2"/>
              <a:buNone/>
            </a:pPr>
            <a:r>
              <a:rPr lang="bg-BG" altLang="en-US" sz="2000" b="1"/>
              <a:t>Един месец след откриването на Библиотеката, през октомври 1963 г., Пенка Ковачева е изпратена на квалификационен курс за ръководители на вузовски библиотеки…</a:t>
            </a:r>
          </a:p>
        </p:txBody>
      </p:sp>
      <p:pic>
        <p:nvPicPr>
          <p:cNvPr id="32774" name="Picture 6" descr="35"/>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57200" y="1700213"/>
            <a:ext cx="4038600" cy="4176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bg-BG" altLang="en-US" sz="4000"/>
              <a:t>БИБЛИОТЕКАТА И ИСТОРИЯТА</a:t>
            </a:r>
          </a:p>
        </p:txBody>
      </p:sp>
      <p:sp>
        <p:nvSpPr>
          <p:cNvPr id="45061" name="Rectangle 5"/>
          <p:cNvSpPr>
            <a:spLocks noGrp="1" noChangeArrowheads="1"/>
          </p:cNvSpPr>
          <p:nvPr>
            <p:ph type="body" sz="half" idx="2"/>
          </p:nvPr>
        </p:nvSpPr>
        <p:spPr>
          <a:xfrm>
            <a:off x="4643438" y="1628775"/>
            <a:ext cx="4038600" cy="4530725"/>
          </a:xfrm>
        </p:spPr>
        <p:txBody>
          <a:bodyPr/>
          <a:lstStyle/>
          <a:p>
            <a:pPr>
              <a:lnSpc>
                <a:spcPct val="90000"/>
              </a:lnSpc>
              <a:buFont typeface="Wingdings" panose="05000000000000000000" pitchFamily="2" charset="2"/>
              <a:buNone/>
            </a:pPr>
            <a:r>
              <a:rPr lang="bg-BG" altLang="en-US" sz="2400" b="1"/>
              <a:t>А със Заповед № 41 от 10.02.1964 г. на тогавашният зам.-ректор доц. П. Русев се разпределят и функциите на малкия тогава библиотечен колектив, състоящ се от трима библиотекари: Пенка Ковачева, Петър Морфов и Маргарита Зоин. </a:t>
            </a:r>
          </a:p>
        </p:txBody>
      </p:sp>
      <p:pic>
        <p:nvPicPr>
          <p:cNvPr id="45062" name="Picture 6" descr="3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76288" y="1600200"/>
            <a:ext cx="3398837" cy="4530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bg-BG" altLang="en-US" sz="4000"/>
              <a:t>БИБЛИОТЕКАТА И ИСТОРИЯТА</a:t>
            </a:r>
          </a:p>
        </p:txBody>
      </p:sp>
      <p:sp>
        <p:nvSpPr>
          <p:cNvPr id="48131" name="Rectangle 3"/>
          <p:cNvSpPr>
            <a:spLocks noGrp="1" noChangeArrowheads="1"/>
          </p:cNvSpPr>
          <p:nvPr>
            <p:ph type="body" idx="1"/>
          </p:nvPr>
        </p:nvSpPr>
        <p:spPr/>
        <p:txBody>
          <a:bodyPr/>
          <a:lstStyle/>
          <a:p>
            <a:pPr>
              <a:buFont typeface="Wingdings" panose="05000000000000000000" pitchFamily="2" charset="2"/>
              <a:buNone/>
            </a:pPr>
            <a:r>
              <a:rPr lang="bg-BG" altLang="en-US" sz="2800" b="1"/>
              <a:t>Те тримата, подкрепяни от преподавателите и служителите на Института,  водени от възрожденски плам и желание, работят с ентусиазъм и резултатите не закъсняват.</a:t>
            </a:r>
          </a:p>
          <a:p>
            <a:pPr>
              <a:buFont typeface="Wingdings" panose="05000000000000000000" pitchFamily="2" charset="2"/>
              <a:buNone/>
            </a:pPr>
            <a:r>
              <a:rPr lang="bg-BG" altLang="en-US" sz="2800" b="1"/>
              <a:t>От самото откриване на Библиотеката те създават и редовно поддържат читателски, служебен и систематичен каталог, каталог на периодичните издания и различни видове картотеки:</a:t>
            </a:r>
            <a:endParaRPr lang="bg-BG" altLang="en-US" sz="2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Grp="1" noChangeArrowheads="1"/>
          </p:cNvSpPr>
          <p:nvPr>
            <p:ph type="title"/>
          </p:nvPr>
        </p:nvSpPr>
        <p:spPr/>
        <p:txBody>
          <a:bodyPr/>
          <a:lstStyle/>
          <a:p>
            <a:r>
              <a:rPr lang="bg-BG" altLang="en-US" sz="4000"/>
              <a:t>БИБЛИОТЕКАТА И ИСТОРИЯТА</a:t>
            </a:r>
          </a:p>
        </p:txBody>
      </p:sp>
      <p:sp>
        <p:nvSpPr>
          <p:cNvPr id="34822" name="Rectangle 6"/>
          <p:cNvSpPr>
            <a:spLocks noGrp="1" noChangeArrowheads="1"/>
          </p:cNvSpPr>
          <p:nvPr>
            <p:ph type="body" sz="half" idx="2"/>
          </p:nvPr>
        </p:nvSpPr>
        <p:spPr/>
        <p:txBody>
          <a:bodyPr/>
          <a:lstStyle/>
          <a:p>
            <a:pPr>
              <a:lnSpc>
                <a:spcPct val="90000"/>
              </a:lnSpc>
            </a:pPr>
            <a:r>
              <a:rPr lang="bg-BG" altLang="en-US" sz="2000" b="1"/>
              <a:t>на подръчния фонд в читалните,</a:t>
            </a:r>
          </a:p>
          <a:p>
            <a:pPr>
              <a:lnSpc>
                <a:spcPct val="90000"/>
              </a:lnSpc>
            </a:pPr>
            <a:r>
              <a:rPr lang="bg-BG" altLang="en-US" sz="2000" b="1"/>
              <a:t>на старопечатните издания, </a:t>
            </a:r>
          </a:p>
          <a:p>
            <a:pPr>
              <a:lnSpc>
                <a:spcPct val="90000"/>
              </a:lnSpc>
            </a:pPr>
            <a:r>
              <a:rPr lang="bg-BG" altLang="en-US" sz="2000" b="1"/>
              <a:t>на картите и атласите,</a:t>
            </a:r>
          </a:p>
          <a:p>
            <a:pPr>
              <a:lnSpc>
                <a:spcPct val="90000"/>
              </a:lnSpc>
            </a:pPr>
            <a:r>
              <a:rPr lang="bg-BG" altLang="en-US" sz="2000" b="1"/>
              <a:t>на учебната литература,</a:t>
            </a:r>
            <a:r>
              <a:rPr lang="en-US" altLang="en-US" sz="2000" b="1"/>
              <a:t> </a:t>
            </a:r>
            <a:r>
              <a:rPr lang="bg-BG" altLang="en-US" sz="2000" b="1"/>
              <a:t> </a:t>
            </a:r>
          </a:p>
          <a:p>
            <a:pPr>
              <a:lnSpc>
                <a:spcPct val="90000"/>
              </a:lnSpc>
            </a:pPr>
            <a:r>
              <a:rPr lang="bg-BG" altLang="en-US" sz="2000" b="1"/>
              <a:t>на магнитофонните записи и грамофонните плочи,</a:t>
            </a:r>
          </a:p>
          <a:p>
            <a:pPr>
              <a:lnSpc>
                <a:spcPct val="90000"/>
              </a:lnSpc>
            </a:pPr>
            <a:r>
              <a:rPr lang="bg-BG" altLang="en-US" sz="2000" b="1"/>
              <a:t>на микрофилмите (за четенето на които е закупен апарат още през 1967 г.).</a:t>
            </a:r>
          </a:p>
        </p:txBody>
      </p:sp>
      <p:pic>
        <p:nvPicPr>
          <p:cNvPr id="34825" name="Picture 9" descr="17"/>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57200" y="1628775"/>
            <a:ext cx="4038600" cy="37512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bg-BG" altLang="en-US" sz="4000"/>
              <a:t>БИБЛИОТЕКАТА И ИСТОРИЯТА</a:t>
            </a:r>
          </a:p>
        </p:txBody>
      </p:sp>
      <p:sp>
        <p:nvSpPr>
          <p:cNvPr id="58371"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b="1"/>
              <a:t>По-късно към тях се прибавят и картотеките:</a:t>
            </a:r>
          </a:p>
          <a:p>
            <a:pPr>
              <a:lnSpc>
                <a:spcPct val="90000"/>
              </a:lnSpc>
            </a:pPr>
            <a:r>
              <a:rPr lang="bg-BG" altLang="en-US" b="1"/>
              <a:t>“Дезидерата” – предлагани от читателите заглавия на книги и продължаващи издания за бъдещо набавяне;</a:t>
            </a:r>
          </a:p>
          <a:p>
            <a:pPr>
              <a:lnSpc>
                <a:spcPct val="90000"/>
              </a:lnSpc>
            </a:pPr>
            <a:r>
              <a:rPr lang="bg-BG" altLang="en-US" b="1"/>
              <a:t>“Отпечатъци”;</a:t>
            </a:r>
          </a:p>
          <a:p>
            <a:pPr>
              <a:lnSpc>
                <a:spcPct val="90000"/>
              </a:lnSpc>
            </a:pPr>
            <a:r>
              <a:rPr lang="bg-BG" altLang="en-US" b="1"/>
              <a:t>“Дисертации”;</a:t>
            </a:r>
          </a:p>
          <a:p>
            <a:pPr>
              <a:lnSpc>
                <a:spcPct val="90000"/>
              </a:lnSpc>
            </a:pPr>
            <a:r>
              <a:rPr lang="bg-BG" altLang="en-US" b="1"/>
              <a:t>“Ксерокопия”.</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bg-BG" altLang="en-US" sz="4000"/>
              <a:t>БИБЛИОТЕКАТА И ИСТОРИЯТА</a:t>
            </a:r>
          </a:p>
        </p:txBody>
      </p:sp>
      <p:sp>
        <p:nvSpPr>
          <p:cNvPr id="43013" name="Rectangle 5"/>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400" b="1"/>
              <a:t>Със заповед № 76 от 2 март 1964 г. на тогавашния зам.-ректор доц. Пеньо Русев се удължава и работното време на Библиотеката:</a:t>
            </a:r>
          </a:p>
          <a:p>
            <a:pPr>
              <a:lnSpc>
                <a:spcPct val="90000"/>
              </a:lnSpc>
              <a:buFontTx/>
              <a:buChar char="-"/>
            </a:pPr>
            <a:r>
              <a:rPr lang="bg-BG" altLang="en-US" sz="2400" b="1"/>
              <a:t>през март от 7 до 19 часа;</a:t>
            </a:r>
          </a:p>
          <a:p>
            <a:pPr>
              <a:lnSpc>
                <a:spcPct val="90000"/>
              </a:lnSpc>
              <a:buFontTx/>
              <a:buChar char="-"/>
            </a:pPr>
            <a:r>
              <a:rPr lang="bg-BG" altLang="en-US" sz="2400" b="1"/>
              <a:t>от април до края на учебната година от 7 до 20 часа;</a:t>
            </a:r>
          </a:p>
          <a:p>
            <a:pPr>
              <a:lnSpc>
                <a:spcPct val="90000"/>
              </a:lnSpc>
            </a:pPr>
            <a:endParaRPr lang="bg-BG" altLang="en-US" sz="2400"/>
          </a:p>
        </p:txBody>
      </p:sp>
      <p:pic>
        <p:nvPicPr>
          <p:cNvPr id="43014" name="Picture 6" descr="16"/>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76288" y="1600200"/>
            <a:ext cx="3398837" cy="4530725"/>
          </a:xfrm>
          <a:solidFill>
            <a:srgbClr val="993300"/>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bg-BG" altLang="en-US" sz="4000"/>
              <a:t>БИБЛИОТЕКАТА И ИСТОРИЯТА</a:t>
            </a:r>
          </a:p>
        </p:txBody>
      </p:sp>
      <p:sp>
        <p:nvSpPr>
          <p:cNvPr id="36869" name="Rectangle 5"/>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sz="2400" b="1"/>
              <a:t>Продължават даренията от наши известни учени, писатели и общественици, от държавни наши и чужди институции и организации: от известния наш литературен историк, критик и фолклорист акад. Петър Динеков, Народна библиотека “Кирил и Методий”, Университетската библиотека в Одеса, Съюза на българските писатели, Чешкия културен институт, ВИНС Варна, ВНВУ “Васил Левски”, Печатни произведения – В. Търново, Съюза на учените в България, клон В. Търново, Търновското читалище “Надежда”, МНП, живописеца и изкуствоведа, пръв декан на</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lstStyle/>
          <a:p>
            <a:r>
              <a:rPr lang="bg-BG" altLang="en-US" sz="4000"/>
              <a:t>БИБЛИОТЕКАТА И ИСТОРИЯТА</a:t>
            </a:r>
          </a:p>
        </p:txBody>
      </p:sp>
      <p:sp>
        <p:nvSpPr>
          <p:cNvPr id="5126" name="Rectangle 6"/>
          <p:cNvSpPr>
            <a:spLocks noGrp="1" noChangeArrowheads="1"/>
          </p:cNvSpPr>
          <p:nvPr>
            <p:ph type="body" sz="half" idx="2"/>
          </p:nvPr>
        </p:nvSpPr>
        <p:spPr>
          <a:xfrm>
            <a:off x="457200" y="4440238"/>
            <a:ext cx="8229600" cy="1690687"/>
          </a:xfrm>
        </p:spPr>
        <p:txBody>
          <a:bodyPr/>
          <a:lstStyle/>
          <a:p>
            <a:pPr lvl="1">
              <a:buFont typeface="Wingdings" panose="05000000000000000000" pitchFamily="2" charset="2"/>
              <a:buNone/>
            </a:pPr>
            <a:r>
              <a:rPr lang="bg-BG" altLang="en-US" sz="2000" b="1"/>
              <a:t>	Обичам историите за стари времена!</a:t>
            </a:r>
          </a:p>
          <a:p>
            <a:pPr lvl="1">
              <a:buFont typeface="Wingdings" panose="05000000000000000000" pitchFamily="2" charset="2"/>
              <a:buNone/>
            </a:pPr>
            <a:r>
              <a:rPr lang="bg-BG" altLang="en-US" sz="2000" b="1"/>
              <a:t>	Затова днес ще ви разкажа историята на моята библиотека – библиотеката на ВТУ “Св. св. Кирил и Методий”, която тези дни навърши 55 години. Наричам я своя, защото вече 30 години съм част от тази история… </a:t>
            </a:r>
          </a:p>
          <a:p>
            <a:pPr lvl="1">
              <a:buFont typeface="Wingdings" panose="05000000000000000000" pitchFamily="2" charset="2"/>
              <a:buNone/>
            </a:pPr>
            <a:endParaRPr lang="bg-BG" altLang="en-US" sz="2000"/>
          </a:p>
        </p:txBody>
      </p:sp>
      <p:pic>
        <p:nvPicPr>
          <p:cNvPr id="5127" name="Picture 7" descr="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39552" y="1484784"/>
            <a:ext cx="8064500" cy="2808312"/>
          </a:xfrm>
          <a:solidFill>
            <a:srgbClr val="993300"/>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bg-BG" altLang="en-US" sz="4000"/>
              <a:t>БИБЛИОТЕКАТА И ИСТОРИЯТА</a:t>
            </a:r>
          </a:p>
        </p:txBody>
      </p:sp>
      <p:sp>
        <p:nvSpPr>
          <p:cNvPr id="39939" name="Rectangle 3"/>
          <p:cNvSpPr>
            <a:spLocks noGrp="1" noChangeArrowheads="1"/>
          </p:cNvSpPr>
          <p:nvPr>
            <p:ph type="body" idx="1"/>
          </p:nvPr>
        </p:nvSpPr>
        <p:spPr/>
        <p:txBody>
          <a:bodyPr/>
          <a:lstStyle/>
          <a:p>
            <a:pPr>
              <a:buFont typeface="Wingdings" panose="05000000000000000000" pitchFamily="2" charset="2"/>
              <a:buNone/>
            </a:pPr>
            <a:r>
              <a:rPr lang="bg-BG" altLang="en-US" sz="2800"/>
              <a:t>    </a:t>
            </a:r>
            <a:r>
              <a:rPr lang="bg-BG" altLang="en-US" sz="2800" b="1"/>
              <a:t>Факултета по изобразително изкуство Любен Белмустаков, Френската културна служба, ВИТИЗ “Кръстьо Сарафов”, Френското посолство, Унгарския културен институт, Издателство “Наука”, Посолството на ГДР, Австрийското посолство, Посолството на ФРГ, Английското посолство, Американското посолство, Маргарита Белова, Георги Стойков, Марга Христодулова и др.</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p:txBody>
          <a:bodyPr/>
          <a:lstStyle/>
          <a:p>
            <a:r>
              <a:rPr lang="bg-BG" altLang="en-US" sz="4000"/>
              <a:t>БИБЛИОТЕКАТА И ИСТОРИЯТА</a:t>
            </a:r>
          </a:p>
        </p:txBody>
      </p:sp>
      <p:sp>
        <p:nvSpPr>
          <p:cNvPr id="40966" name="Rectangle 6"/>
          <p:cNvSpPr>
            <a:spLocks noGrp="1" noChangeArrowheads="1"/>
          </p:cNvSpPr>
          <p:nvPr>
            <p:ph type="body" sz="half" idx="2"/>
          </p:nvPr>
        </p:nvSpPr>
        <p:spPr/>
        <p:txBody>
          <a:bodyPr/>
          <a:lstStyle/>
          <a:p>
            <a:pPr>
              <a:lnSpc>
                <a:spcPct val="80000"/>
              </a:lnSpc>
              <a:buFont typeface="Wingdings" panose="05000000000000000000" pitchFamily="2" charset="2"/>
              <a:buNone/>
            </a:pPr>
            <a:r>
              <a:rPr lang="bg-BG" altLang="en-US" sz="1800" b="1"/>
              <a:t>В първите години от съществуването на Библиотеката са получавани толкова много дарения, че се е наложило тогавашният директор Иван Пенчев да моли ръководството на Института за помощ. В Докладна записка от 15 май 1968 г. четем: “Поради недостатъчен персонал на библиотеката, подарените книги не могат да бъдат обработени своевременно и предоставени на разположение на читателите. Пред вид това, моля да бъдат предвидени 6 души студенти, които да работят в помощ на библиотеката.” </a:t>
            </a:r>
          </a:p>
        </p:txBody>
      </p:sp>
      <p:pic>
        <p:nvPicPr>
          <p:cNvPr id="40967" name="Picture 7" descr="14"/>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76288" y="1600200"/>
            <a:ext cx="3398837" cy="4530725"/>
          </a:xfrm>
          <a:solidFill>
            <a:srgbClr val="993300"/>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bg-BG" altLang="en-US" sz="4000"/>
              <a:t>БИБЛИОТЕКАТА И ИСТОРИЯТА</a:t>
            </a:r>
          </a:p>
        </p:txBody>
      </p:sp>
      <p:sp>
        <p:nvSpPr>
          <p:cNvPr id="49155" name="Rectangle 3"/>
          <p:cNvSpPr>
            <a:spLocks noGrp="1" noChangeArrowheads="1"/>
          </p:cNvSpPr>
          <p:nvPr>
            <p:ph type="body" idx="1"/>
          </p:nvPr>
        </p:nvSpPr>
        <p:spPr/>
        <p:txBody>
          <a:bodyPr/>
          <a:lstStyle/>
          <a:p>
            <a:pPr>
              <a:lnSpc>
                <a:spcPct val="80000"/>
              </a:lnSpc>
              <a:buFont typeface="Wingdings" panose="05000000000000000000" pitchFamily="2" charset="2"/>
              <a:buNone/>
            </a:pPr>
            <a:r>
              <a:rPr lang="bg-BG" altLang="en-US" sz="2400" b="1"/>
              <a:t>Няма писмени доказателства за това дали студенти, владеещи чужди езици и машинопис са дошли на помощ, но съм сигурна, че нашите предшественици са се справили и с този проблем.</a:t>
            </a:r>
          </a:p>
          <a:p>
            <a:pPr>
              <a:lnSpc>
                <a:spcPct val="80000"/>
              </a:lnSpc>
              <a:buFont typeface="Wingdings" panose="05000000000000000000" pitchFamily="2" charset="2"/>
              <a:buNone/>
            </a:pPr>
            <a:r>
              <a:rPr lang="bg-BG" altLang="en-US" sz="2400" b="1"/>
              <a:t>Нека не забравяме, че библиотечният фонд се попълва не само с дарения, а и с покупки и книгообмен.</a:t>
            </a:r>
          </a:p>
          <a:p>
            <a:pPr>
              <a:lnSpc>
                <a:spcPct val="80000"/>
              </a:lnSpc>
              <a:buFont typeface="Wingdings" panose="05000000000000000000" pitchFamily="2" charset="2"/>
              <a:buNone/>
            </a:pPr>
            <a:r>
              <a:rPr lang="bg-BG" altLang="en-US" sz="2400" b="1"/>
              <a:t>Покупката на литература на чужди езици тогава е била истинско предизвикателство, защото се е извършвала с валута, отпускана от МНП. Водила се е една дълга и продължителна кореспонденция и е трябвало да си вещ и съобразителен в работата си, та да прецениш кога да поискаш валута, за да я получиш навреме.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bg-BG" altLang="en-US" sz="4000"/>
              <a:t>БИБЛИОТЕКАТА И ИСТОРИЯТА</a:t>
            </a:r>
          </a:p>
        </p:txBody>
      </p:sp>
      <p:sp>
        <p:nvSpPr>
          <p:cNvPr id="52227"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sz="2400" b="1"/>
              <a:t>И може би точно поради факта, че Библиотеката не разполага със собствена валута, книгообменът – вътрешен и международен, е толкова важен източник за набавяне на необходимата литература.</a:t>
            </a:r>
          </a:p>
          <a:p>
            <a:pPr>
              <a:lnSpc>
                <a:spcPct val="90000"/>
              </a:lnSpc>
              <a:buFont typeface="Wingdings" panose="05000000000000000000" pitchFamily="2" charset="2"/>
              <a:buNone/>
            </a:pPr>
            <a:r>
              <a:rPr lang="bg-BG" altLang="en-US" sz="2400" b="1"/>
              <a:t>Първата книгообмена връзка, която открих в картотеката на книгообмените връзки на Библиотеката, датираща от 1964 г., е с Държавната библиотека на СССР “В. И. Ленин”. През 1965 г. към нея се включват: Народна библиотека “Кирил и Методий”, Библиотеката на Академията на науките на Унгария, Асоциацията на славистите в Румъния, Институтът по руска литература към</a:t>
            </a:r>
          </a:p>
          <a:p>
            <a:pPr>
              <a:lnSpc>
                <a:spcPct val="90000"/>
              </a:lnSpc>
              <a:buFont typeface="Wingdings" panose="05000000000000000000" pitchFamily="2" charset="2"/>
              <a:buNone/>
            </a:pPr>
            <a:endParaRPr lang="bg-BG" altLang="en-US" sz="24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bg-BG" altLang="en-US" sz="4000"/>
              <a:t>БИБЛИОТЕКАТА И ИСТОРИЯТА</a:t>
            </a:r>
          </a:p>
        </p:txBody>
      </p:sp>
      <p:sp>
        <p:nvSpPr>
          <p:cNvPr id="53251" name="Rectangle 3"/>
          <p:cNvSpPr>
            <a:spLocks noGrp="1" noChangeArrowheads="1"/>
          </p:cNvSpPr>
          <p:nvPr>
            <p:ph type="body" idx="1"/>
          </p:nvPr>
        </p:nvSpPr>
        <p:spPr/>
        <p:txBody>
          <a:bodyPr/>
          <a:lstStyle/>
          <a:p>
            <a:pPr>
              <a:lnSpc>
                <a:spcPct val="80000"/>
              </a:lnSpc>
              <a:buFont typeface="Wingdings" panose="05000000000000000000" pitchFamily="2" charset="2"/>
              <a:buNone/>
            </a:pPr>
            <a:r>
              <a:rPr lang="bg-BG" altLang="en-US" sz="2800" b="1"/>
              <a:t>   АН на СССР, т.нар. “Пушкински дом”, Славистичният институт към Академията на науките в Берлин, Библиотеката на СУ “Климент Охридски”, Централното статистическо управление при МС, Висшият институт за изобразителни изкуства “Н. Павлович”, ЦК на БКП, ВИТИЗ “Кръстьо Сарафов”, Библиотеката при Словенската академия за наука и изкуства в Любляна и Институтът по археология към Румънската академия на науките. Или общо 12 книгообмени връзки.</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bg-BG" altLang="en-US" sz="4000"/>
              <a:t>БИБЛИОТЕКАТА И ИСТОРИЯТА</a:t>
            </a:r>
          </a:p>
        </p:txBody>
      </p:sp>
      <p:sp>
        <p:nvSpPr>
          <p:cNvPr id="50181" name="Rectangle 5"/>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000"/>
              <a:t>    </a:t>
            </a:r>
            <a:endParaRPr lang="bg-BG" altLang="en-US" sz="2000" b="1"/>
          </a:p>
          <a:p>
            <a:pPr>
              <a:lnSpc>
                <a:spcPct val="90000"/>
              </a:lnSpc>
              <a:buFont typeface="Wingdings" panose="05000000000000000000" pitchFamily="2" charset="2"/>
              <a:buNone/>
            </a:pPr>
            <a:r>
              <a:rPr lang="bg-BG" altLang="en-US" sz="2000" b="1"/>
              <a:t>През годините броят им се променя и днес УБ поддържа книгообмен с 57 библиотеки, университети и институции в страната и чужбина.</a:t>
            </a:r>
          </a:p>
          <a:p>
            <a:pPr>
              <a:lnSpc>
                <a:spcPct val="90000"/>
              </a:lnSpc>
              <a:buFont typeface="Wingdings" panose="05000000000000000000" pitchFamily="2" charset="2"/>
              <a:buNone/>
            </a:pPr>
            <a:r>
              <a:rPr lang="bg-BG" altLang="en-US" sz="2000" b="1"/>
              <a:t>Но първите библиотечни материали, получени от НБ “Кирил и Методий” в рамките на книгообмена, са заведени с Акт № 138 в далечната 1965 г., т.е. две години след създаването на Библиотеката.</a:t>
            </a:r>
          </a:p>
        </p:txBody>
      </p:sp>
      <p:pic>
        <p:nvPicPr>
          <p:cNvPr id="50182" name="Picture 6" descr="23"/>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57200" y="1628775"/>
            <a:ext cx="4038600" cy="4537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bg-BG" altLang="en-US" sz="4000"/>
              <a:t>БИБЛИОТЕКАТА И ИСТОРИЯТА</a:t>
            </a:r>
          </a:p>
        </p:txBody>
      </p:sp>
      <p:sp>
        <p:nvSpPr>
          <p:cNvPr id="55299" name="Rectangle 3"/>
          <p:cNvSpPr>
            <a:spLocks noGrp="1" noChangeArrowheads="1"/>
          </p:cNvSpPr>
          <p:nvPr>
            <p:ph type="body" idx="1"/>
          </p:nvPr>
        </p:nvSpPr>
        <p:spPr/>
        <p:txBody>
          <a:bodyPr/>
          <a:lstStyle/>
          <a:p>
            <a:pPr>
              <a:buFont typeface="Wingdings" panose="05000000000000000000" pitchFamily="2" charset="2"/>
              <a:buNone/>
            </a:pPr>
            <a:r>
              <a:rPr lang="bg-BG" altLang="en-US" sz="2800" b="1"/>
              <a:t>И понеже днес говорим за “съвременната библиотека като център за иновации и нови технологии” няма как да не споделя с вас една интересна практика от далечната 1966 г. </a:t>
            </a:r>
          </a:p>
          <a:p>
            <a:pPr>
              <a:buFont typeface="Wingdings" panose="05000000000000000000" pitchFamily="2" charset="2"/>
              <a:buNone/>
            </a:pPr>
            <a:r>
              <a:rPr lang="bg-BG" altLang="en-US" sz="2800" b="1"/>
              <a:t>В писмо на завеждащия тогава Библиотеката Ив. Пенчев до Библиотеката при НЧ “Ив. Владков” в гр. Дряново четем: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bg-BG" altLang="en-US" sz="4000"/>
              <a:t>БИБЛИОТЕКАТА И ИСТОРИЯТА</a:t>
            </a:r>
          </a:p>
        </p:txBody>
      </p:sp>
      <p:sp>
        <p:nvSpPr>
          <p:cNvPr id="54277" name="Rectangle 5"/>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800" b="1"/>
              <a:t>“Научаваме се, че библиотеката ви притежава 8 екземпляра от книгата на П. Динеков, К. Куев и Д. Петканова “Христоматия по старобългарска литература” С., 1961 г. </a:t>
            </a:r>
          </a:p>
          <a:p>
            <a:pPr>
              <a:lnSpc>
                <a:spcPct val="90000"/>
              </a:lnSpc>
              <a:buFont typeface="Wingdings" panose="05000000000000000000" pitchFamily="2" charset="2"/>
              <a:buNone/>
            </a:pPr>
            <a:endParaRPr lang="bg-BG" altLang="en-US" sz="2800" b="1"/>
          </a:p>
        </p:txBody>
      </p:sp>
      <p:pic>
        <p:nvPicPr>
          <p:cNvPr id="54278" name="Picture 6" descr="31"/>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57200" y="1628775"/>
            <a:ext cx="4038600" cy="4537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bg-BG" altLang="en-US" sz="4000"/>
              <a:t>БИБЛИОТЕКАТА И ИСТОРИЯТА</a:t>
            </a:r>
          </a:p>
        </p:txBody>
      </p:sp>
      <p:sp>
        <p:nvSpPr>
          <p:cNvPr id="57347" name="Rectangle 3"/>
          <p:cNvSpPr>
            <a:spLocks noGrp="1" noChangeArrowheads="1"/>
          </p:cNvSpPr>
          <p:nvPr>
            <p:ph type="body" idx="1"/>
          </p:nvPr>
        </p:nvSpPr>
        <p:spPr/>
        <p:txBody>
          <a:bodyPr/>
          <a:lstStyle/>
          <a:p>
            <a:pPr>
              <a:buFont typeface="Wingdings" panose="05000000000000000000" pitchFamily="2" charset="2"/>
              <a:buNone/>
            </a:pPr>
            <a:r>
              <a:rPr lang="bg-BG" altLang="en-US" sz="2800" b="1"/>
              <a:t>Тъй като тази христоматия е много необходима на студентите по българска филология при Института, молим да ни заемете за временно ползване 7 екземпляра по приносящия това писмо.”</a:t>
            </a:r>
          </a:p>
          <a:p>
            <a:pPr>
              <a:buFont typeface="Wingdings" panose="05000000000000000000" pitchFamily="2" charset="2"/>
              <a:buNone/>
            </a:pPr>
            <a:r>
              <a:rPr lang="bg-BG" altLang="en-US" sz="2800" b="1"/>
              <a:t>Нещо като междубиблиотечно заемане, но не точно!</a:t>
            </a:r>
          </a:p>
          <a:p>
            <a:pPr>
              <a:buFont typeface="Wingdings" panose="05000000000000000000" pitchFamily="2" charset="2"/>
              <a:buNone/>
            </a:pPr>
            <a:r>
              <a:rPr lang="bg-BG" altLang="en-US" sz="2800" b="1"/>
              <a:t>Не знам за вас, но аз не съм чувала за подобна практика в друга библиотека!</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bg-BG" altLang="en-US" sz="4000"/>
              <a:t>БИБЛИОТЕКАТА И ИСТОРИЯТА</a:t>
            </a:r>
          </a:p>
        </p:txBody>
      </p:sp>
      <p:sp>
        <p:nvSpPr>
          <p:cNvPr id="97285" name="Rectangle 5"/>
          <p:cNvSpPr>
            <a:spLocks noGrp="1" noChangeArrowheads="1"/>
          </p:cNvSpPr>
          <p:nvPr>
            <p:ph type="body" sz="half" idx="2"/>
          </p:nvPr>
        </p:nvSpPr>
        <p:spPr/>
        <p:txBody>
          <a:bodyPr/>
          <a:lstStyle/>
          <a:p>
            <a:pPr>
              <a:buFont typeface="Wingdings" panose="05000000000000000000" pitchFamily="2" charset="2"/>
              <a:buNone/>
            </a:pPr>
            <a:r>
              <a:rPr lang="bg-BG" altLang="en-US" sz="2400" b="1"/>
              <a:t>В архива попаднах на писмо, в което студент от СУ “Климент Охридски” пита дали се завеждат и ползват дипломни работи в Библиотеката.</a:t>
            </a:r>
          </a:p>
          <a:p>
            <a:pPr>
              <a:buFont typeface="Wingdings" panose="05000000000000000000" pitchFamily="2" charset="2"/>
              <a:buNone/>
            </a:pPr>
            <a:r>
              <a:rPr lang="bg-BG" altLang="en-US" sz="2400" b="1"/>
              <a:t>Тогавашният директор Ив. Пенчев, учтиво отговаря, че “същите се пазят само като</a:t>
            </a:r>
          </a:p>
        </p:txBody>
      </p:sp>
      <p:pic>
        <p:nvPicPr>
          <p:cNvPr id="97286" name="Picture 6" descr="19"/>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395288" y="1628775"/>
            <a:ext cx="4038600" cy="44719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bg-BG" altLang="en-US" sz="4000"/>
              <a:t>БИБЛИОТЕКАТА И ИСТОРИЯТА</a:t>
            </a:r>
          </a:p>
        </p:txBody>
      </p:sp>
      <p:sp>
        <p:nvSpPr>
          <p:cNvPr id="14341" name="Rectangle 5"/>
          <p:cNvSpPr>
            <a:spLocks noGrp="1" noChangeArrowheads="1"/>
          </p:cNvSpPr>
          <p:nvPr>
            <p:ph type="body" sz="half" idx="2"/>
          </p:nvPr>
        </p:nvSpPr>
        <p:spPr/>
        <p:txBody>
          <a:bodyPr/>
          <a:lstStyle/>
          <a:p>
            <a:pPr>
              <a:lnSpc>
                <a:spcPct val="80000"/>
              </a:lnSpc>
              <a:buFont typeface="Wingdings" panose="05000000000000000000" pitchFamily="2" charset="2"/>
              <a:buNone/>
            </a:pPr>
            <a:r>
              <a:rPr lang="bg-BG" altLang="en-US" sz="2400"/>
              <a:t>	</a:t>
            </a:r>
            <a:r>
              <a:rPr lang="bg-BG" altLang="en-US" sz="2400" b="1"/>
              <a:t>Било е 1962 г. С постановление №162 от 27 септември на ЦК на БКП и МС е взето решение в древния старопрестолен град Велико Търново да бъде открит Висш педагогически институт с четири специалности: български език, руски език, история и изобразително изкуство.</a:t>
            </a:r>
          </a:p>
        </p:txBody>
      </p:sp>
      <p:pic>
        <p:nvPicPr>
          <p:cNvPr id="14344" name="Picture 8" descr="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1700213"/>
            <a:ext cx="4038600" cy="4033837"/>
          </a:xfrm>
          <a:solidFill>
            <a:srgbClr val="993300"/>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bg-BG" altLang="en-US" sz="4000"/>
              <a:t>БИБЛИОТЕКАТА И ИСТОРИЯТА</a:t>
            </a:r>
          </a:p>
        </p:txBody>
      </p:sp>
      <p:sp>
        <p:nvSpPr>
          <p:cNvPr id="99333" name="Rectangle 5"/>
          <p:cNvSpPr>
            <a:spLocks noGrp="1" noChangeArrowheads="1"/>
          </p:cNvSpPr>
          <p:nvPr>
            <p:ph type="body" sz="half" idx="2"/>
          </p:nvPr>
        </p:nvSpPr>
        <p:spPr>
          <a:xfrm>
            <a:off x="4572000" y="1557338"/>
            <a:ext cx="4038600" cy="4530725"/>
          </a:xfrm>
        </p:spPr>
        <p:txBody>
          <a:bodyPr/>
          <a:lstStyle/>
          <a:p>
            <a:pPr>
              <a:buFont typeface="Wingdings" panose="05000000000000000000" pitchFamily="2" charset="2"/>
              <a:buNone/>
            </a:pPr>
            <a:r>
              <a:rPr lang="bg-BG" altLang="en-US" sz="2400" b="1"/>
              <a:t>архив и не се дават за ползване на читателите”.</a:t>
            </a:r>
          </a:p>
          <a:p>
            <a:pPr>
              <a:buFont typeface="Wingdings" panose="05000000000000000000" pitchFamily="2" charset="2"/>
              <a:buNone/>
            </a:pPr>
            <a:r>
              <a:rPr lang="bg-BG" altLang="en-US" sz="2400" b="1"/>
              <a:t>Директорът е бил убеден, че библиотеките не се нуждаят от мъртви, неизползваеми фондове, визирайки дисертации, дипломни работи и др. п.</a:t>
            </a:r>
          </a:p>
        </p:txBody>
      </p:sp>
      <p:pic>
        <p:nvPicPr>
          <p:cNvPr id="99334" name="Picture 6" descr="18"/>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539750" y="1628775"/>
            <a:ext cx="4038600" cy="44640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bg-BG" altLang="en-US" sz="4000"/>
              <a:t>БИБЛИОТЕКАТА И ИСТОРИЯТА</a:t>
            </a:r>
          </a:p>
        </p:txBody>
      </p:sp>
      <p:sp>
        <p:nvSpPr>
          <p:cNvPr id="59395" name="Rectangle 3"/>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000" b="1"/>
              <a:t>Но да се върнем към историята…</a:t>
            </a:r>
          </a:p>
          <a:p>
            <a:pPr>
              <a:lnSpc>
                <a:spcPct val="90000"/>
              </a:lnSpc>
              <a:buFont typeface="Wingdings" panose="05000000000000000000" pitchFamily="2" charset="2"/>
              <a:buNone/>
            </a:pPr>
            <a:r>
              <a:rPr lang="bg-BG" altLang="en-US" sz="2000" b="1"/>
              <a:t>А тя, историята, разказва как от самото си създаване Библиотеката се развива планово, съобразно изискванията на библиотечното законодателство и под вещото ръководство на методистите от УБ при СУ “Климент Охридски”.</a:t>
            </a:r>
          </a:p>
        </p:txBody>
      </p:sp>
      <p:pic>
        <p:nvPicPr>
          <p:cNvPr id="59397" name="Picture 5" descr="38"/>
          <p:cNvPicPr>
            <a:picLocks noGrp="1" noChangeAspect="1" noChangeArrowheads="1"/>
          </p:cNvPicPr>
          <p:nvPr>
            <p:ph sz="half" idx="1"/>
          </p:nvPr>
        </p:nvPicPr>
        <p:blipFill>
          <a:blip r:embed="rId2" cstate="print">
            <a:lum bright="30000" contrast="32000"/>
            <a:extLst>
              <a:ext uri="{28A0092B-C50C-407E-A947-70E740481C1C}">
                <a14:useLocalDpi xmlns:a14="http://schemas.microsoft.com/office/drawing/2010/main" val="0"/>
              </a:ext>
            </a:extLst>
          </a:blip>
          <a:srcRect/>
          <a:stretch>
            <a:fillRect/>
          </a:stretch>
        </p:blipFill>
        <p:spPr>
          <a:xfrm>
            <a:off x="457200" y="1700213"/>
            <a:ext cx="4038600" cy="38893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bg-BG" altLang="en-US" sz="4000"/>
              <a:t>БИБЛИОТЕКАТА И ИСТОРИЯТА</a:t>
            </a:r>
          </a:p>
        </p:txBody>
      </p:sp>
      <p:sp>
        <p:nvSpPr>
          <p:cNvPr id="101379" name="Rectangle 3"/>
          <p:cNvSpPr>
            <a:spLocks noGrp="1" noChangeArrowheads="1"/>
          </p:cNvSpPr>
          <p:nvPr>
            <p:ph type="body" idx="1"/>
          </p:nvPr>
        </p:nvSpPr>
        <p:spPr/>
        <p:txBody>
          <a:bodyPr/>
          <a:lstStyle/>
          <a:p>
            <a:pPr>
              <a:buFont typeface="Wingdings" panose="05000000000000000000" pitchFamily="2" charset="2"/>
              <a:buNone/>
            </a:pPr>
            <a:r>
              <a:rPr lang="bg-BG" altLang="en-US" b="1"/>
              <a:t>Работило се е по тримесечни планове, приети още в началото на всяка календарна година, с отчети в края на всяко тримесечие. </a:t>
            </a:r>
          </a:p>
          <a:p>
            <a:pPr>
              <a:buFont typeface="Wingdings" panose="05000000000000000000" pitchFamily="2" charset="2"/>
              <a:buNone/>
            </a:pPr>
            <a:r>
              <a:rPr lang="bg-BG" altLang="en-US" b="1"/>
              <a:t>Методистите са посещавали Библиотеката и въз основа на направените констатации са давали своите препоръки.</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bg-BG" altLang="en-US" sz="4000"/>
              <a:t>БИБЛИОТЕКАТА И ИСТОРИЯТА</a:t>
            </a:r>
          </a:p>
        </p:txBody>
      </p:sp>
      <p:sp>
        <p:nvSpPr>
          <p:cNvPr id="61443" name="Rectangle 3"/>
          <p:cNvSpPr>
            <a:spLocks noGrp="1" noChangeArrowheads="1"/>
          </p:cNvSpPr>
          <p:nvPr>
            <p:ph type="body" idx="1"/>
          </p:nvPr>
        </p:nvSpPr>
        <p:spPr/>
        <p:txBody>
          <a:bodyPr/>
          <a:lstStyle/>
          <a:p>
            <a:pPr>
              <a:lnSpc>
                <a:spcPct val="80000"/>
              </a:lnSpc>
              <a:buFont typeface="Wingdings" panose="05000000000000000000" pitchFamily="2" charset="2"/>
              <a:buNone/>
            </a:pPr>
            <a:endParaRPr lang="bg-BG" altLang="en-US" sz="2800" b="1"/>
          </a:p>
          <a:p>
            <a:pPr>
              <a:lnSpc>
                <a:spcPct val="80000"/>
              </a:lnSpc>
              <a:buFont typeface="Wingdings" panose="05000000000000000000" pitchFamily="2" charset="2"/>
              <a:buNone/>
            </a:pPr>
            <a:r>
              <a:rPr lang="bg-BG" altLang="en-US" sz="2800" b="1"/>
              <a:t>В Препоръки за работата на библиотеката при ВПИ от 08.06.1971 г. четем: “… не се е стигнало до пълно разграничаване на работата между сътрудниците. Директорът, освен задължението си да отговаря за комплектуването на книжните фондове и общата организация на работата на библиотеката, се включва пряко в производствената работа, като движи книгообмена и поддържа изцяло КДБФ…”!!!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bg-BG" altLang="en-US" sz="4000"/>
              <a:t>БИБЛИОТЕКАТА И ИСТОРИЯТА</a:t>
            </a:r>
          </a:p>
        </p:txBody>
      </p:sp>
      <p:sp>
        <p:nvSpPr>
          <p:cNvPr id="62467"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b="1"/>
              <a:t>Въз основа на тези препоръки и във връзка с нарасналия обем на работа в началото на 70-те години на 20 век в Библиотеката се обособяват 4 отдела: “Комплектуване и книгообмен”, “Обработка и каталози”, “Справочно-библиографски” и “Обслужване и книжни фондове”. Работата вече е строго диференцирана.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bg-BG" altLang="en-US" sz="4000"/>
              <a:t>БИБЛИОТЕКАТА И ИСТОРИЯТА</a:t>
            </a:r>
          </a:p>
        </p:txBody>
      </p:sp>
      <p:sp>
        <p:nvSpPr>
          <p:cNvPr id="71683" name="Rectangle 3"/>
          <p:cNvSpPr>
            <a:spLocks noGrp="1" noChangeArrowheads="1"/>
          </p:cNvSpPr>
          <p:nvPr>
            <p:ph type="body" idx="1"/>
          </p:nvPr>
        </p:nvSpPr>
        <p:spPr/>
        <p:txBody>
          <a:bodyPr/>
          <a:lstStyle/>
          <a:p>
            <a:pPr>
              <a:buFont typeface="Wingdings" panose="05000000000000000000" pitchFamily="2" charset="2"/>
              <a:buNone/>
            </a:pPr>
            <a:r>
              <a:rPr lang="bg-BG" altLang="en-US" sz="2800" b="1"/>
              <a:t>Днес говорим за въвеждане на задължителни часове по информационна компетентност във вузовете, затова ще си позволя да ви припомня, че още през далечната 1977 год. с писмо №713 на КНТПВО в няколко вузовски библиотеки се въвеждат експериментално часове по основи на информацията, библиотекознанието и библиографията за студентите първокурсници.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bg-BG" altLang="en-US" sz="4000"/>
              <a:t>БИБЛИОТЕКАТА И ИСТОРИЯТА</a:t>
            </a:r>
          </a:p>
        </p:txBody>
      </p:sp>
      <p:sp>
        <p:nvSpPr>
          <p:cNvPr id="77827" name="Rectangle 3"/>
          <p:cNvSpPr>
            <a:spLocks noGrp="1" noChangeArrowheads="1"/>
          </p:cNvSpPr>
          <p:nvPr>
            <p:ph type="body" idx="1"/>
          </p:nvPr>
        </p:nvSpPr>
        <p:spPr/>
        <p:txBody>
          <a:bodyPr/>
          <a:lstStyle/>
          <a:p>
            <a:pPr>
              <a:buFont typeface="Wingdings" panose="05000000000000000000" pitchFamily="2" charset="2"/>
              <a:buNone/>
            </a:pPr>
            <a:r>
              <a:rPr lang="bg-BG" altLang="en-US" sz="2800" b="1"/>
              <a:t>В моята Библиотека тези часове са за лекции по библиотечно-библиографски знания за студентите от първи и четвърти курс за формиране на трайни навици и умения за самостоятелна работа с каталозите и книгите.</a:t>
            </a:r>
          </a:p>
          <a:p>
            <a:pPr>
              <a:buFont typeface="Wingdings" panose="05000000000000000000" pitchFamily="2" charset="2"/>
              <a:buNone/>
            </a:pPr>
            <a:r>
              <a:rPr lang="bg-BG" altLang="en-US" sz="2800" b="1"/>
              <a:t> И днес някои от преподавателите водят своите студенти в Библиотеката, продължавайки традицията.</a:t>
            </a:r>
          </a:p>
          <a:p>
            <a:pPr>
              <a:buFont typeface="Wingdings" panose="05000000000000000000" pitchFamily="2" charset="2"/>
              <a:buNone/>
            </a:pPr>
            <a:endParaRPr lang="bg-BG" altLang="en-US" sz="28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bg-BG" altLang="en-US" sz="4000"/>
              <a:t>БИБЛИОТЕКАТА И ИСТОРИЯТА</a:t>
            </a:r>
          </a:p>
        </p:txBody>
      </p:sp>
      <p:sp>
        <p:nvSpPr>
          <p:cNvPr id="72709" name="Rectangle 5"/>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800" b="1"/>
              <a:t>От 1972 г. Библиотеката издава помагало за студентите от ВТУ, озаглавено “Библиотечно-библиографски знания” или “Какво трябва да знае всеки читател”, съдържащо:	</a:t>
            </a:r>
          </a:p>
        </p:txBody>
      </p:sp>
      <p:pic>
        <p:nvPicPr>
          <p:cNvPr id="72710" name="Picture 6" descr="39"/>
          <p:cNvPicPr>
            <a:picLocks noGrp="1" noChangeAspect="1" noChangeArrowheads="1"/>
          </p:cNvPicPr>
          <p:nvPr>
            <p:ph sz="half" idx="1"/>
          </p:nvPr>
        </p:nvPicPr>
        <p:blipFill>
          <a:blip r:embed="rId2" cstate="print">
            <a:lum bright="30000" contrast="30000"/>
            <a:extLst>
              <a:ext uri="{28A0092B-C50C-407E-A947-70E740481C1C}">
                <a14:useLocalDpi xmlns:a14="http://schemas.microsoft.com/office/drawing/2010/main" val="0"/>
              </a:ext>
            </a:extLst>
          </a:blip>
          <a:srcRect/>
          <a:stretch>
            <a:fillRect/>
          </a:stretch>
        </p:blipFill>
        <p:spPr>
          <a:xfrm>
            <a:off x="776288" y="1600200"/>
            <a:ext cx="3398837" cy="4530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bg-BG" altLang="en-US" sz="4000"/>
              <a:t>БИБЛИОТЕКАТА И ИСТОРИЯТА</a:t>
            </a:r>
          </a:p>
        </p:txBody>
      </p:sp>
      <p:sp>
        <p:nvSpPr>
          <p:cNvPr id="74755" name="Rectangle 3"/>
          <p:cNvSpPr>
            <a:spLocks noGrp="1" noChangeArrowheads="1"/>
          </p:cNvSpPr>
          <p:nvPr>
            <p:ph type="body" idx="1"/>
          </p:nvPr>
        </p:nvSpPr>
        <p:spPr/>
        <p:txBody>
          <a:bodyPr/>
          <a:lstStyle/>
          <a:p>
            <a:pPr>
              <a:lnSpc>
                <a:spcPct val="90000"/>
              </a:lnSpc>
            </a:pPr>
            <a:r>
              <a:rPr lang="bg-BG" altLang="en-US" sz="2800" b="1"/>
              <a:t>Кратка информация за библиотеката;</a:t>
            </a:r>
          </a:p>
          <a:p>
            <a:pPr>
              <a:lnSpc>
                <a:spcPct val="90000"/>
              </a:lnSpc>
            </a:pPr>
            <a:r>
              <a:rPr lang="bg-BG" altLang="en-US" sz="2800" b="1"/>
              <a:t>Структура;</a:t>
            </a:r>
          </a:p>
          <a:p>
            <a:pPr>
              <a:lnSpc>
                <a:spcPct val="90000"/>
              </a:lnSpc>
            </a:pPr>
            <a:r>
              <a:rPr lang="bg-BG" altLang="en-US" sz="2800" b="1"/>
              <a:t>Работно време;</a:t>
            </a:r>
          </a:p>
          <a:p>
            <a:pPr>
              <a:lnSpc>
                <a:spcPct val="90000"/>
              </a:lnSpc>
            </a:pPr>
            <a:r>
              <a:rPr lang="bg-BG" altLang="en-US" sz="2800" b="1"/>
              <a:t>Регистрация;</a:t>
            </a:r>
          </a:p>
          <a:p>
            <a:pPr>
              <a:lnSpc>
                <a:spcPct val="90000"/>
              </a:lnSpc>
            </a:pPr>
            <a:r>
              <a:rPr lang="bg-BG" altLang="en-US" sz="2800" b="1"/>
              <a:t>Основни понятия и елементи на библиографското описание;</a:t>
            </a:r>
          </a:p>
          <a:p>
            <a:pPr>
              <a:lnSpc>
                <a:spcPct val="90000"/>
              </a:lnSpc>
            </a:pPr>
            <a:r>
              <a:rPr lang="bg-BG" altLang="en-US" sz="2800" b="1"/>
              <a:t>Традиционни каталози и картотеки;</a:t>
            </a:r>
          </a:p>
          <a:p>
            <a:pPr>
              <a:lnSpc>
                <a:spcPct val="90000"/>
              </a:lnSpc>
            </a:pPr>
            <a:r>
              <a:rPr lang="bg-BG" altLang="en-US" sz="2800" b="1"/>
              <a:t>Електронен каталог;</a:t>
            </a:r>
          </a:p>
          <a:p>
            <a:pPr>
              <a:lnSpc>
                <a:spcPct val="90000"/>
              </a:lnSpc>
            </a:pPr>
            <a:r>
              <a:rPr lang="bg-BG" altLang="en-US" sz="2800" b="1"/>
              <a:t>Заемане на литература;</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bg-BG" altLang="en-US" sz="4000"/>
              <a:t>БИБЛИОТЕКАТА И ИСТОРИЯТА</a:t>
            </a:r>
          </a:p>
        </p:txBody>
      </p:sp>
      <p:sp>
        <p:nvSpPr>
          <p:cNvPr id="75779" name="Rectangle 3"/>
          <p:cNvSpPr>
            <a:spLocks noGrp="1" noChangeArrowheads="1"/>
          </p:cNvSpPr>
          <p:nvPr>
            <p:ph type="body" idx="1"/>
          </p:nvPr>
        </p:nvSpPr>
        <p:spPr/>
        <p:txBody>
          <a:bodyPr/>
          <a:lstStyle/>
          <a:p>
            <a:pPr>
              <a:lnSpc>
                <a:spcPct val="90000"/>
              </a:lnSpc>
            </a:pPr>
            <a:r>
              <a:rPr lang="bg-BG" altLang="en-US" b="1"/>
              <a:t>Читалня на библиотеката;</a:t>
            </a:r>
          </a:p>
          <a:p>
            <a:pPr>
              <a:lnSpc>
                <a:spcPct val="90000"/>
              </a:lnSpc>
            </a:pPr>
            <a:r>
              <a:rPr lang="bg-BG" altLang="en-US" b="1"/>
              <a:t>Интернет страница на библиотеката;</a:t>
            </a:r>
          </a:p>
          <a:p>
            <a:pPr>
              <a:lnSpc>
                <a:spcPct val="90000"/>
              </a:lnSpc>
            </a:pPr>
            <a:r>
              <a:rPr lang="bg-BG" altLang="en-US" b="1"/>
              <a:t>Други информационни ресурси;</a:t>
            </a:r>
          </a:p>
          <a:p>
            <a:pPr>
              <a:lnSpc>
                <a:spcPct val="90000"/>
              </a:lnSpc>
            </a:pPr>
            <a:r>
              <a:rPr lang="bg-BG" altLang="en-US" b="1"/>
              <a:t>Задължения на читателите.</a:t>
            </a:r>
          </a:p>
          <a:p>
            <a:pPr>
              <a:lnSpc>
                <a:spcPct val="90000"/>
              </a:lnSpc>
              <a:buFont typeface="Wingdings" panose="05000000000000000000" pitchFamily="2" charset="2"/>
              <a:buNone/>
            </a:pPr>
            <a:r>
              <a:rPr lang="bg-BG" altLang="en-US" b="1"/>
              <a:t>Така наречения “Ден за информация”, провеждан през 70-те год., е бил чудесна възможност за запознаване с най-новата литература “де визу”.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p:txBody>
          <a:bodyPr/>
          <a:lstStyle/>
          <a:p>
            <a:r>
              <a:rPr lang="bg-BG" altLang="en-US" sz="4000"/>
              <a:t>БИБЛИОТЕКАТА И ИСТОРИЯТА</a:t>
            </a:r>
          </a:p>
        </p:txBody>
      </p:sp>
      <p:sp>
        <p:nvSpPr>
          <p:cNvPr id="16390" name="Rectangle 6"/>
          <p:cNvSpPr>
            <a:spLocks noGrp="1" noChangeArrowheads="1"/>
          </p:cNvSpPr>
          <p:nvPr>
            <p:ph type="body" sz="half" idx="2"/>
          </p:nvPr>
        </p:nvSpPr>
        <p:spPr/>
        <p:txBody>
          <a:bodyPr/>
          <a:lstStyle/>
          <a:p>
            <a:pPr>
              <a:lnSpc>
                <a:spcPct val="80000"/>
              </a:lnSpc>
              <a:buFont typeface="Wingdings" panose="05000000000000000000" pitchFamily="2" charset="2"/>
              <a:buNone/>
            </a:pPr>
            <a:r>
              <a:rPr lang="bg-BG" altLang="en-US" sz="2000"/>
              <a:t>	</a:t>
            </a:r>
            <a:r>
              <a:rPr lang="bg-BG" altLang="en-US" sz="2000" b="1"/>
              <a:t>За пръв ректор на новооткриващия се институт е назначен чл.-кор. на БАН проф. Александър Бурмов.</a:t>
            </a:r>
          </a:p>
          <a:p>
            <a:pPr>
              <a:lnSpc>
                <a:spcPct val="80000"/>
              </a:lnSpc>
              <a:buFont typeface="Wingdings" panose="05000000000000000000" pitchFamily="2" charset="2"/>
              <a:buNone/>
            </a:pPr>
            <a:r>
              <a:rPr lang="bg-BG" altLang="en-US" sz="2000" b="1"/>
              <a:t>     Именно той полага особено големи грижи за създаването на истинска университетска библиотека, изхождайки от убеждението, че само с добре подготвени преподаватели, които сами творят наука и изкуство и с богата научна библиотека може да се създаде университет. </a:t>
            </a:r>
          </a:p>
        </p:txBody>
      </p:sp>
      <p:pic>
        <p:nvPicPr>
          <p:cNvPr id="16392" name="Picture 8" descr="Александър_Бурмов"/>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95288" y="1557338"/>
            <a:ext cx="3960812" cy="4608512"/>
          </a:xfrm>
          <a:solidFill>
            <a:srgbClr val="993300"/>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bg-BG" altLang="en-US" sz="4000"/>
              <a:t>БИБЛИОТЕКАТА И ИСТОРИЯТА</a:t>
            </a:r>
          </a:p>
        </p:txBody>
      </p:sp>
      <p:sp>
        <p:nvSpPr>
          <p:cNvPr id="76803" name="Rectangle 3"/>
          <p:cNvSpPr>
            <a:spLocks noGrp="1" noChangeArrowheads="1"/>
          </p:cNvSpPr>
          <p:nvPr>
            <p:ph type="body" idx="1"/>
          </p:nvPr>
        </p:nvSpPr>
        <p:spPr/>
        <p:txBody>
          <a:bodyPr/>
          <a:lstStyle/>
          <a:p>
            <a:pPr>
              <a:buFont typeface="Wingdings" panose="05000000000000000000" pitchFamily="2" charset="2"/>
              <a:buNone/>
            </a:pPr>
            <a:r>
              <a:rPr lang="bg-BG" altLang="en-US" b="1"/>
              <a:t>Колегите периодично са използвали така наречения Анкетен лист за проучване на читателските потребности и отношението към научната информация и информационно-библиотечното и библиографско обслужване в Библиотеката.</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bg-BG" altLang="en-US" sz="4000"/>
              <a:t>БИБЛИОТЕКАТА И ИСТОРИЯТА</a:t>
            </a:r>
          </a:p>
        </p:txBody>
      </p:sp>
      <p:sp>
        <p:nvSpPr>
          <p:cNvPr id="81923" name="Rectangle 3"/>
          <p:cNvSpPr>
            <a:spLocks noGrp="1" noChangeArrowheads="1"/>
          </p:cNvSpPr>
          <p:nvPr>
            <p:ph type="body" idx="1"/>
          </p:nvPr>
        </p:nvSpPr>
        <p:spPr>
          <a:xfrm>
            <a:off x="468313" y="1628775"/>
            <a:ext cx="8229600" cy="4530725"/>
          </a:xfrm>
        </p:spPr>
        <p:txBody>
          <a:bodyPr/>
          <a:lstStyle/>
          <a:p>
            <a:pPr>
              <a:lnSpc>
                <a:spcPct val="90000"/>
              </a:lnSpc>
              <a:buFont typeface="Wingdings" panose="05000000000000000000" pitchFamily="2" charset="2"/>
              <a:buNone/>
            </a:pPr>
            <a:r>
              <a:rPr lang="bg-BG" altLang="en-US" b="1"/>
              <a:t>На базата на този анкетен лист колегите са извършвали комплектуването и са правили подобрения в обслужването на читателите на библиотеката. </a:t>
            </a:r>
          </a:p>
          <a:p>
            <a:pPr>
              <a:lnSpc>
                <a:spcPct val="90000"/>
              </a:lnSpc>
              <a:buFont typeface="Wingdings" panose="05000000000000000000" pitchFamily="2" charset="2"/>
              <a:buNone/>
            </a:pPr>
            <a:r>
              <a:rPr lang="bg-BG" altLang="en-US" b="1"/>
              <a:t>Издавали са информационни листове за нови книги и статии. </a:t>
            </a:r>
          </a:p>
          <a:p>
            <a:pPr>
              <a:lnSpc>
                <a:spcPct val="90000"/>
              </a:lnSpc>
              <a:buFont typeface="Wingdings" panose="05000000000000000000" pitchFamily="2" charset="2"/>
              <a:buNone/>
            </a:pPr>
            <a:r>
              <a:rPr lang="bg-BG" altLang="en-US" b="1"/>
              <a:t>Правили са витрини с новоизлезли книги.</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bg-BG" altLang="en-US" sz="4000"/>
              <a:t>БИБЛИОТЕКАТА И ИСТОРИЯТА</a:t>
            </a:r>
          </a:p>
        </p:txBody>
      </p:sp>
      <p:sp>
        <p:nvSpPr>
          <p:cNvPr id="82949" name="Rectangle 5"/>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800" b="1"/>
              <a:t>Активно са използвали системата ИРИ – избирателно разпространение на информация, което се прави въз основа на проблемни тематични картотеки.</a:t>
            </a:r>
          </a:p>
        </p:txBody>
      </p:sp>
      <p:pic>
        <p:nvPicPr>
          <p:cNvPr id="82950" name="Picture 6" descr="40"/>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76288" y="1600200"/>
            <a:ext cx="3398837" cy="4530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bg-BG" altLang="en-US" sz="4000"/>
              <a:t>БИБЛИОТЕКАТА И ИСТОРИЯТА</a:t>
            </a:r>
          </a:p>
        </p:txBody>
      </p:sp>
      <p:sp>
        <p:nvSpPr>
          <p:cNvPr id="84995"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sz="2800" b="1"/>
              <a:t>Годишно са разпращани около 450 информационни писма до 54 абонати, като 80</a:t>
            </a:r>
            <a:r>
              <a:rPr lang="en-US" altLang="en-US" sz="2800" b="1"/>
              <a:t>%</a:t>
            </a:r>
            <a:r>
              <a:rPr lang="bg-BG" altLang="en-US" sz="2800" b="1"/>
              <a:t> от заглавията се придружават от анотации.</a:t>
            </a:r>
          </a:p>
          <a:p>
            <a:pPr>
              <a:lnSpc>
                <a:spcPct val="90000"/>
              </a:lnSpc>
              <a:buFont typeface="Wingdings" panose="05000000000000000000" pitchFamily="2" charset="2"/>
              <a:buNone/>
            </a:pPr>
            <a:r>
              <a:rPr lang="bg-BG" altLang="en-US" sz="2800" b="1"/>
              <a:t>Водени са картотеки на абонатите, източниците и върнатите отрязъци от системата ИРИ.</a:t>
            </a:r>
          </a:p>
          <a:p>
            <a:pPr>
              <a:lnSpc>
                <a:spcPct val="90000"/>
              </a:lnSpc>
              <a:buFont typeface="Wingdings" panose="05000000000000000000" pitchFamily="2" charset="2"/>
              <a:buNone/>
            </a:pPr>
            <a:r>
              <a:rPr lang="bg-BG" altLang="en-US" sz="2800" b="1"/>
              <a:t>По този начин читателите на Библиотеката винаги са били в крак с най-новите заглавия не само в Библиотеката, но и на книжния пазар.</a:t>
            </a:r>
          </a:p>
          <a:p>
            <a:pPr>
              <a:lnSpc>
                <a:spcPct val="90000"/>
              </a:lnSpc>
              <a:buFont typeface="Wingdings" panose="05000000000000000000" pitchFamily="2" charset="2"/>
              <a:buNone/>
            </a:pPr>
            <a:endParaRPr lang="bg-BG" altLang="en-US" sz="2800" b="1"/>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Rectangle 4"/>
          <p:cNvSpPr>
            <a:spLocks noGrp="1" noChangeArrowheads="1"/>
          </p:cNvSpPr>
          <p:nvPr>
            <p:ph type="title"/>
          </p:nvPr>
        </p:nvSpPr>
        <p:spPr/>
        <p:txBody>
          <a:bodyPr/>
          <a:lstStyle/>
          <a:p>
            <a:r>
              <a:rPr lang="bg-BG" altLang="en-US" sz="4000"/>
              <a:t>БИБЛИОТЕКАТА И ИСТОРИЯТА</a:t>
            </a:r>
          </a:p>
        </p:txBody>
      </p:sp>
      <p:sp>
        <p:nvSpPr>
          <p:cNvPr id="86022" name="Rectangle 6"/>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400" b="1"/>
              <a:t>От 1973 г. започва  издаването на  Бюлетин новонабавени книги на чужди езици в 4 книжки годишно.</a:t>
            </a:r>
          </a:p>
          <a:p>
            <a:pPr>
              <a:lnSpc>
                <a:spcPct val="90000"/>
              </a:lnSpc>
              <a:buFont typeface="Wingdings" panose="05000000000000000000" pitchFamily="2" charset="2"/>
              <a:buNone/>
            </a:pPr>
            <a:r>
              <a:rPr lang="bg-BG" altLang="en-US" sz="2400" b="1"/>
              <a:t>Периодично се издават:</a:t>
            </a:r>
          </a:p>
          <a:p>
            <a:pPr>
              <a:lnSpc>
                <a:spcPct val="90000"/>
              </a:lnSpc>
            </a:pPr>
            <a:r>
              <a:rPr lang="bg-BG" altLang="en-US" sz="2400" b="1"/>
              <a:t>Указател на библиографиите по езикознание, намиращи се в Библиотеката;</a:t>
            </a:r>
          </a:p>
        </p:txBody>
      </p:sp>
      <p:pic>
        <p:nvPicPr>
          <p:cNvPr id="86023" name="Picture 7" descr="25"/>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76288" y="1600200"/>
            <a:ext cx="3398837" cy="4530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bg-BG" altLang="en-US" sz="4000"/>
              <a:t>БИБЛИОТЕКАТА И ИСТОРИЯТА</a:t>
            </a:r>
          </a:p>
        </p:txBody>
      </p:sp>
      <p:sp>
        <p:nvSpPr>
          <p:cNvPr id="95235" name="Rectangle 3"/>
          <p:cNvSpPr>
            <a:spLocks noGrp="1" noChangeArrowheads="1"/>
          </p:cNvSpPr>
          <p:nvPr>
            <p:ph type="body" idx="1"/>
          </p:nvPr>
        </p:nvSpPr>
        <p:spPr/>
        <p:txBody>
          <a:bodyPr/>
          <a:lstStyle/>
          <a:p>
            <a:r>
              <a:rPr lang="bg-BG" altLang="en-US" b="1"/>
              <a:t>Бюлетин за новопостъпилите книги в Библиотеката на чужди езици в две серии: А – марксизъм-ленинизъм, политика, история, икономика. Б – философия, психология, педагогика, езикознание, литературознание и изкуство, излизал в продължение на 14 години – от 1972 до 1986 год</a:t>
            </a:r>
            <a:r>
              <a:rPr lang="bg-BG" altLang="en-US"/>
              <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bg-BG" altLang="en-US" sz="4000"/>
              <a:t>БИБЛИОТЕКАТА И ИСТОРИЯТА</a:t>
            </a:r>
          </a:p>
        </p:txBody>
      </p:sp>
      <p:sp>
        <p:nvSpPr>
          <p:cNvPr id="88067" name="Rectangle 3"/>
          <p:cNvSpPr>
            <a:spLocks noGrp="1" noChangeArrowheads="1"/>
          </p:cNvSpPr>
          <p:nvPr>
            <p:ph type="body" idx="1"/>
          </p:nvPr>
        </p:nvSpPr>
        <p:spPr/>
        <p:txBody>
          <a:bodyPr/>
          <a:lstStyle/>
          <a:p>
            <a:r>
              <a:rPr lang="bg-BG" altLang="en-US" b="1"/>
              <a:t>Указател на библиографиите по литературознание, художествена литература и фолклор, намиращи се в Библиотеката.</a:t>
            </a:r>
          </a:p>
          <a:p>
            <a:r>
              <a:rPr lang="bg-BG" altLang="en-US" b="1"/>
              <a:t>Десетки библиографии и прикнижни библиографии към научни трудове на преподаватели на Великотърновския университет.</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bg-BG" altLang="en-US" sz="4000"/>
              <a:t>БИБЛИОТЕКАТА И ИСТОРИЯТА</a:t>
            </a:r>
          </a:p>
        </p:txBody>
      </p:sp>
      <p:sp>
        <p:nvSpPr>
          <p:cNvPr id="89093" name="Rectangle 5"/>
          <p:cNvSpPr>
            <a:spLocks noGrp="1" noChangeArrowheads="1"/>
          </p:cNvSpPr>
          <p:nvPr>
            <p:ph type="body" sz="half" idx="2"/>
          </p:nvPr>
        </p:nvSpPr>
        <p:spPr>
          <a:xfrm>
            <a:off x="4643438" y="1628775"/>
            <a:ext cx="4038600" cy="4530725"/>
          </a:xfrm>
        </p:spPr>
        <p:txBody>
          <a:bodyPr/>
          <a:lstStyle/>
          <a:p>
            <a:r>
              <a:rPr lang="bg-BG" altLang="en-US" sz="2400" b="1"/>
              <a:t>Указател на дипломните работи, защитени във Великотърновския университет “Кирил и Методий” 1967-1971 г.</a:t>
            </a:r>
          </a:p>
          <a:p>
            <a:r>
              <a:rPr lang="bg-BG" altLang="en-US" sz="2400" b="1"/>
              <a:t>Експрес информация за нови книги, ежемесечно, с анотация за съдържанието.</a:t>
            </a:r>
          </a:p>
        </p:txBody>
      </p:sp>
      <p:pic>
        <p:nvPicPr>
          <p:cNvPr id="89094" name="Picture 6" descr="26"/>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76288" y="1600200"/>
            <a:ext cx="3398837" cy="4530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bg-BG" altLang="en-US" sz="4000"/>
              <a:t>БИБЛИОТЕКАТА И ИСТОРИЯТА</a:t>
            </a:r>
          </a:p>
        </p:txBody>
      </p:sp>
      <p:sp>
        <p:nvSpPr>
          <p:cNvPr id="91141" name="Rectangle 5"/>
          <p:cNvSpPr>
            <a:spLocks noGrp="1" noChangeArrowheads="1"/>
          </p:cNvSpPr>
          <p:nvPr>
            <p:ph type="body" sz="half" idx="2"/>
          </p:nvPr>
        </p:nvSpPr>
        <p:spPr>
          <a:xfrm>
            <a:off x="4643438" y="1628775"/>
            <a:ext cx="4038600" cy="4530725"/>
          </a:xfrm>
        </p:spPr>
        <p:txBody>
          <a:bodyPr/>
          <a:lstStyle/>
          <a:p>
            <a:r>
              <a:rPr lang="bg-BG" altLang="en-US" sz="2800" b="1"/>
              <a:t>Списък на нови съветски книги в Университетска библиотека.</a:t>
            </a:r>
          </a:p>
          <a:p>
            <a:r>
              <a:rPr lang="bg-BG" altLang="en-US" sz="2800" b="1"/>
              <a:t>Списъци с препоръчителна литература по специалностите, изучавани в Университета.</a:t>
            </a:r>
          </a:p>
        </p:txBody>
      </p:sp>
      <p:pic>
        <p:nvPicPr>
          <p:cNvPr id="91142" name="Picture 6" descr="27"/>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76288" y="1600200"/>
            <a:ext cx="3398837" cy="4530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bg-BG" altLang="en-US" sz="4000"/>
              <a:t>БИБЛИОТЕКАТА И ИСТОРИЯТА</a:t>
            </a:r>
          </a:p>
        </p:txBody>
      </p:sp>
      <p:sp>
        <p:nvSpPr>
          <p:cNvPr id="93189" name="Rectangle 5"/>
          <p:cNvSpPr>
            <a:spLocks noGrp="1" noChangeArrowheads="1"/>
          </p:cNvSpPr>
          <p:nvPr>
            <p:ph type="body" sz="half" idx="2"/>
          </p:nvPr>
        </p:nvSpPr>
        <p:spPr/>
        <p:txBody>
          <a:bodyPr/>
          <a:lstStyle/>
          <a:p>
            <a:pPr>
              <a:lnSpc>
                <a:spcPct val="90000"/>
              </a:lnSpc>
            </a:pPr>
            <a:r>
              <a:rPr lang="bg-BG" altLang="en-US" sz="2000" b="1"/>
              <a:t>Списък на постъпилите в библиотеката книги на чужди езици по езикознание и литературознание</a:t>
            </a:r>
            <a:r>
              <a:rPr lang="bg-BG" altLang="en-US" sz="2000"/>
              <a:t>.</a:t>
            </a:r>
          </a:p>
          <a:p>
            <a:pPr>
              <a:lnSpc>
                <a:spcPct val="90000"/>
              </a:lnSpc>
            </a:pPr>
            <a:r>
              <a:rPr lang="bg-BG" altLang="en-US" sz="2000" b="1"/>
              <a:t>Уреждане на изложби по повод забележителни дати и събития, кръгли годишнини, научни и културни мероприятия, провеждащи се в Университета.</a:t>
            </a:r>
          </a:p>
        </p:txBody>
      </p:sp>
      <p:pic>
        <p:nvPicPr>
          <p:cNvPr id="93190" name="Picture 6" descr="28"/>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76288" y="1600200"/>
            <a:ext cx="3398837" cy="4530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bg-BG" altLang="en-US" sz="4000"/>
              <a:t>БИБЛИОТЕКАТА И ИСТОРИЯТА</a:t>
            </a:r>
          </a:p>
        </p:txBody>
      </p:sp>
      <p:sp>
        <p:nvSpPr>
          <p:cNvPr id="18439" name="Rectangle 7"/>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000"/>
              <a:t>    </a:t>
            </a:r>
            <a:r>
              <a:rPr lang="bg-BG" altLang="en-US" sz="2000" b="1"/>
              <a:t>Със собствени средства, в края на 1962 г., проф. Бурмов абонира Библиотеката за периодични издания, за да не се пропусне срокът. Благодарение на това в акт № 53 от 03.06.1964 г. за постъпили в Библиотеката по абонамент вестници, списания и др. издания за 1963 г. са вписани 3 комплекта вестници:</a:t>
            </a:r>
          </a:p>
        </p:txBody>
      </p:sp>
      <p:pic>
        <p:nvPicPr>
          <p:cNvPr id="18440" name="Picture 8" descr="20"/>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68313" y="1628775"/>
            <a:ext cx="4038600" cy="4464050"/>
          </a:xfrm>
          <a:solidFill>
            <a:srgbClr val="993300"/>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bg-BG" altLang="en-US" sz="4000"/>
              <a:t>БИБЛИОТЕКАТА И ИСТОРИЯТА</a:t>
            </a:r>
          </a:p>
        </p:txBody>
      </p:sp>
      <p:sp>
        <p:nvSpPr>
          <p:cNvPr id="96259"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sz="2400" b="1"/>
              <a:t>За един кратък период от 15 год. – от 1965 до 1978  са издадени 42 библиографски указателя и библиографски справки, от които 21 персоналии и 21 отраслови и тематични. </a:t>
            </a:r>
          </a:p>
          <a:p>
            <a:pPr>
              <a:lnSpc>
                <a:spcPct val="90000"/>
              </a:lnSpc>
              <a:buFont typeface="Wingdings" panose="05000000000000000000" pitchFamily="2" charset="2"/>
              <a:buNone/>
            </a:pPr>
            <a:r>
              <a:rPr lang="bg-BG" altLang="en-US" sz="2400" b="1"/>
              <a:t>Оказвана е помощ на студентите и докторантите при изготвяне на дипломни и курсови работи.</a:t>
            </a:r>
          </a:p>
          <a:p>
            <a:pPr>
              <a:lnSpc>
                <a:spcPct val="90000"/>
              </a:lnSpc>
              <a:buFont typeface="Wingdings" panose="05000000000000000000" pitchFamily="2" charset="2"/>
              <a:buNone/>
            </a:pPr>
            <a:r>
              <a:rPr lang="bg-BG" altLang="en-US" sz="2400" b="1"/>
              <a:t>Всичко това се прави, изхождайки от факта, че читателят предпочита аналитичната информация пред традиционните каталози, и за да се задоволят все по-нарасналите нужди на преподавателския състав и студентите на Университета.</a:t>
            </a:r>
          </a:p>
          <a:p>
            <a:pPr>
              <a:lnSpc>
                <a:spcPct val="90000"/>
              </a:lnSpc>
              <a:buFont typeface="Wingdings" panose="05000000000000000000" pitchFamily="2" charset="2"/>
              <a:buNone/>
            </a:pPr>
            <a:endParaRPr lang="bg-BG" altLang="en-US" sz="2400" b="1"/>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bg-BG" altLang="en-US" sz="4000"/>
              <a:t>БИБЛИОТЕКАТА И ИСТОРИЯТА</a:t>
            </a:r>
          </a:p>
        </p:txBody>
      </p:sp>
      <p:sp>
        <p:nvSpPr>
          <p:cNvPr id="63491" name="Rectangle 3"/>
          <p:cNvSpPr>
            <a:spLocks noGrp="1" noChangeArrowheads="1"/>
          </p:cNvSpPr>
          <p:nvPr>
            <p:ph type="body" idx="1"/>
          </p:nvPr>
        </p:nvSpPr>
        <p:spPr/>
        <p:txBody>
          <a:bodyPr/>
          <a:lstStyle/>
          <a:p>
            <a:pPr>
              <a:lnSpc>
                <a:spcPct val="80000"/>
              </a:lnSpc>
              <a:buFont typeface="Wingdings" panose="05000000000000000000" pitchFamily="2" charset="2"/>
              <a:buNone/>
            </a:pPr>
            <a:r>
              <a:rPr lang="bg-BG" altLang="en-US" sz="2800" b="1"/>
              <a:t>Библиотекарите от различните отдели периодично посещават квалификационни мероприятия за библиотеките при ВУЗ: </a:t>
            </a:r>
          </a:p>
          <a:p>
            <a:pPr>
              <a:lnSpc>
                <a:spcPct val="80000"/>
              </a:lnSpc>
            </a:pPr>
            <a:r>
              <a:rPr lang="bg-BG" altLang="en-US" sz="2800" b="1"/>
              <a:t>семинари за запознаване с нормативните документи по библиотечно дело, </a:t>
            </a:r>
          </a:p>
          <a:p>
            <a:pPr>
              <a:lnSpc>
                <a:spcPct val="80000"/>
              </a:lnSpc>
            </a:pPr>
            <a:r>
              <a:rPr lang="bg-BG" altLang="en-US" sz="2800" b="1"/>
              <a:t>съвещания по въпросите на научната организация на труда в научните библиотеки – правилници на библиотеката, нормативи за комплектуване, организация и работа с подръчните фондове от учебна литература и др.</a:t>
            </a:r>
          </a:p>
          <a:p>
            <a:pPr>
              <a:lnSpc>
                <a:spcPct val="80000"/>
              </a:lnSpc>
            </a:pPr>
            <a:endParaRPr lang="bg-BG" altLang="en-US" sz="28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bg-BG" altLang="en-US" sz="4000"/>
              <a:t>БИБЛИОТЕКАТА И ИСТОРИЯТА</a:t>
            </a:r>
          </a:p>
        </p:txBody>
      </p:sp>
      <p:sp>
        <p:nvSpPr>
          <p:cNvPr id="102405" name="Rectangle 5"/>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800" b="1"/>
              <a:t>Университетска библиотека участва редовно в така наречения Преглед на библиотеките при висшите учебни заведения и печели редовно грамоти и парични награди. </a:t>
            </a:r>
          </a:p>
          <a:p>
            <a:pPr>
              <a:lnSpc>
                <a:spcPct val="90000"/>
              </a:lnSpc>
              <a:buFont typeface="Wingdings" panose="05000000000000000000" pitchFamily="2" charset="2"/>
              <a:buNone/>
            </a:pPr>
            <a:endParaRPr lang="bg-BG" altLang="en-US" sz="2800" b="1"/>
          </a:p>
          <a:p>
            <a:pPr>
              <a:lnSpc>
                <a:spcPct val="90000"/>
              </a:lnSpc>
              <a:buFont typeface="Wingdings" panose="05000000000000000000" pitchFamily="2" charset="2"/>
              <a:buNone/>
            </a:pPr>
            <a:endParaRPr lang="bg-BG" altLang="en-US" sz="2800" b="1"/>
          </a:p>
        </p:txBody>
      </p:sp>
      <p:pic>
        <p:nvPicPr>
          <p:cNvPr id="102406" name="Picture 6" descr="24"/>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57200" y="1628775"/>
            <a:ext cx="4038600" cy="4537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bg-BG" altLang="en-US" sz="4000"/>
              <a:t>БИБЛИОТЕКАТА И ИСТОРИЯТА</a:t>
            </a:r>
          </a:p>
        </p:txBody>
      </p:sp>
      <p:sp>
        <p:nvSpPr>
          <p:cNvPr id="64515"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b="1"/>
              <a:t>Организират се посещения в сродни научни библиотеки за обмяна на опит, вътрешнобиблиотечни квалификационни семинари:</a:t>
            </a:r>
          </a:p>
          <a:p>
            <a:pPr>
              <a:lnSpc>
                <a:spcPct val="90000"/>
              </a:lnSpc>
            </a:pPr>
            <a:r>
              <a:rPr lang="bg-BG" altLang="en-US" b="1"/>
              <a:t> “Обзор на новоизлязла библиографска литература”</a:t>
            </a:r>
          </a:p>
          <a:p>
            <a:pPr>
              <a:lnSpc>
                <a:spcPct val="90000"/>
              </a:lnSpc>
            </a:pPr>
            <a:r>
              <a:rPr lang="bg-BG" altLang="en-US" b="1"/>
              <a:t>“Езикови тревоги”</a:t>
            </a:r>
          </a:p>
          <a:p>
            <a:pPr>
              <a:lnSpc>
                <a:spcPct val="90000"/>
              </a:lnSpc>
            </a:pPr>
            <a:r>
              <a:rPr lang="bg-BG" altLang="en-US" b="1"/>
              <a:t>Четене на сп. “Библиотекар” и обсъждане на статиите и др.</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bg-BG" altLang="en-US" sz="4000"/>
              <a:t>БИБЛИОТЕКАТА И ИСТОРИЯТА</a:t>
            </a:r>
          </a:p>
        </p:txBody>
      </p:sp>
      <p:sp>
        <p:nvSpPr>
          <p:cNvPr id="65539" name="Rectangle 3"/>
          <p:cNvSpPr>
            <a:spLocks noGrp="1" noChangeArrowheads="1"/>
          </p:cNvSpPr>
          <p:nvPr>
            <p:ph type="body" idx="1"/>
          </p:nvPr>
        </p:nvSpPr>
        <p:spPr/>
        <p:txBody>
          <a:bodyPr/>
          <a:lstStyle/>
          <a:p>
            <a:pPr>
              <a:lnSpc>
                <a:spcPct val="80000"/>
              </a:lnSpc>
              <a:buFont typeface="Wingdings" panose="05000000000000000000" pitchFamily="2" charset="2"/>
              <a:buNone/>
            </a:pPr>
            <a:r>
              <a:rPr lang="bg-BG" altLang="en-US" sz="2000" b="1"/>
              <a:t>Посещават се театрални и кинопостановки.</a:t>
            </a:r>
          </a:p>
          <a:p>
            <a:pPr>
              <a:lnSpc>
                <a:spcPct val="80000"/>
              </a:lnSpc>
              <a:buFont typeface="Wingdings" panose="05000000000000000000" pitchFamily="2" charset="2"/>
              <a:buNone/>
            </a:pPr>
            <a:r>
              <a:rPr lang="bg-BG" altLang="en-US" sz="2000" b="1"/>
              <a:t>Организират се излети до близки и по-далечни местности. </a:t>
            </a:r>
          </a:p>
          <a:p>
            <a:pPr>
              <a:lnSpc>
                <a:spcPct val="80000"/>
              </a:lnSpc>
              <a:buFont typeface="Wingdings" panose="05000000000000000000" pitchFamily="2" charset="2"/>
              <a:buNone/>
            </a:pPr>
            <a:r>
              <a:rPr lang="bg-BG" altLang="en-US" sz="2000" b="1"/>
              <a:t>От 1973 г. година официално се отбелязва Денят на библиотекаря, като по този повод ръководството на Университета награждава отличили се библиотекари с парични бонуси. </a:t>
            </a:r>
          </a:p>
          <a:p>
            <a:pPr>
              <a:lnSpc>
                <a:spcPct val="80000"/>
              </a:lnSpc>
              <a:buFont typeface="Wingdings" panose="05000000000000000000" pitchFamily="2" charset="2"/>
              <a:buNone/>
            </a:pPr>
            <a:r>
              <a:rPr lang="bg-BG" altLang="en-US" sz="2000" b="1"/>
              <a:t>Празнуват се организирано официалните празници. </a:t>
            </a:r>
          </a:p>
          <a:p>
            <a:pPr>
              <a:lnSpc>
                <a:spcPct val="80000"/>
              </a:lnSpc>
              <a:buFont typeface="Wingdings" panose="05000000000000000000" pitchFamily="2" charset="2"/>
              <a:buNone/>
            </a:pPr>
            <a:r>
              <a:rPr lang="bg-BG" altLang="en-US" sz="2000" b="1"/>
              <a:t>Ползват се карти за лечение и почивка, предоставени от Дирекция “Почивно дело” към Профсъюзите… </a:t>
            </a:r>
          </a:p>
          <a:p>
            <a:pPr>
              <a:lnSpc>
                <a:spcPct val="80000"/>
              </a:lnSpc>
              <a:buFont typeface="Wingdings" panose="05000000000000000000" pitchFamily="2" charset="2"/>
              <a:buNone/>
            </a:pPr>
            <a:r>
              <a:rPr lang="bg-BG" altLang="en-US" sz="2000" b="1"/>
              <a:t>Всеки ден преди обяд се прави 15-минутна почивка на чист въздух с раздвижване “като належаща необходимост за хора, работещи по 8 часа всред книжния прах…”</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395288" y="260350"/>
            <a:ext cx="8229600" cy="1143000"/>
          </a:xfrm>
        </p:spPr>
        <p:txBody>
          <a:bodyPr/>
          <a:lstStyle/>
          <a:p>
            <a:r>
              <a:rPr lang="bg-BG" altLang="en-US" sz="4000"/>
              <a:t>БИБЛИОТЕКАТА И ИСТОРИЯТА</a:t>
            </a:r>
          </a:p>
        </p:txBody>
      </p:sp>
      <p:sp>
        <p:nvSpPr>
          <p:cNvPr id="66565" name="Rectangle 5"/>
          <p:cNvSpPr>
            <a:spLocks noGrp="1" noChangeArrowheads="1"/>
          </p:cNvSpPr>
          <p:nvPr>
            <p:ph type="body" sz="half" idx="2"/>
          </p:nvPr>
        </p:nvSpPr>
        <p:spPr/>
        <p:txBody>
          <a:bodyPr/>
          <a:lstStyle/>
          <a:p>
            <a:pPr>
              <a:lnSpc>
                <a:spcPct val="80000"/>
              </a:lnSpc>
              <a:buFont typeface="Wingdings" panose="05000000000000000000" pitchFamily="2" charset="2"/>
              <a:buNone/>
            </a:pPr>
            <a:r>
              <a:rPr lang="bg-BG" altLang="en-US" sz="2000" b="1"/>
              <a:t>С указ на Държавния съвет на НРБ N 586 от 13 октомври 1971 г. Висшият педагогически институт във Велико Търново е преобразуван в университет. На 14.Х.1971 г. тогавашният председател на Държавния съвет Тодор Живков огласява указа за създаването на Великотърновския университет на многолюдно тържество и връчва символичния ключ на ректора проф. Жельо Авджиев. </a:t>
            </a:r>
          </a:p>
        </p:txBody>
      </p:sp>
      <p:pic>
        <p:nvPicPr>
          <p:cNvPr id="66568" name="Picture 8" descr="9"/>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57200" y="1700213"/>
            <a:ext cx="4038600" cy="4105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bg-BG" altLang="en-US" sz="4000"/>
              <a:t>БИБЛИОТЕКАТА И ИСТОРИЯТА</a:t>
            </a:r>
          </a:p>
        </p:txBody>
      </p:sp>
      <p:sp>
        <p:nvSpPr>
          <p:cNvPr id="68611"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sz="2400" b="1"/>
              <a:t>Този факт бележи нов етап в развитието на Библиотеката. Фондовете й се увеличават драстично във връзка с разкриването на нови специалности и усиленото развитие на научно-изследователската работа във ВТУ.</a:t>
            </a:r>
          </a:p>
          <a:p>
            <a:pPr>
              <a:lnSpc>
                <a:spcPct val="90000"/>
              </a:lnSpc>
              <a:buFont typeface="Wingdings" panose="05000000000000000000" pitchFamily="2" charset="2"/>
              <a:buNone/>
            </a:pPr>
            <a:r>
              <a:rPr lang="bg-BG" altLang="en-US" sz="2400" b="1"/>
              <a:t>По-голямата финансова обезпеченост и излязлата през 1973 г. Наредба на Комитета за наука, технически прогрес и висше образование за многоекземплярно снабдяване с учебници по нормативите на ЮНЕСКО налагат създаването на филиална структура с централизирани библиотечни дейности.</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bg-BG" altLang="en-US" sz="4000"/>
              <a:t>БИБЛИОТЕКАТА И ИСТОРИЯТА</a:t>
            </a:r>
          </a:p>
        </p:txBody>
      </p:sp>
      <p:sp>
        <p:nvSpPr>
          <p:cNvPr id="69635" name="Rectangle 3"/>
          <p:cNvSpPr>
            <a:spLocks noGrp="1" noChangeArrowheads="1"/>
          </p:cNvSpPr>
          <p:nvPr>
            <p:ph type="body" idx="1"/>
          </p:nvPr>
        </p:nvSpPr>
        <p:spPr/>
        <p:txBody>
          <a:bodyPr/>
          <a:lstStyle/>
          <a:p>
            <a:pPr>
              <a:lnSpc>
                <a:spcPct val="80000"/>
              </a:lnSpc>
              <a:buFont typeface="Wingdings" panose="05000000000000000000" pitchFamily="2" charset="2"/>
              <a:buNone/>
            </a:pPr>
            <a:r>
              <a:rPr lang="bg-BG" altLang="en-US" sz="2400" b="1"/>
              <a:t>През 1979 год. са разкрити Идеологически център и Библиотека за учебници и учебни помагала, последвани от библиотеки към Филологически факултет, Исторически факултет, Студентски общежития, Факултет по изобразително изкуство, Педагогически факултет, Стопански факултет, Юридически факултет, Философски факултет, Богословски факултет и Факултет Математика и информатика. </a:t>
            </a:r>
          </a:p>
          <a:p>
            <a:pPr>
              <a:lnSpc>
                <a:spcPct val="80000"/>
              </a:lnSpc>
              <a:buFont typeface="Wingdings" panose="05000000000000000000" pitchFamily="2" charset="2"/>
              <a:buNone/>
            </a:pPr>
            <a:r>
              <a:rPr lang="bg-BG" altLang="en-US" sz="2400" b="1"/>
              <a:t>Филиалните библиотеки разполагат със самостоятелни, добре обзаведени читални, с богат фонд от справочна, учебна и монографична литература и периодични издания.</a:t>
            </a:r>
          </a:p>
          <a:p>
            <a:pPr>
              <a:lnSpc>
                <a:spcPct val="80000"/>
              </a:lnSpc>
              <a:buFont typeface="Wingdings" panose="05000000000000000000" pitchFamily="2" charset="2"/>
              <a:buNone/>
            </a:pPr>
            <a:r>
              <a:rPr lang="bg-BG" altLang="en-US" sz="2400" b="1"/>
              <a:t>Девет от тях съществуват и до днес.</a:t>
            </a:r>
          </a:p>
          <a:p>
            <a:pPr>
              <a:lnSpc>
                <a:spcPct val="80000"/>
              </a:lnSpc>
              <a:buFont typeface="Wingdings" panose="05000000000000000000" pitchFamily="2" charset="2"/>
              <a:buNone/>
            </a:pPr>
            <a:endParaRPr lang="bg-BG" altLang="en-US" sz="2400" b="1"/>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bg-BG" altLang="en-US" sz="4000"/>
              <a:t>БИБЛИОТЕКАТА И ИСТОРИЯТА</a:t>
            </a:r>
          </a:p>
        </p:txBody>
      </p:sp>
      <p:sp>
        <p:nvSpPr>
          <p:cNvPr id="78851"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sz="2800" b="1"/>
              <a:t>В Университетска библиотека през годините са работили близо сто библиотекари и всеки един от тях е оставил частичка от себе си в нея и е отнесъл частичка от нея в сърцето си.</a:t>
            </a:r>
          </a:p>
          <a:p>
            <a:pPr>
              <a:lnSpc>
                <a:spcPct val="90000"/>
              </a:lnSpc>
              <a:buFont typeface="Wingdings" panose="05000000000000000000" pitchFamily="2" charset="2"/>
              <a:buNone/>
            </a:pPr>
            <a:r>
              <a:rPr lang="bg-BG" altLang="en-US" sz="2800" b="1"/>
              <a:t>А аз ви разказах историята на моята Библиотека во кратце.</a:t>
            </a:r>
          </a:p>
          <a:p>
            <a:pPr>
              <a:lnSpc>
                <a:spcPct val="90000"/>
              </a:lnSpc>
              <a:buFont typeface="Wingdings" panose="05000000000000000000" pitchFamily="2" charset="2"/>
              <a:buNone/>
            </a:pPr>
            <a:r>
              <a:rPr lang="bg-BG" altLang="en-US" sz="2800" b="1"/>
              <a:t>Защото обичам историите за стари времена и защото всяко ново е добре забравено старо!</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bg-BG" altLang="en-US" sz="4000"/>
              <a:t>БИБЛИОТЕКАТА И ИСТОРИЯТА</a:t>
            </a:r>
          </a:p>
        </p:txBody>
      </p:sp>
      <p:sp>
        <p:nvSpPr>
          <p:cNvPr id="104451" name="Rectangle 3"/>
          <p:cNvSpPr>
            <a:spLocks noGrp="1" noChangeArrowheads="1"/>
          </p:cNvSpPr>
          <p:nvPr>
            <p:ph type="body" idx="1"/>
          </p:nvPr>
        </p:nvSpPr>
        <p:spPr/>
        <p:txBody>
          <a:bodyPr/>
          <a:lstStyle/>
          <a:p>
            <a:pPr marL="609600" indent="-609600">
              <a:lnSpc>
                <a:spcPct val="80000"/>
              </a:lnSpc>
              <a:buFont typeface="Wingdings" panose="05000000000000000000" pitchFamily="2" charset="2"/>
              <a:buNone/>
            </a:pPr>
            <a:r>
              <a:rPr lang="bg-BG" altLang="en-US" sz="2000" b="1"/>
              <a:t>                       ИЗПОЛЗВАНА ЛИТЕРАТУРА</a:t>
            </a:r>
            <a:endParaRPr lang="bg-BG" altLang="en-US" sz="2000"/>
          </a:p>
          <a:p>
            <a:pPr marL="609600" indent="-609600">
              <a:lnSpc>
                <a:spcPct val="80000"/>
              </a:lnSpc>
            </a:pPr>
            <a:r>
              <a:rPr lang="bg-BG" altLang="en-US" sz="2000" b="1"/>
              <a:t>Архив на Университетска библиотека при ВТУ „Св. св. Кирил и Методий”, необработен</a:t>
            </a:r>
          </a:p>
          <a:p>
            <a:pPr marL="609600" indent="-609600">
              <a:lnSpc>
                <a:spcPct val="80000"/>
              </a:lnSpc>
            </a:pPr>
            <a:r>
              <a:rPr lang="bg-BG" altLang="en-US" sz="2000" b="1"/>
              <a:t>Библиотечно-библиографски знания : Помагало за студентите от ВТУ „Кирил и Методий” / Съст. Иван Пенчев, Стефанка Гализова. – В. Търново : ВТУ Кирил и Методий, 1978. – 35 с. </a:t>
            </a:r>
          </a:p>
          <a:p>
            <a:pPr marL="609600" indent="-609600">
              <a:lnSpc>
                <a:spcPct val="80000"/>
              </a:lnSpc>
            </a:pPr>
            <a:r>
              <a:rPr lang="bg-BG" altLang="en-US" sz="2000" b="1"/>
              <a:t>Великотърновски университет „Кирил и Методий”. 1963–1988 : Спомени за неговото създаване и изграждане. – София : ОФ, 1988. – 216 с.</a:t>
            </a:r>
          </a:p>
          <a:p>
            <a:pPr marL="609600" indent="-609600">
              <a:lnSpc>
                <a:spcPct val="80000"/>
              </a:lnSpc>
            </a:pPr>
            <a:r>
              <a:rPr lang="bg-BG" altLang="en-US" sz="2000" b="1"/>
              <a:t>Великотърновски университет „Кирил и Методий” в развитието на хуманитарните науки 1963–1983. – София : Наука и изкуство, 1985. – 282 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bg-BG" altLang="en-US" sz="4000"/>
              <a:t>БИБЛИОТЕКАТА И ИСТОРИЯТА</a:t>
            </a:r>
          </a:p>
        </p:txBody>
      </p:sp>
      <p:sp>
        <p:nvSpPr>
          <p:cNvPr id="20483" name="Rectangle 3"/>
          <p:cNvSpPr>
            <a:spLocks noGrp="1" noChangeArrowheads="1"/>
          </p:cNvSpPr>
          <p:nvPr>
            <p:ph type="body" idx="1"/>
          </p:nvPr>
        </p:nvSpPr>
        <p:spPr>
          <a:xfrm>
            <a:off x="468313" y="1628775"/>
            <a:ext cx="8229600" cy="4530725"/>
          </a:xfrm>
        </p:spPr>
        <p:txBody>
          <a:bodyPr/>
          <a:lstStyle/>
          <a:p>
            <a:pPr>
              <a:lnSpc>
                <a:spcPct val="80000"/>
              </a:lnSpc>
            </a:pPr>
            <a:r>
              <a:rPr lang="bg-BG" altLang="en-US" sz="2000" b="1"/>
              <a:t>“Учителско дело”</a:t>
            </a:r>
          </a:p>
          <a:p>
            <a:pPr>
              <a:lnSpc>
                <a:spcPct val="80000"/>
              </a:lnSpc>
            </a:pPr>
            <a:r>
              <a:rPr lang="bg-BG" altLang="en-US" sz="2000" b="1"/>
              <a:t>“Литературни новини”</a:t>
            </a:r>
          </a:p>
          <a:p>
            <a:pPr>
              <a:lnSpc>
                <a:spcPct val="80000"/>
              </a:lnSpc>
            </a:pPr>
            <a:r>
              <a:rPr lang="bg-BG" altLang="en-US" sz="2000" b="1"/>
              <a:t>“Литературен фронт”</a:t>
            </a:r>
          </a:p>
          <a:p>
            <a:pPr>
              <a:lnSpc>
                <a:spcPct val="80000"/>
              </a:lnSpc>
              <a:buFont typeface="Wingdings" panose="05000000000000000000" pitchFamily="2" charset="2"/>
              <a:buNone/>
            </a:pPr>
            <a:r>
              <a:rPr lang="bg-BG" altLang="en-US" sz="2000" b="1"/>
              <a:t>      и 36 комплекта списания, между които:</a:t>
            </a:r>
          </a:p>
          <a:p>
            <a:pPr>
              <a:lnSpc>
                <a:spcPct val="80000"/>
              </a:lnSpc>
            </a:pPr>
            <a:r>
              <a:rPr lang="bg-BG" altLang="en-US" sz="2000" b="1"/>
              <a:t>“Български език”</a:t>
            </a:r>
          </a:p>
          <a:p>
            <a:pPr>
              <a:lnSpc>
                <a:spcPct val="80000"/>
              </a:lnSpc>
            </a:pPr>
            <a:r>
              <a:rPr lang="bg-BG" altLang="en-US" sz="2000" b="1"/>
              <a:t>“Език и литература”</a:t>
            </a:r>
          </a:p>
          <a:p>
            <a:pPr>
              <a:lnSpc>
                <a:spcPct val="80000"/>
              </a:lnSpc>
            </a:pPr>
            <a:r>
              <a:rPr lang="bg-BG" altLang="en-US" sz="2000" b="1"/>
              <a:t>“Исторически преглед”</a:t>
            </a:r>
          </a:p>
          <a:p>
            <a:pPr>
              <a:lnSpc>
                <a:spcPct val="80000"/>
              </a:lnSpc>
            </a:pPr>
            <a:r>
              <a:rPr lang="bg-BG" altLang="en-US" sz="2000" b="1"/>
              <a:t>“Археология”</a:t>
            </a:r>
          </a:p>
          <a:p>
            <a:pPr>
              <a:lnSpc>
                <a:spcPct val="80000"/>
              </a:lnSpc>
            </a:pPr>
            <a:r>
              <a:rPr lang="bg-BG" altLang="en-US" sz="2000" b="1"/>
              <a:t>“Изкуство”</a:t>
            </a:r>
          </a:p>
          <a:p>
            <a:pPr>
              <a:lnSpc>
                <a:spcPct val="80000"/>
              </a:lnSpc>
            </a:pPr>
            <a:r>
              <a:rPr lang="bg-BG" altLang="en-US" sz="2000" b="1"/>
              <a:t>“Философска мисъл”</a:t>
            </a:r>
          </a:p>
          <a:p>
            <a:pPr>
              <a:lnSpc>
                <a:spcPct val="80000"/>
              </a:lnSpc>
            </a:pPr>
            <a:r>
              <a:rPr lang="bg-BG" altLang="en-US" sz="2000" b="1"/>
              <a:t>“Театър”</a:t>
            </a:r>
          </a:p>
          <a:p>
            <a:pPr>
              <a:lnSpc>
                <a:spcPct val="80000"/>
              </a:lnSpc>
            </a:pPr>
            <a:r>
              <a:rPr lang="bg-BG" altLang="en-US" sz="2000" b="1"/>
              <a:t>“Въпроси на физическата култура” </a:t>
            </a:r>
          </a:p>
          <a:p>
            <a:pPr>
              <a:lnSpc>
                <a:spcPct val="80000"/>
              </a:lnSpc>
            </a:pPr>
            <a:r>
              <a:rPr lang="bg-BG" altLang="en-US" sz="2000" b="1"/>
              <a:t>“Семейство и училище” и др.</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bg-BG" altLang="en-US" sz="4000"/>
              <a:t>БИБЛИОТЕКАТА И ИСТОРИЯТА</a:t>
            </a:r>
          </a:p>
        </p:txBody>
      </p:sp>
      <p:sp>
        <p:nvSpPr>
          <p:cNvPr id="105475" name="Rectangle 3"/>
          <p:cNvSpPr>
            <a:spLocks noGrp="1" noChangeArrowheads="1"/>
          </p:cNvSpPr>
          <p:nvPr>
            <p:ph type="body" idx="1"/>
          </p:nvPr>
        </p:nvSpPr>
        <p:spPr/>
        <p:txBody>
          <a:bodyPr/>
          <a:lstStyle/>
          <a:p>
            <a:pPr marL="609600" indent="-609600">
              <a:lnSpc>
                <a:spcPct val="90000"/>
              </a:lnSpc>
            </a:pPr>
            <a:r>
              <a:rPr lang="bg-BG" altLang="en-US" sz="2400" b="1"/>
              <a:t>Илийкова, Пенка. Пътят на Университетската библиотека. // Университетски известия : Тримесечен бюлетин. – В. Търново : ВТУ Кирил и Методий, 1983, № 3-4, с. 28-30.</a:t>
            </a:r>
          </a:p>
          <a:p>
            <a:pPr marL="609600" indent="-609600">
              <a:lnSpc>
                <a:spcPct val="90000"/>
              </a:lnSpc>
            </a:pPr>
            <a:r>
              <a:rPr lang="bg-BG" altLang="en-US" sz="2400" b="1"/>
              <a:t>Ковачева, Пенка. Библиотеката. // Наука и труд (В. Търново), Г. 1, № 1, 15 септ. 1963, с. 3.</a:t>
            </a:r>
          </a:p>
          <a:p>
            <a:pPr marL="609600" indent="-609600">
              <a:lnSpc>
                <a:spcPct val="90000"/>
              </a:lnSpc>
            </a:pPr>
            <a:r>
              <a:rPr lang="bg-BG" altLang="en-US" sz="2400" b="1"/>
              <a:t>Мишева, Бистра. Читателските нужди и възможностите на библиотечния фонд при Университетска библиотека на ВТУ „Кирил и Методий” : Дипломна работа. – София, 1984. – 48 с.</a:t>
            </a:r>
            <a:r>
              <a:rPr lang="bg-BG" altLang="en-US" sz="2400"/>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bg-BG" altLang="en-US" sz="4000"/>
              <a:t>БИБЛИОТЕКАТА И ИСТОРИЯТА</a:t>
            </a:r>
          </a:p>
        </p:txBody>
      </p:sp>
      <p:sp>
        <p:nvSpPr>
          <p:cNvPr id="106499" name="Rectangle 3"/>
          <p:cNvSpPr>
            <a:spLocks noGrp="1" noChangeArrowheads="1"/>
          </p:cNvSpPr>
          <p:nvPr>
            <p:ph type="body" idx="1"/>
          </p:nvPr>
        </p:nvSpPr>
        <p:spPr/>
        <p:txBody>
          <a:bodyPr/>
          <a:lstStyle/>
          <a:p>
            <a:pPr marL="609600" indent="-609600">
              <a:lnSpc>
                <a:spcPct val="80000"/>
              </a:lnSpc>
            </a:pPr>
            <a:r>
              <a:rPr lang="bg-BG" altLang="en-US" sz="2400" b="1"/>
              <a:t>Пенчев, Иван. Десет години библиотека при Великотърновски университет „Кирил и Методий”. // Библиотекар, 1973, № 9, с. 37-39.</a:t>
            </a:r>
          </a:p>
          <a:p>
            <a:pPr marL="609600" indent="-609600">
              <a:lnSpc>
                <a:spcPct val="80000"/>
              </a:lnSpc>
            </a:pPr>
            <a:r>
              <a:rPr lang="bg-BG" altLang="en-US" sz="2400" b="1"/>
              <a:t>Пенчев, Иван. Програма за действие. // Библиотекар, 1979, № 9, с. 8-9.</a:t>
            </a:r>
          </a:p>
          <a:p>
            <a:pPr marL="609600" indent="-609600">
              <a:lnSpc>
                <a:spcPct val="80000"/>
              </a:lnSpc>
            </a:pPr>
            <a:r>
              <a:rPr lang="bg-BG" altLang="en-US" sz="2400" b="1"/>
              <a:t>Петков, Петко. История на Великотърновския университет „Св. св. Кирил и Методий”. – В. Търново : Унив. изд. Св. св. Кирил и Методий, 2003. – 232 с.</a:t>
            </a:r>
          </a:p>
          <a:p>
            <a:pPr marL="609600" indent="-609600">
              <a:lnSpc>
                <a:spcPct val="80000"/>
              </a:lnSpc>
            </a:pPr>
            <a:r>
              <a:rPr lang="bg-BG" altLang="en-US" sz="2400" b="1"/>
              <a:t>Стойчева, Райна. Справочно-библиографска и информационна дейност в библиотеката на Великотърновския университет „Кирил и Методий” : Дипломна работа. – София, 1989. – 54 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bg-BG" altLang="en-US" sz="4000"/>
              <a:t>БИБЛИОТЕКАТА И ИСТОРИЯТА</a:t>
            </a:r>
          </a:p>
        </p:txBody>
      </p:sp>
      <p:sp>
        <p:nvSpPr>
          <p:cNvPr id="21507"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bg-BG" altLang="en-US" sz="2800"/>
              <a:t>    </a:t>
            </a:r>
            <a:r>
              <a:rPr lang="bg-BG" altLang="en-US" sz="2800" b="1"/>
              <a:t>На хълма Света гора кипи усилено преустройство на трудовите казарми, строени през далечната 1934 г. Ентусиазирани архитекти, техници и работници ги превръщат в корпуси на новото висше учебно заведение. През това време проф. Бурмов се свързва във В. Търново и страната с всички институции и частни лица, които могат да дарят книги, списания и вестници, като пръв дава пример и дарява 21 книги.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bg-BG" altLang="en-US" sz="4000"/>
              <a:t>БИБЛИОТЕКАТА И ИСТОРИЯТА</a:t>
            </a:r>
          </a:p>
        </p:txBody>
      </p:sp>
      <p:sp>
        <p:nvSpPr>
          <p:cNvPr id="22531" name="Rectangle 3"/>
          <p:cNvSpPr>
            <a:spLocks noGrp="1" noChangeArrowheads="1"/>
          </p:cNvSpPr>
          <p:nvPr>
            <p:ph type="body" sz="half" idx="2"/>
          </p:nvPr>
        </p:nvSpPr>
        <p:spPr/>
        <p:txBody>
          <a:bodyPr/>
          <a:lstStyle/>
          <a:p>
            <a:pPr>
              <a:lnSpc>
                <a:spcPct val="80000"/>
              </a:lnSpc>
              <a:buFont typeface="Wingdings" panose="05000000000000000000" pitchFamily="2" charset="2"/>
              <a:buNone/>
            </a:pPr>
            <a:r>
              <a:rPr lang="bg-BG" altLang="en-US" sz="1400"/>
              <a:t>      </a:t>
            </a:r>
            <a:r>
              <a:rPr lang="bg-BG" altLang="en-US" sz="1400" b="1"/>
              <a:t>Неговият пример е последван от видния лясковски учен, историк, краевед и общественик старши преподавател Димо Минев с 27 книги (Акт № 3 от 27.10.1963 г. за постъпилите в библиотеката книги като дар от организации или частни лица);</a:t>
            </a:r>
          </a:p>
          <a:p>
            <a:pPr>
              <a:lnSpc>
                <a:spcPct val="80000"/>
              </a:lnSpc>
              <a:buFont typeface="Wingdings" panose="05000000000000000000" pitchFamily="2" charset="2"/>
              <a:buNone/>
            </a:pPr>
            <a:r>
              <a:rPr lang="bg-BG" altLang="en-US" sz="1400" b="1"/>
              <a:t>      От русиста проф. Галина Тагамлицка с 83 книги;</a:t>
            </a:r>
          </a:p>
          <a:p>
            <a:pPr>
              <a:lnSpc>
                <a:spcPct val="80000"/>
              </a:lnSpc>
              <a:buFont typeface="Wingdings" panose="05000000000000000000" pitchFamily="2" charset="2"/>
              <a:buNone/>
            </a:pPr>
            <a:r>
              <a:rPr lang="bg-BG" altLang="en-US" sz="1400" b="1"/>
              <a:t>      От търновския учител, общественик и краевед Йордан Кулелиев с 284 книги;</a:t>
            </a:r>
          </a:p>
          <a:p>
            <a:pPr>
              <a:lnSpc>
                <a:spcPct val="80000"/>
              </a:lnSpc>
              <a:buFont typeface="Wingdings" panose="05000000000000000000" pitchFamily="2" charset="2"/>
              <a:buNone/>
            </a:pPr>
            <a:r>
              <a:rPr lang="bg-BG" altLang="en-US" sz="1400" b="1"/>
              <a:t>      От Археологически музей – Варна с 30 книги и 43 списания;</a:t>
            </a:r>
          </a:p>
          <a:p>
            <a:pPr>
              <a:lnSpc>
                <a:spcPct val="80000"/>
              </a:lnSpc>
              <a:buFont typeface="Wingdings" panose="05000000000000000000" pitchFamily="2" charset="2"/>
              <a:buNone/>
            </a:pPr>
            <a:r>
              <a:rPr lang="bg-BG" altLang="en-US" sz="1400" b="1"/>
              <a:t>      От Университетска библиотека – София с 80 книги;</a:t>
            </a:r>
          </a:p>
          <a:p>
            <a:pPr>
              <a:lnSpc>
                <a:spcPct val="80000"/>
              </a:lnSpc>
              <a:buFont typeface="Wingdings" panose="05000000000000000000" pitchFamily="2" charset="2"/>
              <a:buNone/>
            </a:pPr>
            <a:r>
              <a:rPr lang="bg-BG" altLang="en-US" sz="1400" b="1"/>
              <a:t>      От Българската академия на науките със 166 книги и 2 списания, и от много други преподаватели, организации и частни лица.</a:t>
            </a:r>
          </a:p>
          <a:p>
            <a:pPr>
              <a:lnSpc>
                <a:spcPct val="80000"/>
              </a:lnSpc>
              <a:buFont typeface="Wingdings" panose="05000000000000000000" pitchFamily="2" charset="2"/>
              <a:buNone/>
            </a:pPr>
            <a:endParaRPr lang="bg-BG" altLang="en-US" sz="1400" b="1"/>
          </a:p>
          <a:p>
            <a:pPr>
              <a:lnSpc>
                <a:spcPct val="80000"/>
              </a:lnSpc>
              <a:buFont typeface="Wingdings" panose="05000000000000000000" pitchFamily="2" charset="2"/>
              <a:buNone/>
            </a:pPr>
            <a:endParaRPr lang="bg-BG" altLang="en-US" sz="1400"/>
          </a:p>
          <a:p>
            <a:pPr>
              <a:lnSpc>
                <a:spcPct val="80000"/>
              </a:lnSpc>
              <a:buFont typeface="Wingdings" panose="05000000000000000000" pitchFamily="2" charset="2"/>
              <a:buNone/>
            </a:pPr>
            <a:endParaRPr lang="bg-BG" altLang="en-US" sz="1400"/>
          </a:p>
        </p:txBody>
      </p:sp>
      <p:pic>
        <p:nvPicPr>
          <p:cNvPr id="22534" name="Picture 6" descr="2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539750" y="1700213"/>
            <a:ext cx="4038600" cy="4256087"/>
          </a:xfrm>
          <a:solidFill>
            <a:srgbClr val="993300"/>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p:txBody>
          <a:bodyPr/>
          <a:lstStyle/>
          <a:p>
            <a:r>
              <a:rPr lang="bg-BG" altLang="en-US" sz="4000"/>
              <a:t>БИБЛИОТЕКАТА И ИСТОРИЯТА</a:t>
            </a:r>
          </a:p>
        </p:txBody>
      </p:sp>
      <p:sp>
        <p:nvSpPr>
          <p:cNvPr id="24582" name="Rectangle 6"/>
          <p:cNvSpPr>
            <a:spLocks noGrp="1" noChangeArrowheads="1"/>
          </p:cNvSpPr>
          <p:nvPr>
            <p:ph type="body" sz="half" idx="2"/>
          </p:nvPr>
        </p:nvSpPr>
        <p:spPr/>
        <p:txBody>
          <a:bodyPr/>
          <a:lstStyle/>
          <a:p>
            <a:pPr>
              <a:lnSpc>
                <a:spcPct val="90000"/>
              </a:lnSpc>
              <a:buFont typeface="Wingdings" panose="05000000000000000000" pitchFamily="2" charset="2"/>
              <a:buNone/>
            </a:pPr>
            <a:r>
              <a:rPr lang="bg-BG" altLang="en-US" sz="2400"/>
              <a:t>    </a:t>
            </a:r>
            <a:r>
              <a:rPr lang="bg-BG" altLang="en-US" sz="2400" b="1"/>
              <a:t>По този начин, с тържественото откриване на първата учебна година на Висшия педагогически институт на 15 септември 1963 г. от Митко Григоров, член на Политбюро и секретар на ЦК на БКП, Библиотеката посреща своите първи читатели.</a:t>
            </a:r>
          </a:p>
        </p:txBody>
      </p:sp>
      <p:pic>
        <p:nvPicPr>
          <p:cNvPr id="24583" name="Picture 7" descr="7"/>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611188" y="1628775"/>
            <a:ext cx="3816350" cy="4537075"/>
          </a:xfrm>
          <a:solidFill>
            <a:schemeClr val="tx1"/>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theme/theme1.xml><?xml version="1.0" encoding="utf-8"?>
<a:theme xmlns:a="http://schemas.openxmlformats.org/drawingml/2006/main" name="Maple">
  <a:themeElements>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Maple">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Maple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Mapl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Maple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Maple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Maple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Maple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Maple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Mapl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Maple</Template>
  <TotalTime>1446</TotalTime>
  <Words>3447</Words>
  <Application>Microsoft Office PowerPoint</Application>
  <PresentationFormat>Презентация на цял екран (4:3)</PresentationFormat>
  <Paragraphs>218</Paragraphs>
  <Slides>61</Slides>
  <Notes>0</Notes>
  <HiddenSlides>0</HiddenSlides>
  <MMClips>0</MMClips>
  <ScaleCrop>false</ScaleCrop>
  <HeadingPairs>
    <vt:vector size="4" baseType="variant">
      <vt:variant>
        <vt:lpstr>Тема</vt:lpstr>
      </vt:variant>
      <vt:variant>
        <vt:i4>1</vt:i4>
      </vt:variant>
      <vt:variant>
        <vt:lpstr>Заглавия на слайдовете</vt:lpstr>
      </vt:variant>
      <vt:variant>
        <vt:i4>61</vt:i4>
      </vt:variant>
    </vt:vector>
  </HeadingPairs>
  <TitlesOfParts>
    <vt:vector size="62" baseType="lpstr">
      <vt:lpstr>Maple</vt:lpstr>
      <vt:lpstr>БИБЛИОТЕКАТА И ИСТОРИЯТА Милена Игнатова, УБ при ВТУ “Св. св. Кирил и Методий”, отдел “Обработка и каталози”</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lpstr>БИБЛИОТЕКАТА И ИСТОРИЯТА</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m.ignatova</dc:creator>
  <cp:lastModifiedBy>User</cp:lastModifiedBy>
  <cp:revision>290</cp:revision>
  <dcterms:created xsi:type="dcterms:W3CDTF">2018-06-25T12:53:42Z</dcterms:created>
  <dcterms:modified xsi:type="dcterms:W3CDTF">2018-08-26T15:20:22Z</dcterms:modified>
</cp:coreProperties>
</file>