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96" r:id="rId4"/>
    <p:sldId id="295" r:id="rId5"/>
    <p:sldId id="290" r:id="rId6"/>
    <p:sldId id="293" r:id="rId7"/>
    <p:sldId id="291" r:id="rId8"/>
    <p:sldId id="276" r:id="rId9"/>
    <p:sldId id="258" r:id="rId10"/>
    <p:sldId id="289" r:id="rId11"/>
    <p:sldId id="259" r:id="rId12"/>
    <p:sldId id="275" r:id="rId13"/>
    <p:sldId id="298" r:id="rId14"/>
    <p:sldId id="297" r:id="rId15"/>
    <p:sldId id="282" r:id="rId16"/>
    <p:sldId id="263" r:id="rId17"/>
    <p:sldId id="266" r:id="rId18"/>
    <p:sldId id="267" r:id="rId19"/>
    <p:sldId id="268" r:id="rId20"/>
    <p:sldId id="269" r:id="rId21"/>
    <p:sldId id="312" r:id="rId22"/>
    <p:sldId id="270" r:id="rId23"/>
    <p:sldId id="271" r:id="rId24"/>
    <p:sldId id="272" r:id="rId25"/>
    <p:sldId id="273" r:id="rId26"/>
    <p:sldId id="301" r:id="rId27"/>
    <p:sldId id="302" r:id="rId28"/>
    <p:sldId id="303" r:id="rId29"/>
    <p:sldId id="274" r:id="rId30"/>
    <p:sldId id="304" r:id="rId31"/>
    <p:sldId id="305" r:id="rId32"/>
    <p:sldId id="306" r:id="rId33"/>
    <p:sldId id="308" r:id="rId34"/>
    <p:sldId id="311" r:id="rId35"/>
    <p:sldId id="31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CFCFC"/>
    <a:srgbClr val="7A005F"/>
    <a:srgbClr val="7A007A"/>
    <a:srgbClr val="FEFBD2"/>
    <a:srgbClr val="66005E"/>
    <a:srgbClr val="E7F7FF"/>
    <a:srgbClr val="7A005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90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858"/>
    </p:cViewPr>
  </p:sorterViewPr>
  <p:notesViewPr>
    <p:cSldViewPr snapToGrid="0">
      <p:cViewPr varScale="1">
        <p:scale>
          <a:sx n="83" d="100"/>
          <a:sy n="83" d="100"/>
        </p:scale>
        <p:origin x="385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13021B-3F16-420B-AAD9-1E30B04AF299}" type="doc">
      <dgm:prSet loTypeId="urn:microsoft.com/office/officeart/2005/8/layout/pyramid4" loCatId="pyramid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3A196A08-DEDA-4B38-844C-7555C74FE858}">
      <dgm:prSet phldrT="[Tex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bg-BG" sz="2000" b="1" i="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Информация / данни</a:t>
          </a:r>
          <a:endParaRPr lang="en-US" sz="2000" b="1" i="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864A9722-A4A3-489F-B1A2-E8FA698ABC57}" type="parTrans" cxnId="{269A097E-D820-4393-9254-11BF3A5D1A19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B3C00EFA-0D80-46E9-85C9-441DA9AC175E}" type="sibTrans" cxnId="{269A097E-D820-4393-9254-11BF3A5D1A19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DEBE7930-9DAF-474C-829B-F71289A733B0}">
      <dgm:prSet phldrT="[Tex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bg-BG" sz="2000" b="1" i="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Хардуер</a:t>
          </a:r>
          <a:endParaRPr lang="en-US" sz="2000" b="1" i="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7D3E39FE-E3F2-4F53-8A3D-F4CBA8A1E311}" type="parTrans" cxnId="{3CEDA1B2-F983-437E-BAFC-4497A10A7A36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BDEFED82-BACE-450F-AF09-7E5589A1404C}" type="sibTrans" cxnId="{3CEDA1B2-F983-437E-BAFC-4497A10A7A36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5A7335CA-FC40-4FA4-B4C2-07DD68C5AC5E}">
      <dgm:prSet phldrT="[Text]" custT="1"/>
      <dgm:spPr>
        <a:solidFill>
          <a:srgbClr val="E7F7FF"/>
        </a:solidFill>
        <a:ln>
          <a:solidFill>
            <a:srgbClr val="0070C0"/>
          </a:solidFill>
        </a:ln>
      </dgm:spPr>
      <dgm:t>
        <a:bodyPr/>
        <a:lstStyle/>
        <a:p>
          <a:r>
            <a:rPr lang="bg-BG" sz="2200" b="1" i="0" dirty="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Потребител</a:t>
          </a:r>
          <a:endParaRPr lang="en-US" sz="2200" b="1" i="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35D9845B-A69C-4184-BDB9-BF0D1A97F2B8}" type="parTrans" cxnId="{5086BC1E-30A8-4626-B37B-344351411550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7BBC67C9-3F7B-44B5-BBC3-5283C6C999B8}" type="sibTrans" cxnId="{5086BC1E-30A8-4626-B37B-344351411550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DC0D44B4-9A23-47A9-B380-24B32E3E054F}">
      <dgm:prSet phldrT="[Tex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bg-BG" sz="2000" b="1" i="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Софтуер</a:t>
          </a:r>
          <a:endParaRPr lang="en-US" sz="2000" b="1" i="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E0524718-0820-45BD-8358-BF59B3AF6CAD}" type="parTrans" cxnId="{66B6828B-3812-48E7-848C-93118976C816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A411843B-94F9-4E8E-9FBA-6B964FAB4770}" type="sibTrans" cxnId="{66B6828B-3812-48E7-848C-93118976C816}">
      <dgm:prSet/>
      <dgm:spPr/>
      <dgm:t>
        <a:bodyPr/>
        <a:lstStyle/>
        <a:p>
          <a:endParaRPr lang="en-US" sz="2000" b="1" i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gm:t>
    </dgm:pt>
    <dgm:pt modelId="{5B3DA057-98F7-4C4A-85BB-7E614BEF8845}" type="pres">
      <dgm:prSet presAssocID="{7C13021B-3F16-420B-AAD9-1E30B04AF299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309FB-B05C-48FE-B99B-A1D0F7957890}" type="pres">
      <dgm:prSet presAssocID="{7C13021B-3F16-420B-AAD9-1E30B04AF299}" presName="triangle1" presStyleLbl="node1" presStyleIdx="0" presStyleCnt="4" custLinFactNeighborY="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2C943-8493-4A36-8EDB-76EF6E0BA3C1}" type="pres">
      <dgm:prSet presAssocID="{7C13021B-3F16-420B-AAD9-1E30B04AF299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2880C-0EB2-4FA1-833F-E8D5338FA0AD}" type="pres">
      <dgm:prSet presAssocID="{7C13021B-3F16-420B-AAD9-1E30B04AF299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B3BCC-5F33-462C-8A4D-A49AE5B815AA}" type="pres">
      <dgm:prSet presAssocID="{7C13021B-3F16-420B-AAD9-1E30B04AF299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86BC1E-30A8-4626-B37B-344351411550}" srcId="{7C13021B-3F16-420B-AAD9-1E30B04AF299}" destId="{5A7335CA-FC40-4FA4-B4C2-07DD68C5AC5E}" srcOrd="2" destOrd="0" parTransId="{35D9845B-A69C-4184-BDB9-BF0D1A97F2B8}" sibTransId="{7BBC67C9-3F7B-44B5-BBC3-5283C6C999B8}"/>
    <dgm:cxn modelId="{269A097E-D820-4393-9254-11BF3A5D1A19}" srcId="{7C13021B-3F16-420B-AAD9-1E30B04AF299}" destId="{3A196A08-DEDA-4B38-844C-7555C74FE858}" srcOrd="0" destOrd="0" parTransId="{864A9722-A4A3-489F-B1A2-E8FA698ABC57}" sibTransId="{B3C00EFA-0D80-46E9-85C9-441DA9AC175E}"/>
    <dgm:cxn modelId="{77E5921C-F78E-406A-9FDD-BEF98908D7FF}" type="presOf" srcId="{3A196A08-DEDA-4B38-844C-7555C74FE858}" destId="{D5D309FB-B05C-48FE-B99B-A1D0F7957890}" srcOrd="0" destOrd="0" presId="urn:microsoft.com/office/officeart/2005/8/layout/pyramid4"/>
    <dgm:cxn modelId="{C9A418AB-7E18-4535-9A4E-BF6658FB75E9}" type="presOf" srcId="{DEBE7930-9DAF-474C-829B-F71289A733B0}" destId="{23B2C943-8493-4A36-8EDB-76EF6E0BA3C1}" srcOrd="0" destOrd="0" presId="urn:microsoft.com/office/officeart/2005/8/layout/pyramid4"/>
    <dgm:cxn modelId="{C3469C30-CC74-4BA2-800A-FB7A63C9354D}" type="presOf" srcId="{5A7335CA-FC40-4FA4-B4C2-07DD68C5AC5E}" destId="{52C2880C-0EB2-4FA1-833F-E8D5338FA0AD}" srcOrd="0" destOrd="0" presId="urn:microsoft.com/office/officeart/2005/8/layout/pyramid4"/>
    <dgm:cxn modelId="{E524C7A1-DA0C-4F63-8C59-4B20103DC02D}" type="presOf" srcId="{DC0D44B4-9A23-47A9-B380-24B32E3E054F}" destId="{48BB3BCC-5F33-462C-8A4D-A49AE5B815AA}" srcOrd="0" destOrd="0" presId="urn:microsoft.com/office/officeart/2005/8/layout/pyramid4"/>
    <dgm:cxn modelId="{3CEDA1B2-F983-437E-BAFC-4497A10A7A36}" srcId="{7C13021B-3F16-420B-AAD9-1E30B04AF299}" destId="{DEBE7930-9DAF-474C-829B-F71289A733B0}" srcOrd="1" destOrd="0" parTransId="{7D3E39FE-E3F2-4F53-8A3D-F4CBA8A1E311}" sibTransId="{BDEFED82-BACE-450F-AF09-7E5589A1404C}"/>
    <dgm:cxn modelId="{DA4BF8ED-CB72-4539-93C6-DFBE6A7D9DE7}" type="presOf" srcId="{7C13021B-3F16-420B-AAD9-1E30B04AF299}" destId="{5B3DA057-98F7-4C4A-85BB-7E614BEF8845}" srcOrd="0" destOrd="0" presId="urn:microsoft.com/office/officeart/2005/8/layout/pyramid4"/>
    <dgm:cxn modelId="{66B6828B-3812-48E7-848C-93118976C816}" srcId="{7C13021B-3F16-420B-AAD9-1E30B04AF299}" destId="{DC0D44B4-9A23-47A9-B380-24B32E3E054F}" srcOrd="3" destOrd="0" parTransId="{E0524718-0820-45BD-8358-BF59B3AF6CAD}" sibTransId="{A411843B-94F9-4E8E-9FBA-6B964FAB4770}"/>
    <dgm:cxn modelId="{2FAC7A1E-8AD6-43D0-A826-480982FC4F65}" type="presParOf" srcId="{5B3DA057-98F7-4C4A-85BB-7E614BEF8845}" destId="{D5D309FB-B05C-48FE-B99B-A1D0F7957890}" srcOrd="0" destOrd="0" presId="urn:microsoft.com/office/officeart/2005/8/layout/pyramid4"/>
    <dgm:cxn modelId="{4730490A-123C-43E5-97E1-8100B1B1A21C}" type="presParOf" srcId="{5B3DA057-98F7-4C4A-85BB-7E614BEF8845}" destId="{23B2C943-8493-4A36-8EDB-76EF6E0BA3C1}" srcOrd="1" destOrd="0" presId="urn:microsoft.com/office/officeart/2005/8/layout/pyramid4"/>
    <dgm:cxn modelId="{711D87A7-D70C-4966-B2FD-3865D70FA7FF}" type="presParOf" srcId="{5B3DA057-98F7-4C4A-85BB-7E614BEF8845}" destId="{52C2880C-0EB2-4FA1-833F-E8D5338FA0AD}" srcOrd="2" destOrd="0" presId="urn:microsoft.com/office/officeart/2005/8/layout/pyramid4"/>
    <dgm:cxn modelId="{6446FBD4-4CF6-4027-A0FF-3F98B1B4C3EB}" type="presParOf" srcId="{5B3DA057-98F7-4C4A-85BB-7E614BEF8845}" destId="{48BB3BCC-5F33-462C-8A4D-A49AE5B815AA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309FB-B05C-48FE-B99B-A1D0F7957890}">
      <dsp:nvSpPr>
        <dsp:cNvPr id="0" name=""/>
        <dsp:cNvSpPr/>
      </dsp:nvSpPr>
      <dsp:spPr>
        <a:xfrm>
          <a:off x="1761564" y="16688"/>
          <a:ext cx="3351007" cy="335100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i="0" kern="120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Информация / данни</a:t>
          </a:r>
          <a:endParaRPr lang="en-US" sz="2000" b="1" i="0" kern="120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sp:txBody>
      <dsp:txXfrm>
        <a:off x="2599316" y="1692192"/>
        <a:ext cx="1675503" cy="1675503"/>
      </dsp:txXfrm>
    </dsp:sp>
    <dsp:sp modelId="{23B2C943-8493-4A36-8EDB-76EF6E0BA3C1}">
      <dsp:nvSpPr>
        <dsp:cNvPr id="0" name=""/>
        <dsp:cNvSpPr/>
      </dsp:nvSpPr>
      <dsp:spPr>
        <a:xfrm>
          <a:off x="86061" y="3351007"/>
          <a:ext cx="3351007" cy="335100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i="0" kern="120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Хардуер</a:t>
          </a:r>
          <a:endParaRPr lang="en-US" sz="2000" b="1" i="0" kern="120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sp:txBody>
      <dsp:txXfrm>
        <a:off x="923813" y="5026511"/>
        <a:ext cx="1675503" cy="1675503"/>
      </dsp:txXfrm>
    </dsp:sp>
    <dsp:sp modelId="{52C2880C-0EB2-4FA1-833F-E8D5338FA0AD}">
      <dsp:nvSpPr>
        <dsp:cNvPr id="0" name=""/>
        <dsp:cNvSpPr/>
      </dsp:nvSpPr>
      <dsp:spPr>
        <a:xfrm rot="10800000">
          <a:off x="1761564" y="3351007"/>
          <a:ext cx="3351007" cy="3351007"/>
        </a:xfrm>
        <a:prstGeom prst="triangle">
          <a:avLst/>
        </a:prstGeom>
        <a:solidFill>
          <a:srgbClr val="E7F7FF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200" b="1" i="0" kern="1200" dirty="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Потребител</a:t>
          </a:r>
          <a:endParaRPr lang="en-US" sz="2200" b="1" i="0" kern="120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sp:txBody>
      <dsp:txXfrm rot="10800000">
        <a:off x="2599316" y="3351007"/>
        <a:ext cx="1675503" cy="1675503"/>
      </dsp:txXfrm>
    </dsp:sp>
    <dsp:sp modelId="{48BB3BCC-5F33-462C-8A4D-A49AE5B815AA}">
      <dsp:nvSpPr>
        <dsp:cNvPr id="0" name=""/>
        <dsp:cNvSpPr/>
      </dsp:nvSpPr>
      <dsp:spPr>
        <a:xfrm>
          <a:off x="3437068" y="3351007"/>
          <a:ext cx="3351007" cy="3351007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1" i="0" kern="1200">
              <a:solidFill>
                <a:srgbClr val="00206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rPr>
            <a:t>Софтуер</a:t>
          </a:r>
          <a:endParaRPr lang="en-US" sz="2000" b="1" i="0" kern="1200" dirty="0">
            <a:solidFill>
              <a:srgbClr val="002060"/>
            </a:solidFill>
            <a:latin typeface="Times New Roman" panose="02020603050405020304" pitchFamily="18" charset="0"/>
            <a:ea typeface="ADYS V3" panose="00000500000000000000" pitchFamily="2" charset="0"/>
            <a:cs typeface="Times New Roman" panose="02020603050405020304" pitchFamily="18" charset="0"/>
          </a:endParaRPr>
        </a:p>
      </dsp:txBody>
      <dsp:txXfrm>
        <a:off x="4274820" y="5026511"/>
        <a:ext cx="1675503" cy="1675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778B1FD-425A-4C45-BD03-3A9CC98BB4E0}" type="datetimeFigureOut">
              <a:rPr lang="bg-BG"/>
              <a:pPr>
                <a:defRPr/>
              </a:pPr>
              <a:t>25.9.2018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9584093-0025-4C31-AEEE-3BF77C6A2B3F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1255129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29BFB-5C41-42D5-88FB-A280B793D1AD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ACE82-FC5A-4F03-872C-C7FAD5F1E1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8950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82151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A5C8-FF11-4744-BA89-4D9204B29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658392B-3BF5-460B-B088-91C2F9E14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07E14F-0D8F-4E5C-8861-8A5E1616F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DC7A51-BFD3-4588-BA36-8BC23D39D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57857F-D0A3-412C-8FDC-010A2DB96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02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CE70D3-1403-44DE-BF7E-20C9ECBCE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8E48D24-1B5A-4E56-B8AB-A685347CA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9A0099-E1C5-470B-964F-74BFFFDB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743CE9-706A-4228-8429-D9CF3C6AB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667B19-3367-4D26-BAC4-9019D8B89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814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76EF8D2-B27E-464D-AE22-B9D6DCED4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17DDC17-5A3F-42D0-B0EE-54A5718AA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328F58-1F75-4376-A185-42A83E565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70A7F3-1569-412C-95C4-A14491B73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805FD8-35D0-428C-B8F0-D4D67B958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1932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лавен слайд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725" y="4022725"/>
            <a:ext cx="6391275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1980000" y="396000"/>
            <a:ext cx="10212000" cy="377825"/>
          </a:xfrm>
          <a:prstGeom prst="rect">
            <a:avLst/>
          </a:prstGeom>
          <a:solidFill>
            <a:srgbClr val="7A0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6370638"/>
            <a:ext cx="9917113" cy="34607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3000">
                <a:srgbClr val="7A005F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11930" y="2067200"/>
            <a:ext cx="9198320" cy="1324800"/>
          </a:xfrm>
        </p:spPr>
        <p:txBody>
          <a:bodyPr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sz="4800" b="1" cap="all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altLang="en-US" dirty="0"/>
              <a:t>Въведете заглавие на презентацията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5A7E9D5-EB29-4BA1-9211-313307DFE92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A70C070-F159-4AC9-853C-A085328B4930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96000" y="0"/>
            <a:ext cx="1188000" cy="191612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02730" y="3448038"/>
            <a:ext cx="9206742" cy="1109662"/>
          </a:xfrm>
        </p:spPr>
        <p:txBody>
          <a:bodyPr/>
          <a:lstStyle>
            <a:lvl1pPr marL="0" indent="0" algn="ctr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dirty="0"/>
              <a:t>Въведете подзаглавие на презентацията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9785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, вариан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502875" y="2073988"/>
            <a:ext cx="9165125" cy="1701800"/>
          </a:xfrm>
        </p:spPr>
        <p:txBody>
          <a:bodyPr/>
          <a:lstStyle>
            <a:lvl1pPr algn="ctr">
              <a:defRPr sz="4800" b="1" cap="all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 на презентацията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02875" y="3867863"/>
            <a:ext cx="9165125" cy="1109662"/>
          </a:xfrm>
        </p:spPr>
        <p:txBody>
          <a:bodyPr/>
          <a:lstStyle>
            <a:lvl1pPr marL="0" indent="0" algn="ctr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dirty="0"/>
              <a:t>Въведете подзаглавие на презентацията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7036627" y="1343474"/>
            <a:ext cx="5153025" cy="378308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bg-BG" dirty="0"/>
              <a:t>Въведи факултет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7096990-C7C4-4A58-ADF0-508A4600D8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0348EC0-553A-4415-91F3-2829AECF395B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200" y="468000"/>
            <a:ext cx="1864714" cy="1080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475448" y="1071495"/>
            <a:ext cx="9716552" cy="252000"/>
          </a:xfrm>
          <a:prstGeom prst="rect">
            <a:avLst/>
          </a:prstGeom>
          <a:solidFill>
            <a:srgbClr val="7A0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914" y="1072800"/>
            <a:ext cx="635932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995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, вариан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378663"/>
            <a:ext cx="9144000" cy="1701800"/>
          </a:xfrm>
        </p:spPr>
        <p:txBody>
          <a:bodyPr/>
          <a:lstStyle>
            <a:lvl1pPr algn="ctr">
              <a:defRPr sz="4800" b="1" cap="all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 на презентацията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172538"/>
            <a:ext cx="9144000" cy="1109662"/>
          </a:xfrm>
        </p:spPr>
        <p:txBody>
          <a:bodyPr/>
          <a:lstStyle>
            <a:lvl1pPr marL="0" indent="0" algn="ctr">
              <a:buNone/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dirty="0"/>
              <a:t>Въведете подзаглавие на презентацията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5600" y="5583600"/>
            <a:ext cx="1864714" cy="1080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rgbClr val="7A0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1400" y="6175883"/>
            <a:ext cx="635932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8881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ен слайд, вариант 5">
    <p:bg>
      <p:bgPr>
        <a:solidFill>
          <a:srgbClr val="7A00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306096" y="2486383"/>
            <a:ext cx="9603330" cy="1701800"/>
          </a:xfrm>
        </p:spPr>
        <p:txBody>
          <a:bodyPr/>
          <a:lstStyle>
            <a:lvl1pPr algn="ctr">
              <a:defRPr sz="4800" b="1" cap="all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 на презентацията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06096" y="4214324"/>
            <a:ext cx="9603330" cy="1109662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dirty="0"/>
              <a:t>Въведете подзаглавие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EB5D6F64-6575-4CC4-85BB-6F9C36DA36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397C399-7257-482B-B2AA-D505EAB30C0E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96000" y="468001"/>
            <a:ext cx="1188000" cy="19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3034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лавие и съдържание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288000"/>
            <a:ext cx="9865423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60000" y="0"/>
            <a:ext cx="1116000" cy="180000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055137"/>
            <a:ext cx="10515600" cy="41218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5986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олони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2055137"/>
            <a:ext cx="5181600" cy="41218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bg-BG" dirty="0"/>
              <a:t>Първо ниво текст, колона едно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055137"/>
            <a:ext cx="5181600" cy="41218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bg-BG" dirty="0"/>
              <a:t>Първо ниво текст, колона две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3200459-167C-4BD5-AF64-74955F0CFBA4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66E6706-76CD-4A18-A8A8-F61AA88AE4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288000"/>
            <a:ext cx="9865423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60000" y="0"/>
            <a:ext cx="1116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588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олони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757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bg-BG" dirty="0"/>
              <a:t>Първо ниво текст, колона едно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757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bg-BG" dirty="0"/>
              <a:t>Първо ниво текст, колона две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88000"/>
            <a:ext cx="10515600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5600" y="5583600"/>
            <a:ext cx="1864714" cy="1080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rgbClr val="7A0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1400" y="6175883"/>
            <a:ext cx="635932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1172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е колони, вариант 3">
    <p:bg>
      <p:bgPr>
        <a:solidFill>
          <a:srgbClr val="7A00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75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bg-BG" dirty="0"/>
              <a:t>Първо ниво текст, колона едно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75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bg-BG" dirty="0"/>
              <a:t>Първо ниво текст, колона две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88000"/>
            <a:ext cx="10515600" cy="1325563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2506" y="5583600"/>
            <a:ext cx="1830901" cy="1080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1" name="TextBox 20"/>
          <p:cNvSpPr txBox="1"/>
          <p:nvPr userDrawn="1"/>
        </p:nvSpPr>
        <p:spPr>
          <a:xfrm>
            <a:off x="3228792" y="6157777"/>
            <a:ext cx="6724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1400" b="0" cap="all" baseline="0" dirty="0">
                <a:solidFill>
                  <a:srgbClr val="7A005E"/>
                </a:solidFill>
                <a:latin typeface="SP Trajan2ML" panose="02000505070000020004" pitchFamily="50" charset="-52"/>
              </a:rPr>
              <a:t>Софийски университет </a:t>
            </a:r>
            <a:r>
              <a:rPr lang="bg-BG" sz="1400" b="0" dirty="0">
                <a:solidFill>
                  <a:srgbClr val="7A005E"/>
                </a:solidFill>
                <a:latin typeface="SP Trajan2ML" panose="02000505070000020004" pitchFamily="50" charset="-52"/>
              </a:rPr>
              <a:t>„Св. </a:t>
            </a:r>
            <a:r>
              <a:rPr lang="bg-BG" sz="1400" b="0" cap="all" baseline="0" dirty="0">
                <a:solidFill>
                  <a:srgbClr val="7A005E"/>
                </a:solidFill>
                <a:latin typeface="SP Trajan2ML" panose="02000505070000020004" pitchFamily="50" charset="-52"/>
              </a:rPr>
              <a:t>Климент Охридски</a:t>
            </a:r>
            <a:r>
              <a:rPr lang="bg-BG" sz="1400" b="0" dirty="0">
                <a:solidFill>
                  <a:srgbClr val="7A005E"/>
                </a:solidFill>
                <a:latin typeface="SP Trajan2ML" panose="02000505070000020004" pitchFamily="50" charset="-52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xmlns="" val="159062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1C496D-89F8-43BC-8834-3749800F4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8EED2F-25BB-481F-B3D7-FAA6F9F2B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D837AE-2D1B-444D-818A-5698B3952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456DEA4-C1F7-4BC6-8EE0-A695CCD26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FE40B6-B4D3-44CD-8D48-15CF9269A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8912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2064190"/>
            <a:ext cx="5157787" cy="5975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dirty="0"/>
              <a:t>Подзаглавие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679826"/>
            <a:ext cx="5157787" cy="3509837"/>
          </a:xfrm>
        </p:spPr>
        <p:txBody>
          <a:bodyPr/>
          <a:lstStyle/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064190"/>
            <a:ext cx="5183188" cy="6156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dirty="0"/>
              <a:t>Подзаглавие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679826"/>
            <a:ext cx="5183188" cy="3509837"/>
          </a:xfrm>
        </p:spPr>
        <p:txBody>
          <a:bodyPr/>
          <a:lstStyle/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C8371317-6240-4826-B33E-FC206F64A259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2CEC902-E1F8-4C04-921F-24D31A9D67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288000"/>
            <a:ext cx="9865423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60000" y="0"/>
            <a:ext cx="1116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6892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dirty="0"/>
              <a:t>Подзаглавие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19860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dirty="0"/>
              <a:t>Подзаглавие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19860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288000"/>
            <a:ext cx="10517188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5600" y="5583600"/>
            <a:ext cx="1864714" cy="1080000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rgbClr val="7A0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1400" y="6175883"/>
            <a:ext cx="635932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360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, вариант 3">
    <p:bg>
      <p:bgPr>
        <a:solidFill>
          <a:srgbClr val="7A00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135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dirty="0"/>
              <a:t>Подзаглавие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437475"/>
            <a:ext cx="5157787" cy="31986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135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dirty="0"/>
              <a:t>Подзаглавие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437475"/>
            <a:ext cx="5183188" cy="319860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bg-BG" dirty="0"/>
              <a:t>Първо ниво текст</a:t>
            </a:r>
            <a:endParaRPr lang="en-US" dirty="0"/>
          </a:p>
          <a:p>
            <a:pPr lvl="1"/>
            <a:r>
              <a:rPr lang="bg-BG" dirty="0"/>
              <a:t>Второ ниво текст</a:t>
            </a:r>
            <a:endParaRPr lang="en-US" dirty="0"/>
          </a:p>
          <a:p>
            <a:pPr lvl="2"/>
            <a:r>
              <a:rPr lang="bg-BG" dirty="0"/>
              <a:t>Трето ниво текст</a:t>
            </a:r>
            <a:endParaRPr lang="en-US" dirty="0"/>
          </a:p>
          <a:p>
            <a:pPr lvl="3"/>
            <a:r>
              <a:rPr lang="bg-BG" dirty="0"/>
              <a:t>Четвърто ниво текст</a:t>
            </a:r>
            <a:endParaRPr lang="en-US" dirty="0"/>
          </a:p>
          <a:p>
            <a:pPr lvl="4"/>
            <a:r>
              <a:rPr lang="bg-BG" dirty="0"/>
              <a:t>Пето ниво текст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88000"/>
            <a:ext cx="10517188" cy="1325563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2506" y="5583600"/>
            <a:ext cx="1830901" cy="1080000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3" name="TextBox 22"/>
          <p:cNvSpPr txBox="1"/>
          <p:nvPr userDrawn="1"/>
        </p:nvSpPr>
        <p:spPr>
          <a:xfrm>
            <a:off x="3228792" y="6157777"/>
            <a:ext cx="6724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1400" b="0" cap="all" baseline="0" dirty="0">
                <a:solidFill>
                  <a:srgbClr val="7A005E"/>
                </a:solidFill>
                <a:latin typeface="SP Trajan2ML" panose="02000505070000020004" pitchFamily="50" charset="-52"/>
              </a:rPr>
              <a:t>Софийски университет </a:t>
            </a:r>
            <a:r>
              <a:rPr lang="bg-BG" sz="1400" b="0" dirty="0">
                <a:solidFill>
                  <a:srgbClr val="7A005E"/>
                </a:solidFill>
                <a:latin typeface="SP Trajan2ML" panose="02000505070000020004" pitchFamily="50" charset="-52"/>
              </a:rPr>
              <a:t>„Св. </a:t>
            </a:r>
            <a:r>
              <a:rPr lang="bg-BG" sz="1400" b="0" cap="all" baseline="0" dirty="0">
                <a:solidFill>
                  <a:srgbClr val="7A005E"/>
                </a:solidFill>
                <a:latin typeface="SP Trajan2ML" panose="02000505070000020004" pitchFamily="50" charset="-52"/>
              </a:rPr>
              <a:t>Климент Охридски</a:t>
            </a:r>
            <a:r>
              <a:rPr lang="bg-BG" sz="1400" b="0" dirty="0">
                <a:solidFill>
                  <a:srgbClr val="7A005E"/>
                </a:solidFill>
                <a:latin typeface="SP Trajan2ML" panose="02000505070000020004" pitchFamily="50" charset="-52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xmlns="" val="1143010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амо заглавие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094CAF8-503C-47FB-86BA-0D1DFFCD6E53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2C75319-91FF-41E2-95BE-8339CC46B6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800000" y="288000"/>
            <a:ext cx="9865423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60000" y="0"/>
            <a:ext cx="1116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1321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амо заглавие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88000"/>
            <a:ext cx="10487685" cy="1325563"/>
          </a:xfrm>
          <a:noFill/>
        </p:spPr>
        <p:txBody>
          <a:bodyPr/>
          <a:lstStyle>
            <a:lvl1pPr>
              <a:defRPr>
                <a:solidFill>
                  <a:srgbClr val="7A005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rgbClr val="7A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75600" y="5583600"/>
            <a:ext cx="1864714" cy="108000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rgbClr val="7A0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1400" y="6175883"/>
            <a:ext cx="6359328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96013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амо заглавие, вариант 3">
    <p:bg>
      <p:bgPr>
        <a:solidFill>
          <a:srgbClr val="7A00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88000"/>
            <a:ext cx="10487685" cy="1325563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bg-BG" dirty="0"/>
              <a:t>Въведете заглавие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602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34B481C-4FF9-4E35-B4D9-ADD47E13CAC5}" type="datetimeFigureOut">
              <a:rPr lang="en-US" smtClean="0"/>
              <a:pPr>
                <a:defRPr/>
              </a:pPr>
              <a:t>9/25/2018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26022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26022"/>
            <a:ext cx="136050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D4CA714-9523-464B-9094-07CE2AC829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2506" y="5583600"/>
            <a:ext cx="1830901" cy="108000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0" y="6175883"/>
            <a:ext cx="9971103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228792" y="6157777"/>
            <a:ext cx="6724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g-BG" sz="1400" b="0" cap="all" baseline="0" dirty="0">
                <a:solidFill>
                  <a:srgbClr val="7A005E"/>
                </a:solidFill>
                <a:latin typeface="SP Trajan2ML" panose="02000505070000020004" pitchFamily="50" charset="-52"/>
              </a:rPr>
              <a:t>Софийски университет </a:t>
            </a:r>
            <a:r>
              <a:rPr lang="bg-BG" sz="1400" b="0" dirty="0">
                <a:solidFill>
                  <a:srgbClr val="7A005E"/>
                </a:solidFill>
                <a:latin typeface="SP Trajan2ML" panose="02000505070000020004" pitchFamily="50" charset="-52"/>
              </a:rPr>
              <a:t>„Св. </a:t>
            </a:r>
            <a:r>
              <a:rPr lang="bg-BG" sz="1400" b="0" cap="all" baseline="0" dirty="0">
                <a:solidFill>
                  <a:srgbClr val="7A005E"/>
                </a:solidFill>
                <a:latin typeface="SP Trajan2ML" panose="02000505070000020004" pitchFamily="50" charset="-52"/>
              </a:rPr>
              <a:t>Климент Охридски</a:t>
            </a:r>
            <a:r>
              <a:rPr lang="bg-BG" sz="1400" b="0" dirty="0">
                <a:solidFill>
                  <a:srgbClr val="7A005E"/>
                </a:solidFill>
                <a:latin typeface="SP Trajan2ML" panose="02000505070000020004" pitchFamily="50" charset="-52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xmlns="" val="209350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4327DB-018D-4863-A6C5-CD657A810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C1F83F-D911-452A-911A-AFA1B4492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60B35F-E269-48A9-BB89-5D61CAFD0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A75D-1B8B-4D5F-A2FE-EBAFB78EE577}" type="datetime1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D866F1-1A10-4581-85CA-8C50F049F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553319-EPP-1-2014-1-BG-EPPJMO-PROJECT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782F1E-32A7-43F9-8ACC-BBF68330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1985-CFEF-4368-B0D6-B799EE9781F0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87340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30510-F343-42CC-8744-063DD55CC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173D3C-CBE6-43F4-BD58-906E6733B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68A597-E6D5-4C26-A7B2-2D4086A0D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273866-8337-4A94-97FF-F28DB5F8B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743558-3F67-4838-A7C7-1296A6227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85BE3C-368C-4B98-8ED2-DFAD4C3C1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206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619057-C1C4-4F23-A2A4-9E4152AD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6EF071-AA60-45AF-A801-00E1EBBA7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01AF9-B7D0-4369-9B0F-BD0914370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D4726E9-BD1B-4207-B098-1053E53E5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621FCA1-28F9-4A97-B8BB-22CCBE2E2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051D3F-1C33-4520-91C9-DBA3D887B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E649FF4-5DA4-454B-AC2B-EFDD5E84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721FE33-05CC-4CE5-A1D4-A1746449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847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BEF35-9FD7-48B3-B7DE-17718BEC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981EB7F-0A16-428E-8723-060722DBF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F1761CE-F37F-416F-94A3-1CB89DEC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10A823B-189C-4F3A-8444-78E7F614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940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C2CFFF3-9EE2-4FC2-BA57-5E65FC56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885D7-56C5-4D5B-9E27-F8F0DE11D139}" type="datetime1">
              <a:rPr lang="bg-BG" smtClean="0"/>
              <a:pPr/>
              <a:t>25.9.2018 г.</a:t>
            </a:fld>
            <a:endParaRPr 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91C001C-62A8-4C00-BD42-D92B29174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553319-EPP-1-2014-1-BG-EPPJMO-PROJECT</a:t>
            </a:r>
            <a:endParaRPr 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CE9FB21-68BB-44C0-B930-B83F890D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1985-CFEF-4368-B0D6-B799EE9781F0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14980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4BFE35-9C57-48AB-9DF1-37FF3B9BD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080E5C-1D43-4CAD-81FE-4E88FAB26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9B8D175-28E1-4D3C-9E94-10AC670A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39E418D-5E33-4016-94EB-DFFB33C1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D5016E-E3DA-4947-87E1-19DFDFEDD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B955F6-7F7B-4834-8965-1AF4A8F73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048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B472C9-F6CD-470A-B5CC-E87D9151D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7B846FF-18B4-4DB3-ACC1-E2094C558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26BD59-887B-4DD8-97B5-8CB9EE09D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99CC46-47F7-4D1A-AC66-46A579E16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89FFAD5-0E90-4E4E-A1CC-EA1C842F7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306855-7A0A-4C31-B317-62D581BD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430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0F586C-9968-41CC-9A33-2194DC74E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6A0860-F621-4CB8-AB20-678EAB119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4ACA96-AD72-4EBF-AC26-37A7CED30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38BD84-4C72-4D2D-8A48-54094362EAC5}" type="datetimeFigureOut">
              <a:rPr lang="en-US" smtClean="0"/>
              <a:pPr>
                <a:defRPr/>
              </a:pPr>
              <a:t>9/25/2018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85714F5-5EDA-4CCE-8971-0AC780652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E9797F-4CF0-41C2-9118-3D54A2655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667ACBD-C771-4EA3-9D4D-0DECC3F3A65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35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27" r:id="rId13"/>
    <p:sldLayoutId id="2147483739" r:id="rId14"/>
    <p:sldLayoutId id="2147483728" r:id="rId15"/>
    <p:sldLayoutId id="2147483743" r:id="rId16"/>
    <p:sldLayoutId id="2147483746" r:id="rId17"/>
    <p:sldLayoutId id="2147483756" r:id="rId18"/>
    <p:sldLayoutId id="2147483758" r:id="rId19"/>
    <p:sldLayoutId id="2147483749" r:id="rId20"/>
    <p:sldLayoutId id="2147483759" r:id="rId21"/>
    <p:sldLayoutId id="2147483760" r:id="rId22"/>
    <p:sldLayoutId id="2147483752" r:id="rId23"/>
    <p:sldLayoutId id="2147483755" r:id="rId24"/>
    <p:sldLayoutId id="2147483761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mailto:oharizanova@phls.uni-sofia.bg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results?search_query=%D0%BA%D0%B2%D0%B0%D0%BD%D1%82%D0%BE%D0%B2+%D0%BA%D0%BE%D0%BC%D0%BF%D1%8E%D1%82%D1%8A%D1%80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webit.bg/" TargetMode="Externa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olovit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conomy.bg/world/view/21719/Industriya-40-V-sledvashtite-5-godini-shte-bydat-zagubeni-5-mln-rabotni-mesta" TargetMode="Externa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hyperlink" Target="https://www.dnes.bg/technology/2018/09/17/biometriiata-shte-razshiriava-pazarniia-si-dial-sredno-s-40-godishno.388095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sti.bg/tehnologii/nauka-i-tehnika/ucheni-shte-syzdavat-kiborgi-sys-svryhchoveshka-sila-6082907" TargetMode="External"/><Relationship Id="rId5" Type="http://schemas.openxmlformats.org/officeDocument/2006/relationships/hyperlink" Target="https://www.vesti.bg/tehnologii/nauka-i-tehnika/pentagonyt-investira-2-mlrd.-vyv-voenen-izkustven-intelekt-6086351" TargetMode="Externa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eths.blog/2007/01/web4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hyperlink" Target="https://www.dezeen.com/2012/08/01/vennesla-library-and-cultural-centre-by-helen-hard-architects/" TargetMode="External"/><Relationship Id="rId4" Type="http://schemas.openxmlformats.org/officeDocument/2006/relationships/hyperlink" Target="https://www.reddit.com/r/RoomPorn/comments/11maqo/seattle_public_library_1200x90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britannica.com/science/information-scienc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oxforddictionaries.com/definition/information" TargetMode="External"/><Relationship Id="rId2" Type="http://schemas.openxmlformats.org/officeDocument/2006/relationships/hyperlink" Target="https://en.oxforddictionaries.com/definition/da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br.org/1958/11/management-in-the-1980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britannica.com/topic/information-syste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susainesevilla/history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s://www.ibm.com/blogs/cloud-computing/2014/03/a-brief-history-of-cloud-computing-3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54B4E026-CA94-4051-86F7-5052B92EA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2543" y="1543681"/>
            <a:ext cx="7576868" cy="2362287"/>
          </a:xfrm>
        </p:spPr>
        <p:txBody>
          <a:bodyPr anchor="ctr">
            <a:noAutofit/>
          </a:bodyPr>
          <a:lstStyle/>
          <a:p>
            <a:pPr algn="l"/>
            <a:r>
              <a:rPr lang="bg-BG" sz="6000" dirty="0"/>
              <a:t>Библиотеките </a:t>
            </a:r>
            <a:br>
              <a:rPr lang="bg-BG" sz="6000" dirty="0"/>
            </a:br>
            <a:r>
              <a:rPr lang="bg-BG" sz="6000" dirty="0"/>
              <a:t>в света на </a:t>
            </a:r>
            <a:r>
              <a:rPr lang="en-US" sz="6000" dirty="0" err="1"/>
              <a:t>GigaWorld</a:t>
            </a:r>
            <a:endParaRPr lang="bg-BG" sz="6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8D60B6-7110-4E15-BD67-D403F03720C3}"/>
              </a:ext>
            </a:extLst>
          </p:cNvPr>
          <p:cNvSpPr txBox="1"/>
          <p:nvPr/>
        </p:nvSpPr>
        <p:spPr>
          <a:xfrm>
            <a:off x="3424686" y="4280958"/>
            <a:ext cx="3325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дфн Оля Харизанова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oharizanova@phls.uni-sofia.bg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AC183D-532F-4C94-B774-A0DD8F2F67E2}"/>
              </a:ext>
            </a:extLst>
          </p:cNvPr>
          <p:cNvSpPr txBox="1"/>
          <p:nvPr/>
        </p:nvSpPr>
        <p:spPr>
          <a:xfrm>
            <a:off x="324747" y="2034014"/>
            <a:ext cx="28238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26.09.</a:t>
            </a:r>
            <a:r>
              <a:rPr lang="en-US" sz="10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bg-BG" sz="10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10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000" dirty="0">
              <a:solidFill>
                <a:srgbClr val="660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4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 години </a:t>
            </a:r>
          </a:p>
          <a:p>
            <a:r>
              <a:rPr lang="bg-BG" sz="14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Университетска библиотека </a:t>
            </a:r>
          </a:p>
          <a:p>
            <a:r>
              <a:rPr lang="bg-BG" sz="1400" dirty="0">
                <a:solidFill>
                  <a:srgbClr val="6600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„Св. Климент Охридски“</a:t>
            </a:r>
            <a:endParaRPr lang="en-US" sz="1400" dirty="0">
              <a:solidFill>
                <a:srgbClr val="6600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iga World">
            <a:extLst>
              <a:ext uri="{FF2B5EF4-FFF2-40B4-BE49-F238E27FC236}">
                <a16:creationId xmlns:a16="http://schemas.microsoft.com/office/drawing/2014/main" xmlns="" id="{ACBA1367-3D14-4F71-AE57-C6C2577FA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637" y="4900934"/>
            <a:ext cx="1061768" cy="106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xmlns="" id="{A4072685-2F13-431D-819E-1F7AE13214F3}"/>
              </a:ext>
            </a:extLst>
          </p:cNvPr>
          <p:cNvSpPr txBox="1"/>
          <p:nvPr/>
        </p:nvSpPr>
        <p:spPr>
          <a:xfrm>
            <a:off x="319174" y="5962702"/>
            <a:ext cx="12626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Източник фото: </a:t>
            </a:r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LinkedIn</a:t>
            </a:r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xmlns="" id="{B380B9BA-FA94-44A3-80E5-2AE2A08D9A33}"/>
              </a:ext>
            </a:extLst>
          </p:cNvPr>
          <p:cNvSpPr txBox="1"/>
          <p:nvPr/>
        </p:nvSpPr>
        <p:spPr>
          <a:xfrm>
            <a:off x="324747" y="4342514"/>
            <a:ext cx="1357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Темата е провокирана от </a:t>
            </a:r>
            <a:endParaRPr lang="en-US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разработка на </a:t>
            </a:r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Liberty Global</a:t>
            </a:r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7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GigaWorld</a:t>
            </a:r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 </a:t>
            </a:r>
            <a:r>
              <a:rPr lang="en-US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Connecting Europe, bit by </a:t>
            </a:r>
            <a:r>
              <a:rPr lang="en-US" sz="7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GIGAbit</a:t>
            </a:r>
            <a:r>
              <a:rPr lang="bg-BG" sz="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8457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xmlns="" id="{99AE2756-0FC4-4155-83E7-58AAAB63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xmlns="" id="{247AB924-1B87-43FC-B7C7-B112D5C51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bg-BG" sz="5400" dirty="0">
                <a:solidFill>
                  <a:schemeClr val="bg1"/>
                </a:solidFill>
              </a:rPr>
              <a:t>В началото (пример)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9362" y="5815698"/>
            <a:ext cx="9144000" cy="420001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Apple (1976)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xmlns="" id="{818DC98F-4057-4645-B948-F604F39A9C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xmlns="" id="{DAD2B705-4A9B-408D-AA80-4F41045E0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" descr="Компьютер Apple">
            <a:extLst>
              <a:ext uri="{FF2B5EF4-FFF2-40B4-BE49-F238E27FC236}">
                <a16:creationId xmlns:a16="http://schemas.microsoft.com/office/drawing/2014/main" xmlns="" id="{276E18FF-C43E-4045-A498-260381914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81998" y="489940"/>
            <a:ext cx="5397890" cy="365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Резултат с изображение за компютри">
            <a:extLst>
              <a:ext uri="{FF2B5EF4-FFF2-40B4-BE49-F238E27FC236}">
                <a16:creationId xmlns:a16="http://schemas.microsoft.com/office/drawing/2014/main" xmlns="" id="{7E3DA4B1-35C6-4541-8DC0-12CDC9ECCD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416043" y="515448"/>
            <a:ext cx="5496619" cy="361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1122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DFDA47BC-3069-47F5-8257-24B3B1F76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2927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Резултат с изображение за електронни компютри">
            <a:extLst>
              <a:ext uri="{FF2B5EF4-FFF2-40B4-BE49-F238E27FC236}">
                <a16:creationId xmlns:a16="http://schemas.microsoft.com/office/drawing/2014/main" xmlns="" id="{2BBA8033-B9B4-40FB-BC50-68D047D3A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256859" y="1386019"/>
            <a:ext cx="2648371" cy="18410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AE95D8F-9825-4222-8846-E3461598CC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В днешни времена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9362" y="5815698"/>
            <a:ext cx="9144000" cy="420001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bg-BG" sz="3500" b="1" dirty="0">
                <a:solidFill>
                  <a:srgbClr val="FFC000"/>
                </a:solidFill>
              </a:rPr>
              <a:t>Масова употреба на Електронни устройства</a:t>
            </a:r>
          </a:p>
        </p:txBody>
      </p:sp>
      <p:pic>
        <p:nvPicPr>
          <p:cNvPr id="1030" name="Picture 6" descr="Резултат с изображение за електронни компютри">
            <a:extLst>
              <a:ext uri="{FF2B5EF4-FFF2-40B4-BE49-F238E27FC236}">
                <a16:creationId xmlns:a16="http://schemas.microsoft.com/office/drawing/2014/main" xmlns="" id="{46B8872E-FE44-4604-81E5-A8A6D057FD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0041" y="1491102"/>
            <a:ext cx="2659472" cy="16308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90EA944-23E4-4CA9-8093-24172C90C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0143" y="1052686"/>
            <a:ext cx="2646677" cy="2507726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942B920A-73AD-402A-8EEF-B88E1A939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9768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00C9EB70-BC82-414A-BF8D-AD7FC67276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06609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Резултат с изображение за смартфони">
            <a:extLst>
              <a:ext uri="{FF2B5EF4-FFF2-40B4-BE49-F238E27FC236}">
                <a16:creationId xmlns:a16="http://schemas.microsoft.com/office/drawing/2014/main" xmlns="" id="{545C9F3D-DD53-4356-B100-7F569C988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225269" y="1488334"/>
            <a:ext cx="2648372" cy="16810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3217665F-0036-444A-8D4A-33AF36A36A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377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effectLst/>
        </p:spPr>
      </p: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17634" y="321733"/>
            <a:ext cx="4129237" cy="6060017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4811469" y="321733"/>
            <a:ext cx="3375479" cy="3259667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8508682" y="321733"/>
            <a:ext cx="3375478" cy="3259667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cxnSp>
        <p:nvCxnSpPr>
          <p:cNvPr id="25" name="Straight Connector 24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366" y="1543706"/>
            <a:ext cx="3483526" cy="36192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933A31-9314-424E-AFA3-08DEEF3B9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7982" y="1307805"/>
            <a:ext cx="3202451" cy="1201479"/>
          </a:xfrm>
          <a:prstGeom prst="rect">
            <a:avLst/>
          </a:prstGeom>
        </p:spPr>
      </p:pic>
      <p:pic>
        <p:nvPicPr>
          <p:cNvPr id="12" name="Picture 11" descr="A picture containing thing&#10;&#10;Description generated with very high confidenc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30415" y="1105383"/>
            <a:ext cx="2775335" cy="1686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1821" y="4004733"/>
            <a:ext cx="6986149" cy="11582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bg-BG" sz="4600" b="1" dirty="0">
                <a:solidFill>
                  <a:schemeClr val="bg1"/>
                </a:solidFill>
              </a:rPr>
              <a:t>И пак в днешни времена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3801" y="5524134"/>
            <a:ext cx="6465286" cy="60255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bg-BG" sz="4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Облачни технологии</a:t>
            </a:r>
          </a:p>
          <a:p>
            <a:r>
              <a:rPr lang="bg-BG" sz="40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Същност и разновидности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016567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023" y="1412776"/>
            <a:ext cx="11348814" cy="4943574"/>
          </a:xfrm>
        </p:spPr>
        <p:txBody>
          <a:bodyPr>
            <a:normAutofit fontScale="92500" lnSpcReduction="10000"/>
          </a:bodyPr>
          <a:lstStyle/>
          <a:p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Конвенционалното възприемане на компютрите е, че те са устройства, притежаващи </a:t>
            </a:r>
            <a:r>
              <a:rPr lang="bg-B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ограничено</a:t>
            </a:r>
            <a:r>
              <a:rPr lang="bg-BG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ресурси.</a:t>
            </a:r>
          </a:p>
          <a:p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достигането на границата, потребителят се нуждае от </a:t>
            </a:r>
            <a:r>
              <a:rPr lang="bg-BG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скъпо допълнение </a:t>
            </a: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</a:t>
            </a: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набавяне на нови ресурси.</a:t>
            </a:r>
          </a:p>
          <a:p>
            <a:endParaRPr lang="bg-B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т. нар. Облачни технологии се достига до </a:t>
            </a:r>
            <a:r>
              <a:rPr lang="bg-BG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виртуализация</a:t>
            </a: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процеси и споделяне на ресурси в мрежова среда.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Ние сме в нова ИКТ ера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bg-BG" sz="5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ерата </a:t>
            </a:r>
            <a:r>
              <a:rPr lang="bg-BG" sz="5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</a:t>
            </a:r>
            <a:r>
              <a:rPr lang="en-US" sz="5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-PC</a:t>
            </a:r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>
            <a:off x="1261906" y="3897881"/>
            <a:ext cx="9847371" cy="0"/>
          </a:xfrm>
          <a:prstGeom prst="line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48648" y="336060"/>
            <a:ext cx="7636041" cy="58477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 дигитализация към виртуализация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1562128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38405" y="1636932"/>
            <a:ext cx="86409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модел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26" y="1101862"/>
            <a:ext cx="11656463" cy="5537764"/>
          </a:xfrm>
        </p:spPr>
        <p:txBody>
          <a:bodyPr>
            <a:normAutofit fontScale="77500" lnSpcReduction="20000"/>
          </a:bodyPr>
          <a:lstStyle/>
          <a:p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„Преместване“ на изчислителните мощности (миграция към нов модел):</a:t>
            </a:r>
          </a:p>
          <a:p>
            <a:pPr marL="0" indent="0">
              <a:buNone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bg-BG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Desktop Computer </a:t>
            </a:r>
            <a:r>
              <a:rPr lang="bg-BG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bg-BG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3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Center</a:t>
            </a:r>
          </a:p>
          <a:p>
            <a:endParaRPr lang="bg-B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Технологичен модел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чрез който се осигурява възможност за </a:t>
            </a:r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мрежови достъп до споделени ресурси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като: 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компютърни мрежи, 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сървъри, 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хранилища за масиви от данни, 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софтуерни приложения с минимално участие или управление от доставчика на услугата и др. </a:t>
            </a:r>
          </a:p>
          <a:p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Намаляване на разходите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По-гъвкаво създаване и използване на информация</a:t>
            </a:r>
          </a:p>
          <a:p>
            <a:pPr>
              <a:buFont typeface="Times New Roman" panose="02020603050405020304" pitchFamily="18" charset="0"/>
              <a:buChar char="₋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Използване на ресурси в мрежова среда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946417" y="214930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453959" y="218374"/>
            <a:ext cx="5248542" cy="617656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Облачни технологии</a:t>
            </a:r>
            <a:endParaRPr kumimoji="0" lang="bg-BG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28595">
            <a:off x="9666791" y="771541"/>
            <a:ext cx="2152875" cy="1858848"/>
          </a:xfrm>
          <a:prstGeom prst="rect">
            <a:avLst/>
          </a:prstGeom>
        </p:spPr>
      </p:pic>
      <p:pic>
        <p:nvPicPr>
          <p:cNvPr id="7" name="Picture 4" descr="Резултат с изображение за файлова синхронизация">
            <a:extLst>
              <a:ext uri="{FF2B5EF4-FFF2-40B4-BE49-F238E27FC236}">
                <a16:creationId xmlns:a16="http://schemas.microsoft.com/office/drawing/2014/main" xmlns="" id="{385F4F46-A3B9-4208-BCB7-A521C644E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70055" y="6450005"/>
            <a:ext cx="401338" cy="35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Свързано изображение">
            <a:extLst>
              <a:ext uri="{FF2B5EF4-FFF2-40B4-BE49-F238E27FC236}">
                <a16:creationId xmlns:a16="http://schemas.microsoft.com/office/drawing/2014/main" xmlns="" id="{230295B4-3BC6-4A63-962C-5F151237D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05677" y="5703793"/>
            <a:ext cx="998453" cy="31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Резултат с изображение за файлова синхронизация">
            <a:extLst>
              <a:ext uri="{FF2B5EF4-FFF2-40B4-BE49-F238E27FC236}">
                <a16:creationId xmlns:a16="http://schemas.microsoft.com/office/drawing/2014/main" xmlns="" id="{323E1B7A-C32C-45F4-8C74-02D86FE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82385" y="6114544"/>
            <a:ext cx="304307" cy="3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Резултат с изображение за файлова синхронизация">
            <a:extLst>
              <a:ext uri="{FF2B5EF4-FFF2-40B4-BE49-F238E27FC236}">
                <a16:creationId xmlns:a16="http://schemas.microsoft.com/office/drawing/2014/main" xmlns="" id="{E956E7D7-4160-4921-B2DC-6C7313B2B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29637" y="6118942"/>
            <a:ext cx="780598" cy="29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Резултат с изображение за файлова синхронизация">
            <a:extLst>
              <a:ext uri="{FF2B5EF4-FFF2-40B4-BE49-F238E27FC236}">
                <a16:creationId xmlns:a16="http://schemas.microsoft.com/office/drawing/2014/main" xmlns="" id="{81674267-CD0A-445E-B9B8-B4F848F6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3580" y="6495851"/>
            <a:ext cx="579990" cy="33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182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/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cxnSp>
        <p:nvCxnSpPr>
          <p:cNvPr id="73" name="Straight Connector 72">
            <a:extLst/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rot="16200000">
            <a:off x="1508760" y="3431556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/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01147" y="5004581"/>
            <a:ext cx="962395" cy="962395"/>
          </a:xfrm>
          <a:prstGeom prst="ellipse">
            <a:avLst/>
          </a:prstGeom>
          <a:solidFill>
            <a:srgbClr val="3751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7" name="Oval 76">
            <a:extLst/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63725" y="4865965"/>
            <a:ext cx="293695" cy="293695"/>
          </a:xfrm>
          <a:prstGeom prst="ellipse">
            <a:avLst/>
          </a:prstGeom>
          <a:solidFill>
            <a:srgbClr val="63B1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3074" name="Picture 2" descr="Резултат с изображение за виртуализация">
            <a:extLst>
              <a:ext uri="{FF2B5EF4-FFF2-40B4-BE49-F238E27FC236}">
                <a16:creationId xmlns:a16="http://schemas.microsoft.com/office/drawing/2014/main" xmlns="" id="{512C776C-B036-40AD-8F09-32B6552870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7" r="19449"/>
          <a:stretch/>
        </p:blipFill>
        <p:spPr bwMode="auto">
          <a:xfrm>
            <a:off x="6492114" y="10"/>
            <a:ext cx="5699887" cy="405923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49C2DD1D-5104-47F2-AA06-746FA58F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6" y="4526280"/>
            <a:ext cx="8442251" cy="10558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sz="4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Облачни услуги </a:t>
            </a:r>
            <a:r>
              <a:rPr lang="bg-BG" sz="4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Cloud services</a:t>
            </a:r>
            <a:r>
              <a:rPr lang="en-US" sz="4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47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057" y="223661"/>
            <a:ext cx="6414151" cy="4059234"/>
          </a:xfrm>
        </p:spPr>
        <p:txBody>
          <a:bodyPr anchor="ctr">
            <a:noAutofit/>
          </a:bodyPr>
          <a:lstStyle/>
          <a:p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Облачните технологии осигуряват </a:t>
            </a:r>
            <a:r>
              <a:rPr lang="bg-BG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разнородни типове услуги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които са на разположение на потребителите при поискване </a:t>
            </a:r>
            <a:r>
              <a:rPr lang="bg-BG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on-demand</a:t>
            </a:r>
            <a:r>
              <a:rPr lang="bg-BG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Облакът </a:t>
            </a:r>
            <a:r>
              <a:rPr lang="bg-BG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 конкретен продукт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Той е </a:t>
            </a:r>
            <a:r>
              <a:rPr lang="bg-BG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 за предоставяне на ИТ услуги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които се използват според необходимостта и следват модела </a:t>
            </a:r>
            <a:r>
              <a:rPr lang="bg-BG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„плащане според използването“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Облачната услуга е </a:t>
            </a:r>
            <a:r>
              <a:rPr lang="bg-BG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количествено оценима услуга 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предоставяне на съвкупност от облачни ресурси (</a:t>
            </a:r>
            <a:r>
              <a:rPr lang="bg-BG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процесорно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време, памет, пропускателна способност на  канали за връзка и др.), която може да бъде </a:t>
            </a:r>
            <a:r>
              <a:rPr lang="bg-BG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получена автоматично по заявка 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разнородни средства (персонален компютър, мобилно устройство,…) през високоскоростна връзка. Отличава се с </a:t>
            </a:r>
            <a:r>
              <a:rPr lang="bg-BG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гъвкавост</a:t>
            </a:r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избора на необходимите облачни ресурси. </a:t>
            </a:r>
          </a:p>
          <a:p>
            <a:r>
              <a:rPr lang="bg-BG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Облачната услуга е предоставяна и използвана независимо от времето, от канала за достъп до мрежа и видовете устройства.</a:t>
            </a:r>
          </a:p>
          <a:p>
            <a:endParaRPr lang="bg-BG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авоъгълник 1">
            <a:extLst>
              <a:ext uri="{FF2B5EF4-FFF2-40B4-BE49-F238E27FC236}">
                <a16:creationId xmlns:a16="http://schemas.microsoft.com/office/drawing/2014/main" xmlns="" id="{2C69BA3E-C4AB-46B5-948B-61A2A4ED83D9}"/>
              </a:ext>
            </a:extLst>
          </p:cNvPr>
          <p:cNvSpPr/>
          <p:nvPr/>
        </p:nvSpPr>
        <p:spPr>
          <a:xfrm rot="1558541">
            <a:off x="7785611" y="3058398"/>
            <a:ext cx="199843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 err="1"/>
              <a:t>GigaWorld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956546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0574" y="483816"/>
            <a:ext cx="4977976" cy="1454051"/>
          </a:xfrm>
        </p:spPr>
        <p:txBody>
          <a:bodyPr>
            <a:normAutofit/>
          </a:bodyPr>
          <a:lstStyle/>
          <a:p>
            <a:pPr eaLnBrk="1" hangingPunct="1"/>
            <a:r>
              <a:rPr lang="bg-BG" b="1" noProof="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Хардуер – преди и все още днес</a:t>
            </a:r>
          </a:p>
        </p:txBody>
      </p:sp>
      <p:sp>
        <p:nvSpPr>
          <p:cNvPr id="19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3" descr="http://www-it.fmi.uni-sofia.bg/ReDisInfo/courses/modules/module2/parts/module1/part1/lesson5_clip_image001.gif">
            <a:extLst>
              <a:ext uri="{FF2B5EF4-FFF2-40B4-BE49-F238E27FC236}">
                <a16:creationId xmlns:a16="http://schemas.microsoft.com/office/drawing/2014/main" xmlns="" id="{E4362B23-3A7D-4B66-B1A2-36A2B37177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60" r="7056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9" name="Content Placeholder 5"/>
          <p:cNvSpPr>
            <a:spLocks noGrp="1"/>
          </p:cNvSpPr>
          <p:nvPr>
            <p:ph idx="1"/>
          </p:nvPr>
        </p:nvSpPr>
        <p:spPr>
          <a:xfrm>
            <a:off x="6090574" y="2227220"/>
            <a:ext cx="5753494" cy="4341427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bg-BG" sz="2000" b="1" noProof="0" dirty="0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Джон фон Нойман</a:t>
            </a:r>
          </a:p>
          <a:p>
            <a:pPr marL="576072" indent="-457200">
              <a:buFont typeface="Wingdings" panose="05000000000000000000" pitchFamily="2" charset="2"/>
              <a:buChar char="§"/>
            </a:pP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През 1945 г. разработва </a:t>
            </a:r>
            <a:r>
              <a:rPr lang="bg-BG" sz="2000" b="1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общ модел на компютърна система</a:t>
            </a: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  <a:p>
            <a:pPr marL="576072" indent="-457200">
              <a:buFont typeface="Wingdings" panose="05000000000000000000" pitchFamily="2" charset="2"/>
              <a:buChar char="§"/>
            </a:pP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Нойман и негови колеги реализират идеите му и създават работеща система, наречена </a:t>
            </a:r>
            <a:r>
              <a:rPr lang="bg-BG" sz="2000" b="1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EDVAC</a:t>
            </a: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</a:t>
            </a:r>
          </a:p>
          <a:p>
            <a:pPr marL="576072" indent="-4572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EDVAC</a:t>
            </a: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влиза в действие през 1952. </a:t>
            </a:r>
          </a:p>
          <a:p>
            <a:pPr marL="576072" indent="-4572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EDVAC </a:t>
            </a: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е с революционна архитектура, която и досега остава основа на всички компютърни системи за обща употреба.</a:t>
            </a:r>
          </a:p>
          <a:p>
            <a:pPr>
              <a:buClr>
                <a:srgbClr val="C00000"/>
              </a:buClr>
            </a:pPr>
            <a:r>
              <a:rPr lang="bg-BG" sz="2000" noProof="0" dirty="0">
                <a:solidFill>
                  <a:srgbClr val="0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Почти всички съвременни компютри  в масова употреба са изградени съгласно архитектурата, описана от Джон фон Нойман.</a:t>
            </a:r>
          </a:p>
          <a:p>
            <a:pPr marL="0" indent="0">
              <a:buClr>
                <a:srgbClr val="C00000"/>
              </a:buClr>
              <a:buNone/>
            </a:pPr>
            <a:endParaRPr lang="bg-BG" sz="2000" noProof="0" dirty="0">
              <a:solidFill>
                <a:srgbClr val="00000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6771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Резултат с изображение за компютърна систем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19" r="9278"/>
          <a:stretch/>
        </p:blipFill>
        <p:spPr bwMode="auto">
          <a:xfrm>
            <a:off x="5913123" y="10"/>
            <a:ext cx="6278877" cy="685799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168" y="2398212"/>
            <a:ext cx="4983480" cy="295879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bg-BG" b="1" dirty="0">
                <a:solidFill>
                  <a:srgbClr val="0070C0"/>
                </a:solidFill>
              </a:rPr>
              <a:t>Близкото бъдеще … или … измерима реалност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9168" y="487681"/>
            <a:ext cx="5208494" cy="171763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g-BG" sz="4000" b="1" dirty="0">
                <a:solidFill>
                  <a:schemeClr val="tx1"/>
                </a:solidFill>
              </a:rPr>
              <a:t>Предизвикателствата на Квантовата информатика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D43D2B-2AF7-4F8A-B96E-409F7F6DF919}"/>
              </a:ext>
            </a:extLst>
          </p:cNvPr>
          <p:cNvSpPr txBox="1"/>
          <p:nvPr/>
        </p:nvSpPr>
        <p:spPr>
          <a:xfrm>
            <a:off x="1113755" y="6146907"/>
            <a:ext cx="3923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i="1" dirty="0"/>
              <a:t>Виж например:</a:t>
            </a:r>
            <a:endParaRPr lang="en-US" i="1" dirty="0">
              <a:hlinkClick r:id="rId3"/>
            </a:endParaRPr>
          </a:p>
          <a:p>
            <a:r>
              <a:rPr lang="bg-BG" dirty="0">
                <a:hlinkClick r:id="rId3"/>
              </a:rPr>
              <a:t>Квантов компютър </a:t>
            </a:r>
            <a:r>
              <a:rPr lang="bg-BG" dirty="0"/>
              <a:t>(</a:t>
            </a:r>
            <a:r>
              <a:rPr lang="en-US" dirty="0"/>
              <a:t>YouTube, 2017</a:t>
            </a:r>
            <a:r>
              <a:rPr lang="bg-BG" dirty="0"/>
              <a:t>)</a:t>
            </a:r>
            <a:endParaRPr lang="en-US" dirty="0"/>
          </a:p>
        </p:txBody>
      </p:sp>
      <p:pic>
        <p:nvPicPr>
          <p:cNvPr id="9" name="Picture 4" descr="Резултат с изображение за внимание">
            <a:extLst>
              <a:ext uri="{FF2B5EF4-FFF2-40B4-BE49-F238E27FC236}">
                <a16:creationId xmlns:a16="http://schemas.microsoft.com/office/drawing/2014/main" xmlns="" id="{DB54FE1F-1B0A-45ED-A42B-7DD42290F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933" y="6237907"/>
            <a:ext cx="344361" cy="51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1474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448578"/>
            <a:ext cx="12039600" cy="6323161"/>
          </a:xfrm>
        </p:spPr>
        <p:txBody>
          <a:bodyPr>
            <a:normAutofit lnSpcReduction="10000"/>
          </a:bodyPr>
          <a:lstStyle/>
          <a:p>
            <a:r>
              <a:rPr lang="bg-BG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Електронен компютър</a:t>
            </a:r>
            <a:r>
              <a:rPr lang="en-US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= </a:t>
            </a:r>
            <a:r>
              <a:rPr lang="bg-BG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Компютърна информатика </a:t>
            </a:r>
            <a:endParaRPr lang="en-US" sz="3000" b="1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3000" b="1" dirty="0">
                <a:highlight>
                  <a:srgbClr val="FFFF00"/>
                </a:highlight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=</a:t>
            </a:r>
            <a:r>
              <a:rPr lang="bg-BG" sz="3000" b="1" dirty="0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bg-BG" sz="3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двуизмерност</a:t>
            </a:r>
            <a:endParaRPr lang="en-US" sz="3000" b="1" dirty="0">
              <a:solidFill>
                <a:srgbClr val="0070C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⟶ Информацията в </a:t>
            </a:r>
            <a:r>
              <a:rPr lang="bg-BG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електронния компютър 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се измерва в </a:t>
            </a:r>
            <a:r>
              <a:rPr lang="bg-BG" sz="3000" b="1" dirty="0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битове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⟶ Един бит може да има едно от две възможни състояния – </a:t>
            </a:r>
            <a:r>
              <a:rPr lang="bg-BG" sz="3000" b="1" dirty="0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0 или 1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bg-BG" sz="160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bg-BG" sz="3000" b="1" noProof="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Квантов компютър = Квантова информатика </a:t>
            </a:r>
            <a:endParaRPr lang="en-US" sz="3000" b="1" noProof="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bg-BG" sz="3000" b="1" noProof="0" dirty="0">
                <a:highlight>
                  <a:srgbClr val="00FFFF"/>
                </a:highlight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=</a:t>
            </a:r>
            <a:r>
              <a:rPr lang="bg-BG" sz="3000" b="1" noProof="0" dirty="0">
                <a:solidFill>
                  <a:srgbClr val="C00000"/>
                </a:solidFill>
                <a:highlight>
                  <a:srgbClr val="FCFCFC"/>
                </a:highlight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bg-BG" sz="3000" b="1" noProof="0" dirty="0" err="1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триизмерност</a:t>
            </a:r>
            <a:endParaRPr lang="bg-BG" sz="3000" b="1" noProof="0" dirty="0">
              <a:solidFill>
                <a:srgbClr val="C0000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  <a:sym typeface="Wingdings 3" panose="05040102010807070707" pitchFamily="18" charset="2"/>
              </a:rPr>
              <a:t>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Квантовият компютър съхранява и обработва данни чрез </a:t>
            </a:r>
            <a:r>
              <a:rPr lang="bg-BG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квантовите свойства на атомите 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и </a:t>
            </a:r>
            <a:r>
              <a:rPr lang="bg-BG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на елементарните частици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 </a:t>
            </a:r>
          </a:p>
          <a:p>
            <a:pPr marL="566928" indent="-457200">
              <a:buFont typeface="Wingdings 3" panose="05040102010807070707" pitchFamily="18" charset="2"/>
              <a:buChar char="¢"/>
            </a:pP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При </a:t>
            </a:r>
            <a:r>
              <a:rPr lang="ru-RU" sz="3000" dirty="0" err="1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квантовия</a:t>
            </a:r>
            <a:r>
              <a:rPr lang="bg-BG" sz="3000" dirty="0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компютър 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информацията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с</a:t>
            </a:r>
            <a:r>
              <a:rPr lang="bg-BG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е измерва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в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кюбити</a:t>
            </a:r>
            <a:r>
              <a:rPr lang="ru-RU" sz="3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(квантови битове)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</a:t>
            </a:r>
            <a:r>
              <a:rPr lang="ru-RU" sz="3000" dirty="0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</a:t>
            </a:r>
          </a:p>
          <a:p>
            <a:pPr marL="566928" indent="-457200">
              <a:buFont typeface="Wingdings 3" panose="05040102010807070707" pitchFamily="18" charset="2"/>
              <a:buChar char="¢"/>
            </a:pP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Един кюбит може да бъде не само в състояние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0 или 1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,</a:t>
            </a:r>
            <a:r>
              <a:rPr lang="ru-RU" sz="3000" dirty="0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но и в двете едновременно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(0 и 1)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 </a:t>
            </a:r>
          </a:p>
          <a:p>
            <a:pPr marL="109728" indent="0">
              <a:buNone/>
            </a:pP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  <a:sym typeface="Wingdings 3" panose="05040102010807070707" pitchFamily="18" charset="2"/>
              </a:rPr>
              <a:t>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Теорията се основава на постиженията на </a:t>
            </a:r>
            <a:r>
              <a:rPr lang="ru-RU" sz="30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квантовата механика</a:t>
            </a:r>
            <a:r>
              <a:rPr lang="ru-RU" sz="30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.</a:t>
            </a:r>
            <a:endParaRPr lang="bg-BG" sz="3000" noProof="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xmlns="" id="{ED9B6F98-E59D-4EC0-8AE5-7D62CC87BBED}"/>
              </a:ext>
            </a:extLst>
          </p:cNvPr>
          <p:cNvSpPr txBox="1"/>
          <p:nvPr/>
        </p:nvSpPr>
        <p:spPr>
          <a:xfrm>
            <a:off x="9747848" y="155276"/>
            <a:ext cx="2327447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b="1" dirty="0"/>
              <a:t>Само един пример…</a:t>
            </a:r>
            <a:endParaRPr lang="en-US" b="1" dirty="0"/>
          </a:p>
        </p:txBody>
      </p:sp>
      <p:sp>
        <p:nvSpPr>
          <p:cNvPr id="3" name="Дъга 2">
            <a:extLst>
              <a:ext uri="{FF2B5EF4-FFF2-40B4-BE49-F238E27FC236}">
                <a16:creationId xmlns:a16="http://schemas.microsoft.com/office/drawing/2014/main" xmlns="" id="{40F4A677-2ECB-4B0B-9D9F-F04E71C7A3A8}"/>
              </a:ext>
            </a:extLst>
          </p:cNvPr>
          <p:cNvSpPr/>
          <p:nvPr/>
        </p:nvSpPr>
        <p:spPr>
          <a:xfrm>
            <a:off x="9589696" y="72523"/>
            <a:ext cx="2449904" cy="534838"/>
          </a:xfrm>
          <a:prstGeom prst="arc">
            <a:avLst>
              <a:gd name="adj1" fmla="val 5736434"/>
              <a:gd name="adj2" fmla="val 21003928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Право съединение 4">
            <a:extLst>
              <a:ext uri="{FF2B5EF4-FFF2-40B4-BE49-F238E27FC236}">
                <a16:creationId xmlns:a16="http://schemas.microsoft.com/office/drawing/2014/main" xmlns="" id="{F347083F-C62B-4CE6-96CC-C1F2E1BDEF97}"/>
              </a:ext>
            </a:extLst>
          </p:cNvPr>
          <p:cNvCxnSpPr>
            <a:cxnSpLocks/>
          </p:cNvCxnSpPr>
          <p:nvPr/>
        </p:nvCxnSpPr>
        <p:spPr>
          <a:xfrm>
            <a:off x="273268" y="2520006"/>
            <a:ext cx="11676993" cy="0"/>
          </a:xfrm>
          <a:prstGeom prst="line">
            <a:avLst/>
          </a:prstGeom>
          <a:ln w="76200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4074312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99AE2756-0FC4-4155-83E7-58AAAB63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247AB924-1B87-43FC-B7C7-B112D5C51A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И отново … в днешни времена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951" y="5816888"/>
            <a:ext cx="10038880" cy="420001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bg-BG" sz="3600" b="1" dirty="0">
                <a:solidFill>
                  <a:srgbClr val="FFC000"/>
                </a:solidFill>
              </a:rPr>
              <a:t>Информационно зависимо благополучие </a:t>
            </a:r>
            <a:r>
              <a:rPr lang="en-US" sz="3600" b="1" dirty="0">
                <a:solidFill>
                  <a:srgbClr val="FFC000"/>
                </a:solidFill>
              </a:rPr>
              <a:t>???</a:t>
            </a:r>
          </a:p>
        </p:txBody>
      </p:sp>
      <p:pic>
        <p:nvPicPr>
          <p:cNvPr id="8" name="Picture 7" descr="Картина, която съдържа закрито, седящ, електроника, маса&#10;&#10;Описание, генерирано с висока достовернос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" y="1107586"/>
            <a:ext cx="3425609" cy="2397926"/>
          </a:xfrm>
          <a:prstGeom prst="rect">
            <a:avLst/>
          </a:prstGeom>
        </p:spPr>
      </p:pic>
      <p:pic>
        <p:nvPicPr>
          <p:cNvPr id="1026" name="Picture 2" descr="Резултат с изображение за облачни услуги">
            <a:extLst>
              <a:ext uri="{FF2B5EF4-FFF2-40B4-BE49-F238E27FC236}">
                <a16:creationId xmlns:a16="http://schemas.microsoft.com/office/drawing/2014/main" xmlns="" id="{4ED3A60D-79F9-4817-92DA-3EEA6018B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385729" y="1164189"/>
            <a:ext cx="3433324" cy="228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818DC98F-4057-4645-B948-F604F39A9C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Резултат с изображение за облачни услуги">
            <a:extLst>
              <a:ext uri="{FF2B5EF4-FFF2-40B4-BE49-F238E27FC236}">
                <a16:creationId xmlns:a16="http://schemas.microsoft.com/office/drawing/2014/main" xmlns="" id="{6913B78C-40A4-45F0-8DFB-CF0A2E222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449725" y="957933"/>
            <a:ext cx="3423916" cy="274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DAD2B705-4A9B-408D-AA80-4F41045E09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19561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2914307" y="0"/>
          <a:ext cx="6874136" cy="6702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Резултат с изображение за компютр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290" y="758993"/>
            <a:ext cx="4532796" cy="230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7426" y="235773"/>
            <a:ext cx="2614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Митове …</a:t>
            </a:r>
            <a:endParaRPr lang="en-US" sz="3200" b="1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42928" y="1106620"/>
            <a:ext cx="266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solidFill>
                  <a:srgbClr val="0070C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… Реалности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Резултат с изображение за компютърна зависимост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9653" y="1913845"/>
            <a:ext cx="3806057" cy="161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: извита нагоре 7">
            <a:extLst>
              <a:ext uri="{FF2B5EF4-FFF2-40B4-BE49-F238E27FC236}">
                <a16:creationId xmlns:a16="http://schemas.microsoft.com/office/drawing/2014/main" xmlns="" id="{184002FB-DD6F-43BB-8A65-6C1C78BF1887}"/>
              </a:ext>
            </a:extLst>
          </p:cNvPr>
          <p:cNvSpPr/>
          <p:nvPr/>
        </p:nvSpPr>
        <p:spPr>
          <a:xfrm rot="8602095" flipV="1">
            <a:off x="9354305" y="4413271"/>
            <a:ext cx="2390660" cy="475103"/>
          </a:xfrm>
          <a:prstGeom prst="curvedUpArrow">
            <a:avLst>
              <a:gd name="adj1" fmla="val 25000"/>
              <a:gd name="adj2" fmla="val 0"/>
              <a:gd name="adj3" fmla="val 99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Стрелка: извита нагоре 8">
            <a:extLst>
              <a:ext uri="{FF2B5EF4-FFF2-40B4-BE49-F238E27FC236}">
                <a16:creationId xmlns:a16="http://schemas.microsoft.com/office/drawing/2014/main" xmlns="" id="{01683B67-AD17-490E-9D42-9E9652613460}"/>
              </a:ext>
            </a:extLst>
          </p:cNvPr>
          <p:cNvSpPr/>
          <p:nvPr/>
        </p:nvSpPr>
        <p:spPr>
          <a:xfrm rot="13955648" flipV="1">
            <a:off x="1128748" y="3677168"/>
            <a:ext cx="2390660" cy="475103"/>
          </a:xfrm>
          <a:prstGeom prst="curvedUpArrow">
            <a:avLst>
              <a:gd name="adj1" fmla="val 25000"/>
              <a:gd name="adj2" fmla="val 0"/>
              <a:gd name="adj3" fmla="val 99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717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171" y="5027470"/>
            <a:ext cx="8262258" cy="175432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bg-BG" sz="44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Желаем или не, </a:t>
            </a:r>
          </a:p>
          <a:p>
            <a:r>
              <a:rPr lang="bg-BG" sz="44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промяната настъпва агресивно.</a:t>
            </a:r>
          </a:p>
        </p:txBody>
      </p:sp>
      <p:pic>
        <p:nvPicPr>
          <p:cNvPr id="8" name="Picture 2" descr="http://ads.hicomm.bg/openx/www/images/05560bc4a69f49342cb3c147990be7b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89" y="130374"/>
            <a:ext cx="5159936" cy="429994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6676" r="31931"/>
          <a:stretch/>
        </p:blipFill>
        <p:spPr>
          <a:xfrm>
            <a:off x="4913227" y="1313287"/>
            <a:ext cx="3732906" cy="37141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638319" y="121054"/>
            <a:ext cx="2657397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sz="48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2017-та</a:t>
            </a:r>
            <a:endParaRPr lang="en-US" sz="4800" b="1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1623" t="7255" r="49336"/>
          <a:stretch/>
        </p:blipFill>
        <p:spPr>
          <a:xfrm>
            <a:off x="8646133" y="1"/>
            <a:ext cx="348158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E7CF6EC-ECEC-4DA3-96A2-8DAD91C8C6BE}"/>
              </a:ext>
            </a:extLst>
          </p:cNvPr>
          <p:cNvSpPr/>
          <p:nvPr/>
        </p:nvSpPr>
        <p:spPr>
          <a:xfrm>
            <a:off x="1246414" y="4430321"/>
            <a:ext cx="30588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http://www.webit.bg/</a:t>
            </a:r>
            <a:r>
              <a:rPr lang="bg-BG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0933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D67AF4A8-0F2D-49B0-B02D-FFAFDF27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988" y="365125"/>
            <a:ext cx="3637050" cy="5634983"/>
          </a:xfrm>
        </p:spPr>
        <p:txBody>
          <a:bodyPr>
            <a:normAutofit/>
          </a:bodyPr>
          <a:lstStyle/>
          <a:p>
            <a:r>
              <a:rPr lang="bg-BG" sz="3200" dirty="0"/>
              <a:t>Проблемите днес!</a:t>
            </a:r>
            <a:br>
              <a:rPr lang="bg-BG" sz="3200" dirty="0"/>
            </a:br>
            <a:r>
              <a:rPr lang="bg-BG" sz="3200" dirty="0"/>
              <a:t/>
            </a:r>
            <a:br>
              <a:rPr lang="bg-BG" sz="3200" dirty="0"/>
            </a:br>
            <a:r>
              <a:rPr lang="bg-BG" sz="3200" i="1" dirty="0"/>
              <a:t>Тенденция: </a:t>
            </a:r>
            <a:r>
              <a:rPr lang="bg-BG" sz="3200" dirty="0"/>
              <a:t>Усилване на негативните ефекти.</a:t>
            </a:r>
            <a:endParaRPr lang="en-US" sz="3200" dirty="0"/>
          </a:p>
        </p:txBody>
      </p:sp>
      <p:pic>
        <p:nvPicPr>
          <p:cNvPr id="5" name="Контейнер за съдържание 4" descr="Картина, която съдържа екранна снимк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275C2897-5D81-4FD8-B235-BBB55456A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69" r="17527"/>
          <a:stretch/>
        </p:blipFill>
        <p:spPr>
          <a:xfrm>
            <a:off x="431515" y="496490"/>
            <a:ext cx="7664521" cy="5968497"/>
          </a:xfr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92D16D23-BE54-44CB-9966-78A661C8E26C}"/>
              </a:ext>
            </a:extLst>
          </p:cNvPr>
          <p:cNvSpPr txBox="1"/>
          <p:nvPr/>
        </p:nvSpPr>
        <p:spPr>
          <a:xfrm>
            <a:off x="8393988" y="496490"/>
            <a:ext cx="325580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Септември 2018</a:t>
            </a:r>
          </a:p>
          <a:p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Новини от пресата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9132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4348"/>
          <a:stretch/>
        </p:blipFill>
        <p:spPr>
          <a:xfrm>
            <a:off x="0" y="163285"/>
            <a:ext cx="7968342" cy="5519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Свързано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27565" y="2299721"/>
            <a:ext cx="6493652" cy="4318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AEDBD9-FADD-4CC9-B813-2D3EFF16A101}"/>
              </a:ext>
            </a:extLst>
          </p:cNvPr>
          <p:cNvSpPr txBox="1"/>
          <p:nvPr/>
        </p:nvSpPr>
        <p:spPr>
          <a:xfrm>
            <a:off x="8324491" y="511629"/>
            <a:ext cx="37259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Април 2017</a:t>
            </a:r>
          </a:p>
          <a:p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Новини от пресата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617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 изображение за холограма митинг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50" r="29291"/>
          <a:stretch/>
        </p:blipFill>
        <p:spPr bwMode="auto">
          <a:xfrm>
            <a:off x="7877297" y="126960"/>
            <a:ext cx="4169404" cy="5618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3416" r="39615" b="52191"/>
          <a:stretch/>
        </p:blipFill>
        <p:spPr>
          <a:xfrm>
            <a:off x="0" y="1"/>
            <a:ext cx="5605670" cy="3180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photo of Ердоган говори на митинг като... холограма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4255" y="2786270"/>
            <a:ext cx="5307790" cy="407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F10971-A195-428E-9716-5F313ADF854B}"/>
              </a:ext>
            </a:extLst>
          </p:cNvPr>
          <p:cNvSpPr txBox="1"/>
          <p:nvPr/>
        </p:nvSpPr>
        <p:spPr>
          <a:xfrm>
            <a:off x="13146" y="3865100"/>
            <a:ext cx="3385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Януари 2014</a:t>
            </a:r>
          </a:p>
          <a:p>
            <a:pPr algn="ctr"/>
            <a:r>
              <a:rPr lang="bg-BG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Новини от пресата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567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532" r="38723" b="7220"/>
          <a:stretch/>
        </p:blipFill>
        <p:spPr>
          <a:xfrm>
            <a:off x="92764" y="0"/>
            <a:ext cx="5641978" cy="6687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8494" t="49275" r="41460" b="11884"/>
          <a:stretch/>
        </p:blipFill>
        <p:spPr>
          <a:xfrm>
            <a:off x="5319477" y="1214773"/>
            <a:ext cx="6973563" cy="4039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4153389-4519-4F4F-BB4E-7849C5381FCB}"/>
              </a:ext>
            </a:extLst>
          </p:cNvPr>
          <p:cNvSpPr/>
          <p:nvPr/>
        </p:nvSpPr>
        <p:spPr>
          <a:xfrm>
            <a:off x="293710" y="1340167"/>
            <a:ext cx="5224588" cy="5847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https://www.holovit.com/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06FF273-DA7F-46A4-A949-2CF7434EF01F}"/>
              </a:ext>
            </a:extLst>
          </p:cNvPr>
          <p:cNvSpPr txBox="1"/>
          <p:nvPr/>
        </p:nvSpPr>
        <p:spPr>
          <a:xfrm>
            <a:off x="7799101" y="54871"/>
            <a:ext cx="3341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</a:t>
            </a:r>
            <a:endParaRPr lang="bg-BG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рекламите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A00E941-FB9E-485D-AFD8-0BC2DC61EA03}"/>
              </a:ext>
            </a:extLst>
          </p:cNvPr>
          <p:cNvSpPr/>
          <p:nvPr/>
        </p:nvSpPr>
        <p:spPr>
          <a:xfrm>
            <a:off x="5890245" y="5226076"/>
            <a:ext cx="62472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HoloVit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hologram system brings virtual reality to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home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689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Резултат с изображение за как работи компютъ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838" y="412854"/>
            <a:ext cx="3962978" cy="2219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520" y="2536311"/>
            <a:ext cx="247245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54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Не ???</a:t>
            </a:r>
            <a:endParaRPr lang="en-US" sz="540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4586" name="Picture 10" descr="Резултат с изображение за киборгиза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173" y="3750161"/>
            <a:ext cx="3480160" cy="2517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Свързано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9312" y="4024001"/>
            <a:ext cx="3195956" cy="2657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90" name="Picture 14" descr="Резултат с изображение за киборгизац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0755" y="4935355"/>
            <a:ext cx="2839285" cy="1889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5537" y="412854"/>
            <a:ext cx="4347606" cy="125156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r"/>
            <a:r>
              <a:rPr lang="bg-BG" sz="4800" i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Иде ли?</a:t>
            </a:r>
            <a:br>
              <a:rPr lang="bg-BG" sz="4800" i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</a:br>
            <a:r>
              <a:rPr lang="bg-BG" sz="4800" dirty="0" err="1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Киборгизация</a:t>
            </a:r>
            <a:r>
              <a:rPr lang="bg-BG" sz="48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?</a:t>
            </a:r>
            <a:endParaRPr lang="en-US" sz="480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0442" y="1056260"/>
            <a:ext cx="2081393" cy="219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00168" y="5875785"/>
            <a:ext cx="2411443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54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Да ???</a:t>
            </a:r>
            <a:endParaRPr lang="en-US" sz="540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Резултат с изображение за часовник">
            <a:extLst>
              <a:ext uri="{FF2B5EF4-FFF2-40B4-BE49-F238E27FC236}">
                <a16:creationId xmlns:a16="http://schemas.microsoft.com/office/drawing/2014/main" xmlns="" id="{50D0D1AF-61CA-4CB8-8C3D-EF4E135A8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1629" y="1863556"/>
            <a:ext cx="3794405" cy="25250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61D2F48D-9355-4AD7-90E7-6FDD0A8893C6}"/>
              </a:ext>
            </a:extLst>
          </p:cNvPr>
          <p:cNvSpPr/>
          <p:nvPr/>
        </p:nvSpPr>
        <p:spPr>
          <a:xfrm>
            <a:off x="0" y="3502859"/>
            <a:ext cx="6913305" cy="10419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-Down 7">
            <a:extLst>
              <a:ext uri="{FF2B5EF4-FFF2-40B4-BE49-F238E27FC236}">
                <a16:creationId xmlns:a16="http://schemas.microsoft.com/office/drawing/2014/main" xmlns="" id="{FE991B46-ED12-4FB9-9BEB-63F8E59D8C12}"/>
              </a:ext>
            </a:extLst>
          </p:cNvPr>
          <p:cNvSpPr/>
          <p:nvPr/>
        </p:nvSpPr>
        <p:spPr>
          <a:xfrm>
            <a:off x="7380514" y="152400"/>
            <a:ext cx="87086" cy="4561114"/>
          </a:xfrm>
          <a:prstGeom prst="up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xmlns="" id="{3C97BB68-47F1-4377-B57F-E108475C1248}"/>
              </a:ext>
            </a:extLst>
          </p:cNvPr>
          <p:cNvSpPr/>
          <p:nvPr/>
        </p:nvSpPr>
        <p:spPr>
          <a:xfrm>
            <a:off x="7394302" y="4722576"/>
            <a:ext cx="4688842" cy="135647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xmlns="" id="{B739295E-66EC-46E7-842E-CDE7F1ECFB55}"/>
              </a:ext>
            </a:extLst>
          </p:cNvPr>
          <p:cNvSpPr/>
          <p:nvPr/>
        </p:nvSpPr>
        <p:spPr>
          <a:xfrm rot="19758215">
            <a:off x="10058885" y="5329530"/>
            <a:ext cx="2144486" cy="117572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xmlns="" id="{8D112A8F-255E-4144-8B63-3C963CF6B9F2}"/>
              </a:ext>
            </a:extLst>
          </p:cNvPr>
          <p:cNvSpPr/>
          <p:nvPr/>
        </p:nvSpPr>
        <p:spPr>
          <a:xfrm rot="12283837" flipV="1">
            <a:off x="10087966" y="6311127"/>
            <a:ext cx="1923573" cy="103733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xmlns="" id="{AEC0620C-35AA-4466-A382-F50067E7182B}"/>
              </a:ext>
            </a:extLst>
          </p:cNvPr>
          <p:cNvSpPr/>
          <p:nvPr/>
        </p:nvSpPr>
        <p:spPr>
          <a:xfrm>
            <a:off x="7064828" y="4549783"/>
            <a:ext cx="718457" cy="31888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xmlns="" id="{8CA880D6-D902-415E-A89F-0C00B0160B76}"/>
              </a:ext>
            </a:extLst>
          </p:cNvPr>
          <p:cNvSpPr/>
          <p:nvPr/>
        </p:nvSpPr>
        <p:spPr>
          <a:xfrm>
            <a:off x="9931111" y="5826794"/>
            <a:ext cx="718457" cy="31888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xmlns="" id="{F59AAAAA-3DC7-4B9C-BDD9-6CA030014C62}"/>
              </a:ext>
            </a:extLst>
          </p:cNvPr>
          <p:cNvSpPr/>
          <p:nvPr/>
        </p:nvSpPr>
        <p:spPr>
          <a:xfrm rot="20665211">
            <a:off x="6749143" y="3374299"/>
            <a:ext cx="718457" cy="31888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xmlns="" id="{017421F9-0F20-4709-86DA-57C4A454B0E4}"/>
              </a:ext>
            </a:extLst>
          </p:cNvPr>
          <p:cNvSpPr/>
          <p:nvPr/>
        </p:nvSpPr>
        <p:spPr>
          <a:xfrm>
            <a:off x="11454319" y="4645970"/>
            <a:ext cx="718457" cy="31888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xmlns="" id="{9009DF80-8652-4235-9E81-119CBB6E7D2E}"/>
              </a:ext>
            </a:extLst>
          </p:cNvPr>
          <p:cNvSpPr/>
          <p:nvPr/>
        </p:nvSpPr>
        <p:spPr>
          <a:xfrm rot="20711658">
            <a:off x="6942123" y="83755"/>
            <a:ext cx="718457" cy="31888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4273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2" descr="Ð ÐµÐ·ÑÐ»ÑÐ°Ñ Ñ Ð¸Ð·Ð¾Ð±ÑÐ°Ð¶ÐµÐ½Ð¸Ðµ Ð·Ð° Ð¸ÐºÐ¾Ð½Ð¾Ð¼Ð¸ÐºÐ° 4.0">
            <a:extLst>
              <a:ext uri="{FF2B5EF4-FFF2-40B4-BE49-F238E27FC236}">
                <a16:creationId xmlns:a16="http://schemas.microsoft.com/office/drawing/2014/main" xmlns="" id="{621E959B-F76E-4C27-8328-F64D7DED6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890"/>
          <a:stretch/>
        </p:blipFill>
        <p:spPr bwMode="auto">
          <a:xfrm>
            <a:off x="-182887" y="-164595"/>
            <a:ext cx="6447707" cy="4622292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¡Ð²ÑÑÐ·Ð°Ð½Ð¾ Ð¸Ð·Ð¾Ð±ÑÐ°Ð¶ÐµÐ½Ð¸Ðµ">
            <a:extLst>
              <a:ext uri="{FF2B5EF4-FFF2-40B4-BE49-F238E27FC236}">
                <a16:creationId xmlns:a16="http://schemas.microsoft.com/office/drawing/2014/main" xmlns="" id="{F6088A3F-C30F-456C-A648-8FE61A68FF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03" b="-3"/>
          <a:stretch/>
        </p:blipFill>
        <p:spPr bwMode="auto">
          <a:xfrm>
            <a:off x="-186572" y="3184611"/>
            <a:ext cx="6447707" cy="3845519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xmlns="" id="{D41E2C02-494F-4A6B-A67B-1D965948F9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B5AB3F12-CB49-40E4-BABE-03A9D4660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498" y="125551"/>
            <a:ext cx="5221361" cy="1054627"/>
          </a:xfrm>
        </p:spPr>
        <p:txBody>
          <a:bodyPr>
            <a:normAutofit fontScale="90000"/>
          </a:bodyPr>
          <a:lstStyle/>
          <a:p>
            <a:r>
              <a:rPr lang="bg-BG" sz="4000" b="1" dirty="0">
                <a:solidFill>
                  <a:srgbClr val="0070C0"/>
                </a:solidFill>
              </a:rPr>
              <a:t>И… Така наречената Икономика 4.0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079" name="Content Placeholder 3078">
            <a:extLst>
              <a:ext uri="{FF2B5EF4-FFF2-40B4-BE49-F238E27FC236}">
                <a16:creationId xmlns:a16="http://schemas.microsoft.com/office/drawing/2014/main" xmlns="" id="{84CAED3B-B98F-455C-8033-6C50943D8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2498" y="1305729"/>
            <a:ext cx="6821815" cy="2739211"/>
          </a:xfrm>
        </p:spPr>
        <p:txBody>
          <a:bodyPr anchor="ctr">
            <a:normAutofit fontScale="92500" lnSpcReduction="20000"/>
          </a:bodyPr>
          <a:lstStyle/>
          <a:p>
            <a:r>
              <a:rPr lang="bg-BG" sz="2100" dirty="0">
                <a:solidFill>
                  <a:srgbClr val="000000"/>
                </a:solidFill>
              </a:rPr>
              <a:t>Изкуствен интелект - Роботизация</a:t>
            </a:r>
          </a:p>
          <a:p>
            <a:r>
              <a:rPr lang="bg-BG" sz="2100" dirty="0">
                <a:solidFill>
                  <a:srgbClr val="000000"/>
                </a:solidFill>
              </a:rPr>
              <a:t>Хибриден интелект - </a:t>
            </a:r>
            <a:r>
              <a:rPr lang="bg-BG" sz="2100" dirty="0" err="1">
                <a:solidFill>
                  <a:srgbClr val="000000"/>
                </a:solidFill>
              </a:rPr>
              <a:t>Киборгизация</a:t>
            </a:r>
            <a:endParaRPr lang="bg-BG" sz="2100" dirty="0">
              <a:solidFill>
                <a:srgbClr val="000000"/>
              </a:solidFill>
            </a:endParaRPr>
          </a:p>
          <a:p>
            <a:r>
              <a:rPr lang="bg-BG" sz="2100" dirty="0">
                <a:solidFill>
                  <a:srgbClr val="000000"/>
                </a:solidFill>
              </a:rPr>
              <a:t>Интернет на нещата - Сензорни устройства и пренос на данни 360/24 </a:t>
            </a:r>
          </a:p>
          <a:p>
            <a:r>
              <a:rPr lang="bg-BG" sz="2100" dirty="0">
                <a:solidFill>
                  <a:srgbClr val="000000"/>
                </a:solidFill>
              </a:rPr>
              <a:t>Големи данни</a:t>
            </a:r>
          </a:p>
          <a:p>
            <a:r>
              <a:rPr lang="bg-BG" sz="2100" dirty="0">
                <a:solidFill>
                  <a:srgbClr val="000000"/>
                </a:solidFill>
              </a:rPr>
              <a:t>Облачни технологии</a:t>
            </a:r>
          </a:p>
          <a:p>
            <a:r>
              <a:rPr lang="bg-BG" sz="2100" dirty="0">
                <a:solidFill>
                  <a:srgbClr val="000000"/>
                </a:solidFill>
              </a:rPr>
              <a:t>Квантова информатика</a:t>
            </a:r>
          </a:p>
          <a:p>
            <a:pPr marL="0" indent="0">
              <a:buNone/>
            </a:pPr>
            <a:r>
              <a:rPr lang="bg-BG" dirty="0">
                <a:solidFill>
                  <a:srgbClr val="7A007A"/>
                </a:solidFill>
              </a:rPr>
              <a:t>… На път към Интернет за всичко …</a:t>
            </a:r>
            <a:endParaRPr lang="en-US" dirty="0">
              <a:solidFill>
                <a:srgbClr val="7A007A"/>
              </a:solidFill>
            </a:endParaRPr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xmlns="" id="{CBB75948-F34D-4BE1-8125-20C035EA8DFD}"/>
              </a:ext>
            </a:extLst>
          </p:cNvPr>
          <p:cNvSpPr txBox="1"/>
          <p:nvPr/>
        </p:nvSpPr>
        <p:spPr>
          <a:xfrm>
            <a:off x="5403894" y="4018801"/>
            <a:ext cx="6746066" cy="27392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800" b="1" dirty="0">
                <a:solidFill>
                  <a:srgbClr val="0070C0"/>
                </a:solidFill>
              </a:rPr>
              <a:t>Ефектите</a:t>
            </a:r>
          </a:p>
          <a:p>
            <a:r>
              <a:rPr lang="bg-BG" dirty="0"/>
              <a:t>От новините на </a:t>
            </a:r>
            <a:r>
              <a:rPr lang="bg-BG" dirty="0">
                <a:solidFill>
                  <a:srgbClr val="0070C0"/>
                </a:solidFill>
              </a:rPr>
              <a:t>Е</a:t>
            </a:r>
            <a:r>
              <a:rPr lang="en-US" dirty="0">
                <a:solidFill>
                  <a:srgbClr val="0070C0"/>
                </a:solidFill>
              </a:rPr>
              <a:t>conomy.bg</a:t>
            </a:r>
            <a:endParaRPr lang="bg-BG" dirty="0">
              <a:solidFill>
                <a:srgbClr val="0070C0"/>
              </a:solidFill>
            </a:endParaRPr>
          </a:p>
          <a:p>
            <a:r>
              <a:rPr lang="en-US" i="1" dirty="0"/>
              <a:t>[</a:t>
            </a:r>
            <a:r>
              <a:rPr lang="bg-BG" i="1" dirty="0"/>
              <a:t>Цитат</a:t>
            </a:r>
            <a:r>
              <a:rPr lang="en-US" i="1" dirty="0"/>
              <a:t>]</a:t>
            </a:r>
            <a:endParaRPr lang="bg-BG" i="1" dirty="0"/>
          </a:p>
          <a:p>
            <a:r>
              <a:rPr lang="bg-BG" dirty="0"/>
              <a:t>„</a:t>
            </a:r>
            <a:r>
              <a:rPr lang="ru-RU" b="1" dirty="0">
                <a:solidFill>
                  <a:srgbClr val="7A007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Индустрия 4.0: В </a:t>
            </a:r>
            <a:r>
              <a:rPr lang="bg-BG" b="1" dirty="0">
                <a:solidFill>
                  <a:srgbClr val="7A007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следващите 5 години ще бъдат загубени 5 млн. работни места</a:t>
            </a:r>
            <a:endParaRPr lang="bg-BG" b="1" dirty="0">
              <a:solidFill>
                <a:srgbClr val="7A007A"/>
              </a:solidFill>
            </a:endParaRPr>
          </a:p>
          <a:p>
            <a:r>
              <a:rPr lang="bg-BG" dirty="0"/>
              <a:t>Нов доклад на Световния икономически форум очертава предизвикателствата, които иновациите създават пред икономиките и пазарите на труда</a:t>
            </a:r>
          </a:p>
          <a:p>
            <a:r>
              <a:rPr lang="bg-BG" dirty="0">
                <a:solidFill>
                  <a:srgbClr val="0070C0"/>
                </a:solidFill>
              </a:rPr>
              <a:t>19 януари </a:t>
            </a:r>
            <a:r>
              <a:rPr lang="ru-RU" b="1" u="sng" dirty="0">
                <a:solidFill>
                  <a:srgbClr val="0070C0"/>
                </a:solidFill>
              </a:rPr>
              <a:t>2016</a:t>
            </a:r>
            <a:r>
              <a:rPr lang="ru-RU" dirty="0">
                <a:solidFill>
                  <a:srgbClr val="0070C0"/>
                </a:solidFill>
              </a:rPr>
              <a:t>, 10:50</a:t>
            </a:r>
            <a:r>
              <a:rPr lang="bg-BG" dirty="0"/>
              <a:t>“</a:t>
            </a:r>
            <a:endParaRPr lang="ru-RU" dirty="0"/>
          </a:p>
        </p:txBody>
      </p:sp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xmlns="" id="{05603D72-FE7F-4B7C-A5DB-B3991894CEAF}"/>
              </a:ext>
            </a:extLst>
          </p:cNvPr>
          <p:cNvSpPr/>
          <p:nvPr/>
        </p:nvSpPr>
        <p:spPr>
          <a:xfrm rot="20510318">
            <a:off x="360811" y="424071"/>
            <a:ext cx="199843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 err="1"/>
              <a:t>GigaWorld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47473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xmlns="" id="{73DE2CFE-42F2-48F0-8706-5264E012B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4D2C100E-6E2A-47C3-AB5E-EB1588A7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834486" cy="1569079"/>
          </a:xfrm>
        </p:spPr>
        <p:txBody>
          <a:bodyPr>
            <a:normAutofit fontScale="90000"/>
          </a:bodyPr>
          <a:lstStyle/>
          <a:p>
            <a:pPr marL="0" indent="0"/>
            <a:r>
              <a:rPr lang="bg-BG" b="1" dirty="0">
                <a:solidFill>
                  <a:schemeClr val="bg1"/>
                </a:solidFill>
              </a:rPr>
              <a:t>Ефектите</a:t>
            </a:r>
            <a:br>
              <a:rPr lang="bg-BG" b="1" dirty="0">
                <a:solidFill>
                  <a:schemeClr val="bg1"/>
                </a:solidFill>
              </a:rPr>
            </a:br>
            <a:r>
              <a:rPr lang="bg-BG" sz="3200" dirty="0">
                <a:solidFill>
                  <a:schemeClr val="bg1"/>
                </a:solidFill>
              </a:rPr>
              <a:t>От новините на Е</a:t>
            </a:r>
            <a:r>
              <a:rPr lang="en-US" sz="3200" dirty="0">
                <a:solidFill>
                  <a:schemeClr val="bg1"/>
                </a:solidFill>
              </a:rPr>
              <a:t>conomy.bg</a:t>
            </a:r>
            <a:r>
              <a:rPr lang="bg-BG" sz="3200" dirty="0">
                <a:solidFill>
                  <a:schemeClr val="bg1"/>
                </a:solidFill>
              </a:rPr>
              <a:t> (2016 г.)</a:t>
            </a:r>
            <a:br>
              <a:rPr lang="bg-BG" sz="3200" dirty="0">
                <a:solidFill>
                  <a:schemeClr val="bg1"/>
                </a:solidFill>
              </a:rPr>
            </a:br>
            <a:r>
              <a:rPr lang="en-US" sz="3200" i="1" dirty="0">
                <a:solidFill>
                  <a:schemeClr val="bg1"/>
                </a:solidFill>
              </a:rPr>
              <a:t>[</a:t>
            </a:r>
            <a:r>
              <a:rPr lang="bg-BG" sz="3200" i="1" dirty="0">
                <a:solidFill>
                  <a:schemeClr val="bg1"/>
                </a:solidFill>
              </a:rPr>
              <a:t>Цитат</a:t>
            </a:r>
            <a:r>
              <a:rPr lang="en-US" sz="3200" i="1" dirty="0">
                <a:solidFill>
                  <a:schemeClr val="bg1"/>
                </a:solidFill>
              </a:rPr>
              <a:t>]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Контейнер за съдържание 4">
            <a:extLst>
              <a:ext uri="{FF2B5EF4-FFF2-40B4-BE49-F238E27FC236}">
                <a16:creationId xmlns:a16="http://schemas.microsoft.com/office/drawing/2014/main" xmlns="" id="{69B78A42-00EB-4E24-AE49-5B7CCE2AF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4" y="3355130"/>
            <a:ext cx="3084014" cy="2427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1600" dirty="0"/>
              <a:t>„</a:t>
            </a:r>
            <a:r>
              <a:rPr lang="ru-RU" sz="1600" b="1" dirty="0"/>
              <a:t>Индустрия 4.0: В </a:t>
            </a:r>
            <a:r>
              <a:rPr lang="bg-BG" sz="1600" b="1" dirty="0"/>
              <a:t>следващите 5 години ще бъдат загубени 5 млн. работни места</a:t>
            </a:r>
          </a:p>
          <a:p>
            <a:pPr marL="0" indent="0">
              <a:buNone/>
            </a:pPr>
            <a:r>
              <a:rPr lang="bg-BG" sz="1600" dirty="0"/>
              <a:t>Нов доклад на Световния икономически форум очертава предизвикателствата, които иновациите създават пред икономиките и пазарите на труда</a:t>
            </a:r>
          </a:p>
          <a:p>
            <a:pPr marL="0" indent="0">
              <a:buNone/>
            </a:pPr>
            <a:r>
              <a:rPr lang="bg-BG" sz="1600" dirty="0">
                <a:solidFill>
                  <a:srgbClr val="0070C0"/>
                </a:solidFill>
              </a:rPr>
              <a:t>19 януари </a:t>
            </a:r>
            <a:r>
              <a:rPr lang="ru-RU" sz="1600" dirty="0">
                <a:solidFill>
                  <a:srgbClr val="0070C0"/>
                </a:solidFill>
              </a:rPr>
              <a:t>2016, 10:50</a:t>
            </a:r>
            <a:r>
              <a:rPr lang="bg-BG" sz="1600" dirty="0"/>
              <a:t>“</a:t>
            </a:r>
            <a:endParaRPr lang="ru-RU" sz="1600" dirty="0"/>
          </a:p>
          <a:p>
            <a:endParaRPr lang="en-US" sz="1600" dirty="0"/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xmlns="" id="{73C4F9DC-916B-4B7C-8007-78BE25307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7553" y="952500"/>
            <a:ext cx="6152820" cy="4829963"/>
          </a:xfrm>
          <a:prstGeom prst="rect">
            <a:avLst/>
          </a:prstGeom>
        </p:spPr>
      </p:pic>
      <p:sp>
        <p:nvSpPr>
          <p:cNvPr id="7" name="Дясна фигурна скоба 6">
            <a:extLst>
              <a:ext uri="{FF2B5EF4-FFF2-40B4-BE49-F238E27FC236}">
                <a16:creationId xmlns:a16="http://schemas.microsoft.com/office/drawing/2014/main" xmlns="" id="{56B34FD4-63A0-472F-879F-C7D77FB206A1}"/>
              </a:ext>
            </a:extLst>
          </p:cNvPr>
          <p:cNvSpPr/>
          <p:nvPr/>
        </p:nvSpPr>
        <p:spPr>
          <a:xfrm>
            <a:off x="4191856" y="750013"/>
            <a:ext cx="587203" cy="5126805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Съединител &quot;права стрелка&quot; 8">
            <a:extLst>
              <a:ext uri="{FF2B5EF4-FFF2-40B4-BE49-F238E27FC236}">
                <a16:creationId xmlns:a16="http://schemas.microsoft.com/office/drawing/2014/main" xmlns="" id="{191BB6A5-4DCF-413A-8234-75C995D6B60F}"/>
              </a:ext>
            </a:extLst>
          </p:cNvPr>
          <p:cNvCxnSpPr>
            <a:cxnSpLocks/>
          </p:cNvCxnSpPr>
          <p:nvPr/>
        </p:nvCxnSpPr>
        <p:spPr>
          <a:xfrm flipH="1">
            <a:off x="10808898" y="345056"/>
            <a:ext cx="1113010" cy="607444"/>
          </a:xfrm>
          <a:prstGeom prst="straightConnector1">
            <a:avLst/>
          </a:prstGeom>
          <a:ln w="920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Дъга 11">
            <a:extLst>
              <a:ext uri="{FF2B5EF4-FFF2-40B4-BE49-F238E27FC236}">
                <a16:creationId xmlns:a16="http://schemas.microsoft.com/office/drawing/2014/main" xmlns="" id="{09BE7201-024C-4FF7-A680-41AFAFCD22DB}"/>
              </a:ext>
            </a:extLst>
          </p:cNvPr>
          <p:cNvSpPr/>
          <p:nvPr/>
        </p:nvSpPr>
        <p:spPr>
          <a:xfrm rot="19603550">
            <a:off x="11098924" y="1183132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Дъга 14">
            <a:extLst>
              <a:ext uri="{FF2B5EF4-FFF2-40B4-BE49-F238E27FC236}">
                <a16:creationId xmlns:a16="http://schemas.microsoft.com/office/drawing/2014/main" xmlns="" id="{0FE79DF1-264B-493C-B7B0-7C97B1475F58}"/>
              </a:ext>
            </a:extLst>
          </p:cNvPr>
          <p:cNvSpPr/>
          <p:nvPr/>
        </p:nvSpPr>
        <p:spPr>
          <a:xfrm rot="20270298">
            <a:off x="11053199" y="2315375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Дъга 15">
            <a:extLst>
              <a:ext uri="{FF2B5EF4-FFF2-40B4-BE49-F238E27FC236}">
                <a16:creationId xmlns:a16="http://schemas.microsoft.com/office/drawing/2014/main" xmlns="" id="{E884E843-2379-479C-8A54-0BF831D004CF}"/>
              </a:ext>
            </a:extLst>
          </p:cNvPr>
          <p:cNvSpPr/>
          <p:nvPr/>
        </p:nvSpPr>
        <p:spPr>
          <a:xfrm rot="20458184">
            <a:off x="11077940" y="2771497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Дъга 16">
            <a:extLst>
              <a:ext uri="{FF2B5EF4-FFF2-40B4-BE49-F238E27FC236}">
                <a16:creationId xmlns:a16="http://schemas.microsoft.com/office/drawing/2014/main" xmlns="" id="{047AFA57-B50D-40D0-8025-152CC8BC6D4D}"/>
              </a:ext>
            </a:extLst>
          </p:cNvPr>
          <p:cNvSpPr/>
          <p:nvPr/>
        </p:nvSpPr>
        <p:spPr>
          <a:xfrm rot="20054512">
            <a:off x="11077939" y="3172387"/>
            <a:ext cx="4571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Дъга 17">
            <a:extLst>
              <a:ext uri="{FF2B5EF4-FFF2-40B4-BE49-F238E27FC236}">
                <a16:creationId xmlns:a16="http://schemas.microsoft.com/office/drawing/2014/main" xmlns="" id="{A5FA4A24-0FDA-454E-A299-FCB731D8803D}"/>
              </a:ext>
            </a:extLst>
          </p:cNvPr>
          <p:cNvSpPr/>
          <p:nvPr/>
        </p:nvSpPr>
        <p:spPr>
          <a:xfrm rot="20036129">
            <a:off x="11067465" y="3711510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Дъга 18">
            <a:extLst>
              <a:ext uri="{FF2B5EF4-FFF2-40B4-BE49-F238E27FC236}">
                <a16:creationId xmlns:a16="http://schemas.microsoft.com/office/drawing/2014/main" xmlns="" id="{C7DEFC3C-7CBB-4CF4-A7CA-757542E17841}"/>
              </a:ext>
            </a:extLst>
          </p:cNvPr>
          <p:cNvSpPr/>
          <p:nvPr/>
        </p:nvSpPr>
        <p:spPr>
          <a:xfrm rot="20612718">
            <a:off x="11113189" y="4258463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Дъга 19">
            <a:extLst>
              <a:ext uri="{FF2B5EF4-FFF2-40B4-BE49-F238E27FC236}">
                <a16:creationId xmlns:a16="http://schemas.microsoft.com/office/drawing/2014/main" xmlns="" id="{CC4D39E1-8411-4011-BDC2-FDD911B81C5D}"/>
              </a:ext>
            </a:extLst>
          </p:cNvPr>
          <p:cNvSpPr/>
          <p:nvPr/>
        </p:nvSpPr>
        <p:spPr>
          <a:xfrm rot="20499197">
            <a:off x="11087493" y="4746986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Дъга 20">
            <a:extLst>
              <a:ext uri="{FF2B5EF4-FFF2-40B4-BE49-F238E27FC236}">
                <a16:creationId xmlns:a16="http://schemas.microsoft.com/office/drawing/2014/main" xmlns="" id="{3C3ACC84-107B-4614-A7D7-4987D4919656}"/>
              </a:ext>
            </a:extLst>
          </p:cNvPr>
          <p:cNvSpPr/>
          <p:nvPr/>
        </p:nvSpPr>
        <p:spPr>
          <a:xfrm rot="19633774">
            <a:off x="11076061" y="1926615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Дъга 21">
            <a:extLst>
              <a:ext uri="{FF2B5EF4-FFF2-40B4-BE49-F238E27FC236}">
                <a16:creationId xmlns:a16="http://schemas.microsoft.com/office/drawing/2014/main" xmlns="" id="{41538897-7608-4729-8EE9-62DFFB4FE1AB}"/>
              </a:ext>
            </a:extLst>
          </p:cNvPr>
          <p:cNvSpPr/>
          <p:nvPr/>
        </p:nvSpPr>
        <p:spPr>
          <a:xfrm rot="19969462">
            <a:off x="11109741" y="5218419"/>
            <a:ext cx="91449" cy="607444"/>
          </a:xfrm>
          <a:prstGeom prst="arc">
            <a:avLst/>
          </a:prstGeom>
          <a:ln w="603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Текстово поле 22">
            <a:extLst>
              <a:ext uri="{FF2B5EF4-FFF2-40B4-BE49-F238E27FC236}">
                <a16:creationId xmlns:a16="http://schemas.microsoft.com/office/drawing/2014/main" xmlns="" id="{3E760C2D-617D-45C3-BB61-2E3A9AC889A6}"/>
              </a:ext>
            </a:extLst>
          </p:cNvPr>
          <p:cNvSpPr txBox="1"/>
          <p:nvPr/>
        </p:nvSpPr>
        <p:spPr>
          <a:xfrm>
            <a:off x="5231007" y="5905500"/>
            <a:ext cx="5959366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g-BG" i="1" dirty="0"/>
              <a:t>(2016 г.) </a:t>
            </a:r>
            <a:r>
              <a:rPr lang="bg-BG" dirty="0"/>
              <a:t>От 10 препоръчани новини, 9 са свързани с въздействията на роботизацията и </a:t>
            </a:r>
            <a:r>
              <a:rPr lang="bg-BG" dirty="0" err="1"/>
              <a:t>киборгизацията</a:t>
            </a:r>
            <a:r>
              <a:rPr lang="bg-BG" dirty="0"/>
              <a:t>!</a:t>
            </a:r>
            <a:endParaRPr lang="en-US" dirty="0"/>
          </a:p>
        </p:txBody>
      </p:sp>
      <p:cxnSp>
        <p:nvCxnSpPr>
          <p:cNvPr id="25" name="Право съединение 24">
            <a:extLst>
              <a:ext uri="{FF2B5EF4-FFF2-40B4-BE49-F238E27FC236}">
                <a16:creationId xmlns:a16="http://schemas.microsoft.com/office/drawing/2014/main" xmlns="" id="{16F0065E-7AEE-40EE-B77E-8EC41FADF182}"/>
              </a:ext>
            </a:extLst>
          </p:cNvPr>
          <p:cNvCxnSpPr/>
          <p:nvPr/>
        </p:nvCxnSpPr>
        <p:spPr>
          <a:xfrm>
            <a:off x="6625087" y="3819969"/>
            <a:ext cx="233775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аво съединение 26">
            <a:extLst>
              <a:ext uri="{FF2B5EF4-FFF2-40B4-BE49-F238E27FC236}">
                <a16:creationId xmlns:a16="http://schemas.microsoft.com/office/drawing/2014/main" xmlns="" id="{A376D67C-23B2-4BB9-BCB4-C98F98578A54}"/>
              </a:ext>
            </a:extLst>
          </p:cNvPr>
          <p:cNvCxnSpPr/>
          <p:nvPr/>
        </p:nvCxnSpPr>
        <p:spPr>
          <a:xfrm flipV="1">
            <a:off x="5037553" y="3994030"/>
            <a:ext cx="4089194" cy="6038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аво съединение 28">
            <a:extLst>
              <a:ext uri="{FF2B5EF4-FFF2-40B4-BE49-F238E27FC236}">
                <a16:creationId xmlns:a16="http://schemas.microsoft.com/office/drawing/2014/main" xmlns="" id="{8B04F70B-A66E-4351-AF2F-51DA9FF76108}"/>
              </a:ext>
            </a:extLst>
          </p:cNvPr>
          <p:cNvCxnSpPr/>
          <p:nvPr/>
        </p:nvCxnSpPr>
        <p:spPr>
          <a:xfrm>
            <a:off x="5037553" y="4257950"/>
            <a:ext cx="422721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Текстово поле 29">
            <a:extLst>
              <a:ext uri="{FF2B5EF4-FFF2-40B4-BE49-F238E27FC236}">
                <a16:creationId xmlns:a16="http://schemas.microsoft.com/office/drawing/2014/main" xmlns="" id="{AF540AFF-B17A-4F7B-B269-BC0B62FFE300}"/>
              </a:ext>
            </a:extLst>
          </p:cNvPr>
          <p:cNvSpPr txBox="1"/>
          <p:nvPr/>
        </p:nvSpPr>
        <p:spPr>
          <a:xfrm>
            <a:off x="5037553" y="155709"/>
            <a:ext cx="67186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b="1" dirty="0">
                <a:solidFill>
                  <a:srgbClr val="0070C0"/>
                </a:solidFill>
              </a:rPr>
              <a:t>Това са стари новини…, но показателни!</a:t>
            </a:r>
            <a:endParaRPr lang="en-US" sz="2500" b="1" dirty="0">
              <a:solidFill>
                <a:srgbClr val="0070C0"/>
              </a:solidFill>
            </a:endParaRPr>
          </a:p>
        </p:txBody>
      </p:sp>
      <p:cxnSp>
        <p:nvCxnSpPr>
          <p:cNvPr id="24" name="Съединител &quot;права стрелка&quot; 23">
            <a:extLst>
              <a:ext uri="{FF2B5EF4-FFF2-40B4-BE49-F238E27FC236}">
                <a16:creationId xmlns:a16="http://schemas.microsoft.com/office/drawing/2014/main" xmlns="" id="{42A435B0-66F9-4E3C-A096-1DAAB11762BF}"/>
              </a:ext>
            </a:extLst>
          </p:cNvPr>
          <p:cNvCxnSpPr>
            <a:cxnSpLocks/>
          </p:cNvCxnSpPr>
          <p:nvPr/>
        </p:nvCxnSpPr>
        <p:spPr>
          <a:xfrm flipV="1">
            <a:off x="4485457" y="4309694"/>
            <a:ext cx="552096" cy="2087381"/>
          </a:xfrm>
          <a:prstGeom prst="straightConnector1">
            <a:avLst/>
          </a:prstGeom>
          <a:ln w="920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0843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312A77A3-C55C-4CB0-AEA6-26E98023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3670" y="132018"/>
            <a:ext cx="4456386" cy="1325563"/>
          </a:xfr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bg-BG" sz="3700" dirty="0">
                <a:solidFill>
                  <a:schemeClr val="bg1"/>
                </a:solidFill>
              </a:rPr>
              <a:t>Новини от </a:t>
            </a:r>
            <a:br>
              <a:rPr lang="bg-BG" sz="3700" dirty="0">
                <a:solidFill>
                  <a:schemeClr val="bg1"/>
                </a:solidFill>
              </a:rPr>
            </a:br>
            <a:r>
              <a:rPr lang="bg-BG" sz="3700" dirty="0">
                <a:solidFill>
                  <a:schemeClr val="bg1"/>
                </a:solidFill>
              </a:rPr>
              <a:t>май-септември 2018</a:t>
            </a: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2EEE8F11-3582-44B7-9869-F2D26D7DD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2141F1CC-6A53-4BCF-9127-AABB52E249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561B2B49-7142-4CA8-A929-4671548E6A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xmlns="" id="{90CECB12-44BF-48A9-BA9D-6D87028C1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50"/>
          <a:stretch/>
        </p:blipFill>
        <p:spPr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5E61E52A-39CC-4335-9C58-0E6CB59733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34" r="-3" b="12035"/>
          <a:stretch/>
        </p:blipFill>
        <p:spPr>
          <a:xfrm>
            <a:off x="20" y="10"/>
            <a:ext cx="3967953" cy="3383270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xmlns="" id="{63BEE337-B4E9-469C-857F-79A897DE8C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29" r="2" b="15986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A0F8DE0E-D1C5-4496-AC59-7294E045B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7" y="1691645"/>
            <a:ext cx="5106256" cy="5034337"/>
          </a:xfrm>
        </p:spPr>
        <p:txBody>
          <a:bodyPr anchor="t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g-BG" sz="3000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Пентагонът инвестира 2 млрд. във военен изкуствен интелект</a:t>
            </a:r>
            <a:r>
              <a:rPr lang="bg-BG" sz="3000" dirty="0"/>
              <a:t> (16.09.2018)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3000" dirty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Учени ще създават киборги със свръхчовешка сила</a:t>
            </a:r>
            <a:r>
              <a:rPr lang="bg-BG" sz="3000" dirty="0"/>
              <a:t> (31.05.2018)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3000" dirty="0"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Биометрията ще разширява пазарния си дял средно с 40% годишно</a:t>
            </a:r>
            <a:r>
              <a:rPr lang="bg-BG" sz="3000" dirty="0"/>
              <a:t> 17.09.2018)</a:t>
            </a:r>
          </a:p>
          <a:p>
            <a:endParaRPr lang="en-US" sz="3000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0D6B8B90-5AA6-4ABA-9153-14E4A563C64F}"/>
              </a:ext>
            </a:extLst>
          </p:cNvPr>
          <p:cNvSpPr txBox="1"/>
          <p:nvPr/>
        </p:nvSpPr>
        <p:spPr>
          <a:xfrm>
            <a:off x="3559122" y="390278"/>
            <a:ext cx="24658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C00000"/>
                </a:solidFill>
              </a:rPr>
              <a:t>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xmlns="" id="{60DF6AD4-5524-4BAE-BAAE-CFD48A362CD9}"/>
              </a:ext>
            </a:extLst>
          </p:cNvPr>
          <p:cNvSpPr txBox="1"/>
          <p:nvPr/>
        </p:nvSpPr>
        <p:spPr>
          <a:xfrm>
            <a:off x="5264002" y="2661260"/>
            <a:ext cx="27911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C00000"/>
                </a:solidFill>
              </a:rPr>
              <a:t>3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xmlns="" id="{6C7FCB72-A849-42BF-B961-03B3BC0FC6B9}"/>
              </a:ext>
            </a:extLst>
          </p:cNvPr>
          <p:cNvSpPr txBox="1"/>
          <p:nvPr/>
        </p:nvSpPr>
        <p:spPr>
          <a:xfrm>
            <a:off x="2301412" y="4561726"/>
            <a:ext cx="24658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C00000"/>
                </a:solidFill>
              </a:rPr>
              <a:t>1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xmlns="" id="{027A3AE0-B0D3-48F7-B897-585BF617CFFF}"/>
              </a:ext>
            </a:extLst>
          </p:cNvPr>
          <p:cNvSpPr/>
          <p:nvPr/>
        </p:nvSpPr>
        <p:spPr>
          <a:xfrm rot="20681344">
            <a:off x="3462529" y="5986318"/>
            <a:ext cx="1998432" cy="584775"/>
          </a:xfrm>
          <a:prstGeom prst="rect">
            <a:avLst/>
          </a:prstGeom>
          <a:solidFill>
            <a:schemeClr val="tx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GigaWorld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906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11418570" cy="1325563"/>
          </a:xfrm>
        </p:spPr>
        <p:txBody>
          <a:bodyPr>
            <a:normAutofit fontScale="90000"/>
          </a:bodyPr>
          <a:lstStyle/>
          <a:p>
            <a:r>
              <a:rPr lang="bg-BG" sz="3500" b="1" dirty="0">
                <a:solidFill>
                  <a:srgbClr val="7030A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Парадоксално, но факт!</a:t>
            </a:r>
            <a:br>
              <a:rPr lang="bg-BG" sz="3500" b="1" dirty="0">
                <a:solidFill>
                  <a:srgbClr val="7030A0"/>
                </a:solidFill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</a:br>
            <a:r>
              <a:rPr lang="bg-BG" sz="35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/>
            </a:r>
            <a:br>
              <a:rPr lang="bg-BG" sz="35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</a:br>
            <a:r>
              <a:rPr lang="bg-BG" sz="35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Въпреки темповете на развитие и постиженията… от какви знания се нуждаем</a:t>
            </a:r>
            <a:r>
              <a:rPr lang="en-US" sz="35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bg-BG" sz="35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все още в библиотеките и училищата?</a:t>
            </a:r>
            <a:endParaRPr lang="en-US" sz="3500" b="1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896" y="2032216"/>
            <a:ext cx="11009947" cy="3943163"/>
          </a:xfrm>
        </p:spPr>
        <p:txBody>
          <a:bodyPr>
            <a:normAutofit fontScale="92500" lnSpcReduction="20000"/>
          </a:bodyPr>
          <a:lstStyle/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Работа с поне една операционна система (ОС).</a:t>
            </a:r>
          </a:p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Управление на периферни устройства.</a:t>
            </a:r>
          </a:p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Работа с приложни програми / приложен софтуер.</a:t>
            </a:r>
          </a:p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Работа чрез Интернет.</a:t>
            </a:r>
          </a:p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Познаване на мрежовата комуникация.</a:t>
            </a:r>
          </a:p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Познаване на отдалечените места за съхраняване на информация и други услуги (например облачни).</a:t>
            </a:r>
          </a:p>
          <a:p>
            <a:r>
              <a:rPr lang="bg-BG" sz="3600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… и още …</a:t>
            </a:r>
            <a:endParaRPr lang="en-US" sz="3600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3556" y="6462392"/>
            <a:ext cx="7475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>
                <a:solidFill>
                  <a:srgbClr val="002060"/>
                </a:solidFill>
                <a:ea typeface="ADYS V3" panose="00000500000000000000" pitchFamily="2" charset="0"/>
                <a:sym typeface="Wingdings" panose="05000000000000000000" pitchFamily="2" charset="2"/>
              </a:rPr>
              <a:t>Любопитно   </a:t>
            </a:r>
            <a:r>
              <a:rPr lang="bg-BG" dirty="0">
                <a:solidFill>
                  <a:srgbClr val="002060"/>
                </a:solidFill>
                <a:ea typeface="ADYS V3" panose="00000500000000000000" pitchFamily="2" charset="0"/>
              </a:rPr>
              <a:t> </a:t>
            </a:r>
            <a:r>
              <a:rPr lang="en-US" dirty="0">
                <a:solidFill>
                  <a:srgbClr val="002060"/>
                </a:solidFill>
                <a:ea typeface="ADYS V3" panose="00000500000000000000" pitchFamily="2" charset="0"/>
              </a:rPr>
              <a:t>1 </a:t>
            </a:r>
            <a:r>
              <a:rPr lang="bg-BG" dirty="0" err="1">
                <a:solidFill>
                  <a:srgbClr val="002060"/>
                </a:solidFill>
                <a:ea typeface="ADYS V3" panose="00000500000000000000" pitchFamily="2" charset="0"/>
              </a:rPr>
              <a:t>йотабайт</a:t>
            </a:r>
            <a:r>
              <a:rPr lang="bg-BG" dirty="0">
                <a:solidFill>
                  <a:srgbClr val="002060"/>
                </a:solidFill>
                <a:ea typeface="ADYS V3" panose="00000500000000000000" pitchFamily="2" charset="0"/>
              </a:rPr>
              <a:t> (</a:t>
            </a:r>
            <a:r>
              <a:rPr lang="en-US" dirty="0">
                <a:solidFill>
                  <a:srgbClr val="002060"/>
                </a:solidFill>
                <a:ea typeface="ADYS V3" panose="00000500000000000000" pitchFamily="2" charset="0"/>
              </a:rPr>
              <a:t>YB</a:t>
            </a:r>
            <a:r>
              <a:rPr lang="bg-BG" dirty="0">
                <a:solidFill>
                  <a:srgbClr val="002060"/>
                </a:solidFill>
                <a:ea typeface="ADYS V3" panose="00000500000000000000" pitchFamily="2" charset="0"/>
              </a:rPr>
              <a:t>)</a:t>
            </a:r>
            <a:r>
              <a:rPr lang="en-US" dirty="0">
                <a:solidFill>
                  <a:srgbClr val="002060"/>
                </a:solidFill>
                <a:ea typeface="ADYS V3" panose="00000500000000000000" pitchFamily="2" charset="0"/>
              </a:rPr>
              <a:t> = 1,208,925,819,614,629,174,706,176 </a:t>
            </a:r>
            <a:r>
              <a:rPr lang="bg-BG" dirty="0">
                <a:solidFill>
                  <a:srgbClr val="002060"/>
                </a:solidFill>
                <a:ea typeface="ADYS V3" panose="00000500000000000000" pitchFamily="2" charset="0"/>
              </a:rPr>
              <a:t>байта</a:t>
            </a: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xmlns="" id="{CE933B05-4AA2-4EFC-8990-D055D8E5162D}"/>
              </a:ext>
            </a:extLst>
          </p:cNvPr>
          <p:cNvSpPr txBox="1"/>
          <p:nvPr/>
        </p:nvSpPr>
        <p:spPr>
          <a:xfrm rot="1777931">
            <a:off x="9616421" y="2887496"/>
            <a:ext cx="2540805" cy="6001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g-BG" sz="3300" dirty="0"/>
              <a:t> Но… защо?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xmlns="" val="670849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ÐµÐ»ÐµÐºÑÑÐ¾Ð½Ð½Ð¸ ÑÐ°Ð·Ð¿Ð»Ð°ÑÐ°Ð½Ð¸Ñ">
            <a:extLst>
              <a:ext uri="{FF2B5EF4-FFF2-40B4-BE49-F238E27FC236}">
                <a16:creationId xmlns:a16="http://schemas.microsoft.com/office/drawing/2014/main" xmlns="" id="{CAC2297D-C525-4A43-B435-75EAF6314A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" r="6851" b="-2"/>
          <a:stretch/>
        </p:blipFill>
        <p:spPr bwMode="auto">
          <a:xfrm>
            <a:off x="-182887" y="-164595"/>
            <a:ext cx="6447707" cy="4622292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ÐµÐ»ÐµÐºÑÑÐ¾Ð½Ð½Ð¸ ÑÐ°Ð·Ð¿Ð»Ð°ÑÐ°Ð½Ð¸Ñ">
            <a:extLst>
              <a:ext uri="{FF2B5EF4-FFF2-40B4-BE49-F238E27FC236}">
                <a16:creationId xmlns:a16="http://schemas.microsoft.com/office/drawing/2014/main" xmlns="" id="{7FB59844-FAA1-4BF5-B845-B8313E58C4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783" r="2" b="2"/>
          <a:stretch/>
        </p:blipFill>
        <p:spPr bwMode="auto">
          <a:xfrm>
            <a:off x="-44521" y="3259269"/>
            <a:ext cx="6447707" cy="3845519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xmlns="" id="{D2D2C3D0-D5DB-4464-BB3E-2DF035FDB8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4FD4CB15-71FD-4169-9D40-F1974729E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1119745"/>
            <a:ext cx="6058032" cy="3907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bg-BG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Единодушно е мнението</a:t>
            </a:r>
            <a:br>
              <a:rPr lang="bg-BG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bg-BG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 близкото минало </a:t>
            </a:r>
            <a:r>
              <a:rPr lang="en-US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en-US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 … </a:t>
            </a:r>
            <a:r>
              <a:rPr lang="bg-BG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настояще </a:t>
            </a:r>
            <a:r>
              <a:rPr lang="en-US" sz="4100" i="1" dirty="0">
                <a:solidFill>
                  <a:srgbClr val="002060"/>
                </a:solidFill>
              </a:rPr>
              <a:t>(</a:t>
            </a:r>
            <a:r>
              <a:rPr lang="bg-BG" sz="4100" i="1" dirty="0">
                <a:solidFill>
                  <a:srgbClr val="002060"/>
                </a:solidFill>
              </a:rPr>
              <a:t>може би!</a:t>
            </a:r>
            <a:r>
              <a:rPr lang="en-US" sz="4100" i="1" dirty="0">
                <a:solidFill>
                  <a:srgbClr val="002060"/>
                </a:solidFill>
              </a:rPr>
              <a:t>)</a:t>
            </a:r>
            <a:r>
              <a:rPr lang="bg-BG" sz="41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  <a:r>
              <a:rPr lang="bg-BG" sz="42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/>
            </a:r>
            <a:br>
              <a:rPr lang="bg-BG" sz="42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bg-BG" sz="42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/>
            </a:r>
            <a:br>
              <a:rPr lang="bg-BG" sz="42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</a:br>
            <a:r>
              <a:rPr lang="bg-BG" sz="4200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Например </a:t>
            </a:r>
            <a:r>
              <a:rPr lang="bg-BG" sz="4200" dirty="0">
                <a:solidFill>
                  <a:schemeClr val="accent2">
                    <a:lumMod val="50000"/>
                  </a:schemeClr>
                </a:solidFill>
                <a:sym typeface="Wingdings 3" panose="05040102010807070707" pitchFamily="18" charset="2"/>
              </a:rPr>
              <a:t>    </a:t>
            </a:r>
            <a:br>
              <a:rPr lang="bg-BG" sz="4200" dirty="0">
                <a:solidFill>
                  <a:schemeClr val="accent2">
                    <a:lumMod val="50000"/>
                  </a:schemeClr>
                </a:solidFill>
                <a:sym typeface="Wingdings 3" panose="05040102010807070707" pitchFamily="18" charset="2"/>
              </a:rPr>
            </a:br>
            <a:r>
              <a:rPr lang="bg-BG" sz="2400" dirty="0">
                <a:solidFill>
                  <a:srgbClr val="002060"/>
                </a:solidFill>
                <a:sym typeface="Wingdings 3" panose="05040102010807070707" pitchFamily="18" charset="2"/>
              </a:rPr>
              <a:t>(седем базови понятия, свързани с информация, информационни процеси и пр.)</a:t>
            </a:r>
            <a:endParaRPr lang="en-US" sz="2400" kern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066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DFDA47BC-3069-47F5-8257-24B3B1F76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2927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Резултат с изображение за електронни компютри">
            <a:extLst>
              <a:ext uri="{FF2B5EF4-FFF2-40B4-BE49-F238E27FC236}">
                <a16:creationId xmlns:a16="http://schemas.microsoft.com/office/drawing/2014/main" xmlns="" id="{2BBA8033-B9B4-40FB-BC50-68D047D3A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256859" y="1386019"/>
            <a:ext cx="2648371" cy="18410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AE95D8F-9825-4222-8846-E3461598CC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В днешни времена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4471" y="5805314"/>
            <a:ext cx="10168276" cy="420001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bg-BG" sz="3500" b="1" dirty="0">
                <a:solidFill>
                  <a:srgbClr val="FFC000"/>
                </a:solidFill>
              </a:rPr>
              <a:t>Библиотеката: Има ли място и каква е ролята й</a:t>
            </a:r>
          </a:p>
        </p:txBody>
      </p:sp>
      <p:pic>
        <p:nvPicPr>
          <p:cNvPr id="1030" name="Picture 6" descr="Резултат с изображение за електронни компютри">
            <a:extLst>
              <a:ext uri="{FF2B5EF4-FFF2-40B4-BE49-F238E27FC236}">
                <a16:creationId xmlns:a16="http://schemas.microsoft.com/office/drawing/2014/main" xmlns="" id="{46B8872E-FE44-4604-81E5-A8A6D057FD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0041" y="1491102"/>
            <a:ext cx="2659472" cy="16308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90EA944-23E4-4CA9-8093-24172C90C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0143" y="1052686"/>
            <a:ext cx="2646677" cy="2507726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942B920A-73AD-402A-8EEF-B88E1A939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9768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00C9EB70-BC82-414A-BF8D-AD7FC67276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06609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Резултат с изображение за смартфони">
            <a:extLst>
              <a:ext uri="{FF2B5EF4-FFF2-40B4-BE49-F238E27FC236}">
                <a16:creationId xmlns:a16="http://schemas.microsoft.com/office/drawing/2014/main" xmlns="" id="{545C9F3D-DD53-4356-B100-7F569C988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225269" y="1488334"/>
            <a:ext cx="2648372" cy="16810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3217665F-0036-444A-8D4A-33AF36A36A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43143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xmlns="" id="{73DE2CFE-42F2-48F0-8706-5264E012B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B34896F0-3458-4EF4-A1B6-C02FC763F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816772" cy="1781175"/>
          </a:xfrm>
        </p:spPr>
        <p:txBody>
          <a:bodyPr>
            <a:noAutofit/>
          </a:bodyPr>
          <a:lstStyle/>
          <a:p>
            <a:r>
              <a:rPr lang="ru-RU" sz="3000" dirty="0">
                <a:solidFill>
                  <a:schemeClr val="bg1"/>
                </a:solidFill>
              </a:rPr>
              <a:t>Библиотека 4.0 технологии и сервисы будущего (препринт).pdf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50B3EAE6-B5AE-441C-BA76-B562EEBBB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423" y="3355130"/>
            <a:ext cx="3342509" cy="2427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1000" i="1" dirty="0"/>
              <a:t>Източни: </a:t>
            </a:r>
            <a:r>
              <a:rPr lang="en-US" sz="1000" dirty="0"/>
              <a:t>http://eprints.rclis.org/32535/2/%D0%91%D0%B8%D0%B1%D0%BB%D0%B8%D0%BE%D1%82%D0%B5%D0%BA%D0%B0%204.0%20%D1%82%D0%B5%D1%85%D0%BD%D0%BE%D0%BB%D0%BE%D0%B3%D0%B8%D0%B8%20%D0%B8%20%D1%81%D0%B5%D1%80%D0%B2%D0%B8%D1%81%D1%8B%20%D0%B1%D1%83%D0%B4%D1%83%D1%89%D0%B5%D0%B3%D0%BE%20%28%D0%BF%D1%80%D0%B5%D0%BF%D1%80%D0%B8%D0%BD%D1%82%29.pdf</a:t>
            </a:r>
            <a:r>
              <a:rPr lang="bg-BG" sz="1000" dirty="0"/>
              <a:t>  </a:t>
            </a:r>
            <a:endParaRPr lang="en-US" sz="1000" dirty="0"/>
          </a:p>
        </p:txBody>
      </p:sp>
      <p:pic>
        <p:nvPicPr>
          <p:cNvPr id="7" name="Контейнер за съдържание 3">
            <a:extLst>
              <a:ext uri="{FF2B5EF4-FFF2-40B4-BE49-F238E27FC236}">
                <a16:creationId xmlns:a16="http://schemas.microsoft.com/office/drawing/2014/main" xmlns="" id="{5D80C780-A7F4-46B1-9B64-B5B29CACE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655" y="197042"/>
            <a:ext cx="5744904" cy="6463915"/>
          </a:xfrm>
          <a:prstGeom prst="rect">
            <a:avLst/>
          </a:prstGeom>
        </p:spPr>
      </p:pic>
      <p:cxnSp>
        <p:nvCxnSpPr>
          <p:cNvPr id="6" name="Съединител &quot;права стрелка&quot; 5">
            <a:extLst>
              <a:ext uri="{FF2B5EF4-FFF2-40B4-BE49-F238E27FC236}">
                <a16:creationId xmlns:a16="http://schemas.microsoft.com/office/drawing/2014/main" xmlns="" id="{74E6E0C5-74DD-4C45-A341-0AE0B8BF833D}"/>
              </a:ext>
            </a:extLst>
          </p:cNvPr>
          <p:cNvCxnSpPr>
            <a:cxnSpLocks/>
          </p:cNvCxnSpPr>
          <p:nvPr/>
        </p:nvCxnSpPr>
        <p:spPr>
          <a:xfrm>
            <a:off x="6253655" y="2994179"/>
            <a:ext cx="720452" cy="115959"/>
          </a:xfrm>
          <a:prstGeom prst="straightConnector1">
            <a:avLst/>
          </a:prstGeom>
          <a:ln w="889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авоъгълник 9">
            <a:extLst>
              <a:ext uri="{FF2B5EF4-FFF2-40B4-BE49-F238E27FC236}">
                <a16:creationId xmlns:a16="http://schemas.microsoft.com/office/drawing/2014/main" xmlns="" id="{7CD40E7E-FF33-465B-B01E-095C9CEFE7FD}"/>
              </a:ext>
            </a:extLst>
          </p:cNvPr>
          <p:cNvSpPr/>
          <p:nvPr/>
        </p:nvSpPr>
        <p:spPr>
          <a:xfrm>
            <a:off x="547133" y="5053727"/>
            <a:ext cx="3912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K e y w o r d s: Library 4.0, Web 4.0, Internet of Things, Big Data, Open Data, Artificial Intelligence, Sharing Economy, Makerspace, 3D printing.</a:t>
            </a:r>
          </a:p>
        </p:txBody>
      </p:sp>
    </p:spTree>
    <p:extLst>
      <p:ext uri="{BB962C8B-B14F-4D97-AF65-F5344CB8AC3E}">
        <p14:creationId xmlns:p14="http://schemas.microsoft.com/office/powerpoint/2010/main" xmlns="" val="38921069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EE95D4DC-6C56-4754-A82E-5373276EF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2131" y="297613"/>
            <a:ext cx="6263697" cy="3202979"/>
          </a:xfrm>
        </p:spPr>
        <p:txBody>
          <a:bodyPr>
            <a:noAutofit/>
          </a:bodyPr>
          <a:lstStyle/>
          <a:p>
            <a:r>
              <a:rPr lang="ru-RU" sz="2200" dirty="0">
                <a:latin typeface="+mn-lt"/>
              </a:rPr>
              <a:t>В публикация с название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Web4</a:t>
            </a:r>
            <a:r>
              <a:rPr lang="en-US" sz="2200" dirty="0">
                <a:latin typeface="+mn-lt"/>
              </a:rPr>
              <a:t> </a:t>
            </a:r>
            <a:r>
              <a:rPr lang="bg-BG" sz="2200" dirty="0">
                <a:latin typeface="+mn-lt"/>
              </a:rPr>
              <a:t>(януари 2007 г.) </a:t>
            </a:r>
            <a:r>
              <a:rPr lang="ru-RU" sz="2200" dirty="0">
                <a:latin typeface="+mn-lt"/>
              </a:rPr>
              <a:t>Сет Годин </a:t>
            </a:r>
            <a:r>
              <a:rPr lang="ru-RU" sz="2200" i="1" dirty="0">
                <a:latin typeface="+mn-lt"/>
              </a:rPr>
              <a:t>(</a:t>
            </a:r>
            <a:r>
              <a:rPr lang="en-US" altLang="en-US" sz="2200" i="1" dirty="0">
                <a:latin typeface="+mn-lt"/>
              </a:rPr>
              <a:t>Seth Godin </a:t>
            </a:r>
            <a:r>
              <a:rPr lang="bg-BG" sz="2200" i="1" dirty="0">
                <a:latin typeface="+mn-lt"/>
              </a:rPr>
              <a:t>) </a:t>
            </a:r>
            <a:r>
              <a:rPr lang="bg-BG" sz="2200" dirty="0">
                <a:latin typeface="+mn-lt"/>
              </a:rPr>
              <a:t>очертава</a:t>
            </a:r>
            <a:r>
              <a:rPr lang="ru-RU" sz="2200" dirty="0">
                <a:latin typeface="+mn-lt"/>
              </a:rPr>
              <a:t> три </a:t>
            </a:r>
            <a:r>
              <a:rPr lang="bg-BG" sz="2200" dirty="0">
                <a:latin typeface="+mn-lt"/>
              </a:rPr>
              <a:t>главни</a:t>
            </a:r>
            <a:r>
              <a:rPr lang="ru-RU" sz="2200" dirty="0">
                <a:latin typeface="+mn-lt"/>
              </a:rPr>
              <a:t> признака на </a:t>
            </a:r>
            <a:r>
              <a:rPr lang="en-US" sz="2200" b="1" dirty="0">
                <a:latin typeface="+mn-lt"/>
              </a:rPr>
              <a:t>Web </a:t>
            </a:r>
            <a:r>
              <a:rPr lang="ru-RU" sz="2200" b="1" dirty="0">
                <a:latin typeface="+mn-lt"/>
              </a:rPr>
              <a:t>4.0</a:t>
            </a:r>
            <a:r>
              <a:rPr lang="ru-RU" sz="2200" dirty="0">
                <a:latin typeface="+mn-lt"/>
              </a:rPr>
              <a:t>:</a:t>
            </a:r>
            <a:br>
              <a:rPr lang="ru-RU" sz="2200" dirty="0">
                <a:latin typeface="+mn-lt"/>
              </a:rPr>
            </a:br>
            <a:r>
              <a:rPr lang="ru-RU" sz="2000" dirty="0">
                <a:latin typeface="+mn-lt"/>
              </a:rPr>
              <a:t>1) </a:t>
            </a:r>
            <a:r>
              <a:rPr lang="bg-BG" sz="2000" b="1" dirty="0" err="1">
                <a:solidFill>
                  <a:srgbClr val="0070C0"/>
                </a:solidFill>
                <a:latin typeface="+mn-lt"/>
              </a:rPr>
              <a:t>Повсеместност</a:t>
            </a:r>
            <a:r>
              <a:rPr lang="ru-RU" sz="2000" b="1" dirty="0">
                <a:latin typeface="+mn-lt"/>
              </a:rPr>
              <a:t> (</a:t>
            </a:r>
            <a:r>
              <a:rPr lang="ru-RU" sz="2000" b="1" dirty="0" err="1">
                <a:latin typeface="+mn-lt"/>
              </a:rPr>
              <a:t>Ubiquity</a:t>
            </a:r>
            <a:r>
              <a:rPr lang="ru-RU" sz="2000" b="1" dirty="0">
                <a:latin typeface="+mn-lt"/>
              </a:rPr>
              <a:t>)</a:t>
            </a:r>
            <a:r>
              <a:rPr lang="ru-RU" sz="2000" dirty="0">
                <a:latin typeface="+mn-lt"/>
              </a:rPr>
              <a:t>, </a:t>
            </a:r>
            <a:r>
              <a:rPr lang="ru-RU" sz="2000" dirty="0" err="1">
                <a:latin typeface="+mn-lt"/>
              </a:rPr>
              <a:t>като</a:t>
            </a:r>
            <a:r>
              <a:rPr lang="ru-RU" sz="2000" dirty="0">
                <a:latin typeface="+mn-lt"/>
              </a:rPr>
              <a:t> под </a:t>
            </a:r>
            <a:r>
              <a:rPr lang="ru-RU" sz="2000" dirty="0" err="1">
                <a:latin typeface="+mn-lt"/>
              </a:rPr>
              <a:t>това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разбира</a:t>
            </a:r>
            <a:r>
              <a:rPr lang="ru-RU" sz="2000" dirty="0">
                <a:latin typeface="+mn-lt"/>
              </a:rPr>
              <a:t> </a:t>
            </a:r>
            <a:r>
              <a:rPr lang="bg-BG" sz="2000" dirty="0">
                <a:latin typeface="+mn-lt"/>
              </a:rPr>
              <a:t>достъпност на технологиите по всяко време и от всяко място</a:t>
            </a:r>
            <a:r>
              <a:rPr lang="ru-RU" sz="2000" dirty="0">
                <a:latin typeface="+mn-lt"/>
              </a:rPr>
              <a:t>;</a:t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2)</a:t>
            </a:r>
            <a:r>
              <a:rPr lang="ru-RU" sz="2000" i="1" dirty="0">
                <a:latin typeface="+mn-lt"/>
              </a:rPr>
              <a:t> </a:t>
            </a:r>
            <a:r>
              <a:rPr lang="bg-BG" sz="2000" b="1" dirty="0">
                <a:solidFill>
                  <a:srgbClr val="0070C0"/>
                </a:solidFill>
                <a:latin typeface="+mn-lt"/>
              </a:rPr>
              <a:t>Идентичност</a:t>
            </a:r>
            <a:r>
              <a:rPr lang="bg-BG" sz="2000" dirty="0">
                <a:latin typeface="+mn-lt"/>
              </a:rPr>
              <a:t> </a:t>
            </a:r>
            <a:r>
              <a:rPr lang="bg-BG" sz="2000" b="1" dirty="0">
                <a:latin typeface="+mn-lt"/>
              </a:rPr>
              <a:t>(</a:t>
            </a:r>
            <a:r>
              <a:rPr lang="bg-BG" sz="2000" b="1" dirty="0" err="1">
                <a:latin typeface="+mn-lt"/>
              </a:rPr>
              <a:t>Identity</a:t>
            </a:r>
            <a:r>
              <a:rPr lang="bg-BG" sz="2000" b="1" dirty="0">
                <a:latin typeface="+mn-lt"/>
              </a:rPr>
              <a:t>)</a:t>
            </a:r>
            <a:r>
              <a:rPr lang="bg-BG" sz="2000" dirty="0">
                <a:latin typeface="+mn-lt"/>
              </a:rPr>
              <a:t>, като под това разбира персонализирани услуги за потребителите;</a:t>
            </a:r>
            <a:br>
              <a:rPr lang="bg-BG" sz="2000" dirty="0">
                <a:latin typeface="+mn-lt"/>
              </a:rPr>
            </a:br>
            <a:r>
              <a:rPr lang="bg-BG" sz="2000" dirty="0">
                <a:latin typeface="+mn-lt"/>
              </a:rPr>
              <a:t>3) </a:t>
            </a:r>
            <a:r>
              <a:rPr lang="bg-BG" sz="2000" b="1" dirty="0">
                <a:solidFill>
                  <a:srgbClr val="0070C0"/>
                </a:solidFill>
                <a:latin typeface="+mn-lt"/>
              </a:rPr>
              <a:t>Свързаност</a:t>
            </a:r>
            <a:r>
              <a:rPr lang="bg-BG" sz="2000" dirty="0">
                <a:latin typeface="+mn-lt"/>
              </a:rPr>
              <a:t> </a:t>
            </a:r>
            <a:r>
              <a:rPr lang="bg-BG" sz="2000" b="1" dirty="0">
                <a:latin typeface="+mn-lt"/>
              </a:rPr>
              <a:t>(</a:t>
            </a:r>
            <a:r>
              <a:rPr lang="bg-BG" sz="2000" b="1" dirty="0" err="1">
                <a:latin typeface="+mn-lt"/>
              </a:rPr>
              <a:t>Connection</a:t>
            </a:r>
            <a:r>
              <a:rPr lang="bg-BG" sz="2000" b="1" dirty="0">
                <a:latin typeface="+mn-lt"/>
              </a:rPr>
              <a:t>)</a:t>
            </a:r>
            <a:r>
              <a:rPr lang="bg-BG" sz="2000" dirty="0">
                <a:latin typeface="+mn-lt"/>
              </a:rPr>
              <a:t>, като под това разбира свързаност </a:t>
            </a:r>
            <a:r>
              <a:rPr lang="ru-RU" sz="2000" dirty="0">
                <a:latin typeface="+mn-lt"/>
              </a:rPr>
              <a:t>между потребители.</a:t>
            </a:r>
            <a:endParaRPr lang="en-US" sz="2000" dirty="0">
              <a:latin typeface="+mn-lt"/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Картина 4">
            <a:extLst>
              <a:ext uri="{FF2B5EF4-FFF2-40B4-BE49-F238E27FC236}">
                <a16:creationId xmlns:a16="http://schemas.microsoft.com/office/drawing/2014/main" xmlns="" id="{3AF70881-B424-4E95-B204-8776B72779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7371" r="2" b="2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xmlns="" id="{4144AD12-EB9C-4619-98EE-44A4D16F779D}"/>
              </a:ext>
            </a:extLst>
          </p:cNvPr>
          <p:cNvSpPr/>
          <p:nvPr/>
        </p:nvSpPr>
        <p:spPr>
          <a:xfrm>
            <a:off x="136281" y="6231869"/>
            <a:ext cx="5614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000" i="1" dirty="0"/>
              <a:t>Източник: </a:t>
            </a:r>
            <a:r>
              <a:rPr lang="bg-BG" sz="1000" dirty="0"/>
              <a:t>АБИС Руслан. </a:t>
            </a:r>
            <a:r>
              <a:rPr lang="ru-RU" sz="1000" dirty="0"/>
              <a:t>Библиотека 4.0: технологии и сервисы будущего </a:t>
            </a:r>
          </a:p>
          <a:p>
            <a:r>
              <a:rPr lang="en-US" sz="1000" dirty="0"/>
              <a:t>[https://vk.com/@abis_ruslan-biblioteka-40-tehnologii-i-servisy-buduschego</a:t>
            </a:r>
            <a:r>
              <a:rPr lang="bg-BG" sz="1000" dirty="0"/>
              <a:t>; 22.09.2018</a:t>
            </a:r>
            <a:r>
              <a:rPr lang="en-US" sz="1000" dirty="0"/>
              <a:t>]</a:t>
            </a: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35F0595C-3C2E-4834-BB3E-324326C1C18F}"/>
              </a:ext>
            </a:extLst>
          </p:cNvPr>
          <p:cNvSpPr txBox="1"/>
          <p:nvPr/>
        </p:nvSpPr>
        <p:spPr>
          <a:xfrm>
            <a:off x="5614876" y="3764566"/>
            <a:ext cx="6091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Очевидно, тази концепция предполага тясно сътрудничество между предлагащи информация/услуги, използващи информация/услуги, мрежова свързаност, информационна среда/архитектура.</a:t>
            </a:r>
          </a:p>
        </p:txBody>
      </p:sp>
      <p:sp>
        <p:nvSpPr>
          <p:cNvPr id="8" name="Дясна фигурна скоба 7">
            <a:extLst>
              <a:ext uri="{FF2B5EF4-FFF2-40B4-BE49-F238E27FC236}">
                <a16:creationId xmlns:a16="http://schemas.microsoft.com/office/drawing/2014/main" xmlns="" id="{EB0D5061-9D4C-4E32-B64C-BB0866E3C738}"/>
              </a:ext>
            </a:extLst>
          </p:cNvPr>
          <p:cNvSpPr/>
          <p:nvPr/>
        </p:nvSpPr>
        <p:spPr>
          <a:xfrm rot="5400000">
            <a:off x="8263312" y="1724740"/>
            <a:ext cx="301925" cy="3777726"/>
          </a:xfrm>
          <a:prstGeom prst="rightBrac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xmlns="" id="{E3B1D395-97B9-4D07-8775-B13F876969FD}"/>
              </a:ext>
            </a:extLst>
          </p:cNvPr>
          <p:cNvSpPr txBox="1"/>
          <p:nvPr/>
        </p:nvSpPr>
        <p:spPr>
          <a:xfrm>
            <a:off x="5524677" y="5431650"/>
            <a:ext cx="6371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Очевидно, тази концепция е приложима към библиотеките – тяхната дейност, услуги, роля. </a:t>
            </a:r>
          </a:p>
          <a:p>
            <a:pPr algn="ctr"/>
            <a:r>
              <a:rPr lang="bg-BG" dirty="0"/>
              <a:t>В случая няма значение как ще се назове моделът </a:t>
            </a:r>
          </a:p>
          <a:p>
            <a:pPr algn="ctr"/>
            <a:r>
              <a:rPr lang="bg-BG" dirty="0"/>
              <a:t>(например </a:t>
            </a:r>
            <a:r>
              <a:rPr lang="en-US" dirty="0"/>
              <a:t>Library 4.0</a:t>
            </a:r>
            <a:r>
              <a:rPr lang="bg-BG" dirty="0"/>
              <a:t> или друго).</a:t>
            </a:r>
          </a:p>
        </p:txBody>
      </p:sp>
      <p:sp>
        <p:nvSpPr>
          <p:cNvPr id="16" name="Дясна фигурна скоба 15">
            <a:extLst>
              <a:ext uri="{FF2B5EF4-FFF2-40B4-BE49-F238E27FC236}">
                <a16:creationId xmlns:a16="http://schemas.microsoft.com/office/drawing/2014/main" xmlns="" id="{7DB07058-9FD9-42C5-8D79-95CA0CF571D0}"/>
              </a:ext>
            </a:extLst>
          </p:cNvPr>
          <p:cNvSpPr/>
          <p:nvPr/>
        </p:nvSpPr>
        <p:spPr>
          <a:xfrm rot="5400000">
            <a:off x="8315026" y="3340006"/>
            <a:ext cx="301925" cy="3777726"/>
          </a:xfrm>
          <a:prstGeom prst="rightBrac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41553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xmlns="" id="{4841EA57-DEA6-4BE9-B11E-1FBCC76BE1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Картина 3" descr="Картина, която съдържа лице, сград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B941851F-1753-4215-8498-608D933C9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t="23059" r="-3" b="26790"/>
          <a:stretch/>
        </p:blipFill>
        <p:spPr>
          <a:xfrm>
            <a:off x="5926240" y="10"/>
            <a:ext cx="6265758" cy="2285990"/>
          </a:xfrm>
          <a:custGeom>
            <a:avLst/>
            <a:gdLst>
              <a:gd name="connsiteX0" fmla="*/ 0 w 6265758"/>
              <a:gd name="connsiteY0" fmla="*/ 0 h 2286000"/>
              <a:gd name="connsiteX1" fmla="*/ 6265758 w 6265758"/>
              <a:gd name="connsiteY1" fmla="*/ 0 h 2286000"/>
              <a:gd name="connsiteX2" fmla="*/ 6265758 w 6265758"/>
              <a:gd name="connsiteY2" fmla="*/ 2286000 h 2286000"/>
              <a:gd name="connsiteX3" fmla="*/ 1062168 w 6265758"/>
              <a:gd name="connsiteY3" fmla="*/ 2286000 h 2286000"/>
              <a:gd name="connsiteX4" fmla="*/ 790683 w 6265758"/>
              <a:gd name="connsiteY4" fmla="*/ 1700078 h 2286000"/>
              <a:gd name="connsiteX5" fmla="*/ 787725 w 6265758"/>
              <a:gd name="connsiteY5" fmla="*/ 1700078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65758" h="2286000">
                <a:moveTo>
                  <a:pt x="0" y="0"/>
                </a:moveTo>
                <a:lnTo>
                  <a:pt x="6265758" y="0"/>
                </a:lnTo>
                <a:lnTo>
                  <a:pt x="6265758" y="2286000"/>
                </a:lnTo>
                <a:lnTo>
                  <a:pt x="1062168" y="2286000"/>
                </a:lnTo>
                <a:lnTo>
                  <a:pt x="790683" y="1700078"/>
                </a:lnTo>
                <a:lnTo>
                  <a:pt x="787725" y="1700078"/>
                </a:lnTo>
                <a:close/>
              </a:path>
            </a:pathLst>
          </a:custGeom>
        </p:spPr>
      </p:pic>
      <p:pic>
        <p:nvPicPr>
          <p:cNvPr id="11" name="Picture 2" descr="Ð ÐµÐ·ÑÐ»ÑÐ°Ñ Ñ Ð¸Ð·Ð¾Ð±ÑÐ°Ð¶ÐµÐ½Ð¸Ðµ Ð·Ð° Ð±Ð¸Ð±Ð»Ð¸Ð¾ÑÐµÐºÐ° 4.0">
            <a:extLst>
              <a:ext uri="{FF2B5EF4-FFF2-40B4-BE49-F238E27FC236}">
                <a16:creationId xmlns:a16="http://schemas.microsoft.com/office/drawing/2014/main" xmlns="" id="{ABED8D88-3202-4B13-B7D4-80EF1D6AE1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600" b="5322"/>
          <a:stretch/>
        </p:blipFill>
        <p:spPr bwMode="auto">
          <a:xfrm>
            <a:off x="6988408" y="2286000"/>
            <a:ext cx="5203590" cy="2286000"/>
          </a:xfrm>
          <a:custGeom>
            <a:avLst/>
            <a:gdLst>
              <a:gd name="connsiteX0" fmla="*/ 0 w 5203590"/>
              <a:gd name="connsiteY0" fmla="*/ 0 h 2286000"/>
              <a:gd name="connsiteX1" fmla="*/ 5203590 w 5203590"/>
              <a:gd name="connsiteY1" fmla="*/ 0 h 2286000"/>
              <a:gd name="connsiteX2" fmla="*/ 5203590 w 5203590"/>
              <a:gd name="connsiteY2" fmla="*/ 2286000 h 2286000"/>
              <a:gd name="connsiteX3" fmla="*/ 1059212 w 5203590"/>
              <a:gd name="connsiteY3" fmla="*/ 2286000 h 2286000"/>
              <a:gd name="connsiteX4" fmla="*/ 925708 w 5203590"/>
              <a:gd name="connsiteY4" fmla="*/ 1997870 h 2286000"/>
              <a:gd name="connsiteX5" fmla="*/ 925707 w 5203590"/>
              <a:gd name="connsiteY5" fmla="*/ 199787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3590" h="2286000">
                <a:moveTo>
                  <a:pt x="0" y="0"/>
                </a:moveTo>
                <a:lnTo>
                  <a:pt x="5203590" y="0"/>
                </a:lnTo>
                <a:lnTo>
                  <a:pt x="5203590" y="2286000"/>
                </a:lnTo>
                <a:lnTo>
                  <a:pt x="1059212" y="2286000"/>
                </a:lnTo>
                <a:lnTo>
                  <a:pt x="925708" y="1997870"/>
                </a:lnTo>
                <a:lnTo>
                  <a:pt x="925707" y="19978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www.aiscorp.com/images/uploads/LNS_Industry40-Webinar_featured_image.png">
            <a:extLst>
              <a:ext uri="{FF2B5EF4-FFF2-40B4-BE49-F238E27FC236}">
                <a16:creationId xmlns:a16="http://schemas.microsoft.com/office/drawing/2014/main" xmlns="" id="{B417EFDE-E23F-4B77-87E9-3365D462C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323" b="21519"/>
          <a:stretch/>
        </p:blipFill>
        <p:spPr bwMode="auto">
          <a:xfrm>
            <a:off x="8047618" y="4572000"/>
            <a:ext cx="4144382" cy="2286000"/>
          </a:xfrm>
          <a:custGeom>
            <a:avLst/>
            <a:gdLst>
              <a:gd name="connsiteX0" fmla="*/ 0 w 4144382"/>
              <a:gd name="connsiteY0" fmla="*/ 0 h 2286000"/>
              <a:gd name="connsiteX1" fmla="*/ 4144382 w 4144382"/>
              <a:gd name="connsiteY1" fmla="*/ 0 h 2286000"/>
              <a:gd name="connsiteX2" fmla="*/ 4144382 w 4144382"/>
              <a:gd name="connsiteY2" fmla="*/ 2286000 h 2286000"/>
              <a:gd name="connsiteX3" fmla="*/ 1054581 w 4144382"/>
              <a:gd name="connsiteY3" fmla="*/ 2286000 h 2286000"/>
              <a:gd name="connsiteX4" fmla="*/ 1054581 w 4144382"/>
              <a:gd name="connsiteY4" fmla="*/ 2285999 h 2286000"/>
              <a:gd name="connsiteX5" fmla="*/ 1059211 w 4144382"/>
              <a:gd name="connsiteY5" fmla="*/ 2285999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4382" h="2286000">
                <a:moveTo>
                  <a:pt x="0" y="0"/>
                </a:moveTo>
                <a:lnTo>
                  <a:pt x="4144382" y="0"/>
                </a:lnTo>
                <a:lnTo>
                  <a:pt x="4144382" y="2286000"/>
                </a:lnTo>
                <a:lnTo>
                  <a:pt x="1054581" y="2286000"/>
                </a:lnTo>
                <a:lnTo>
                  <a:pt x="1054581" y="2285999"/>
                </a:lnTo>
                <a:lnTo>
                  <a:pt x="1059211" y="228599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Freeform 15">
            <a:extLst>
              <a:ext uri="{FF2B5EF4-FFF2-40B4-BE49-F238E27FC236}">
                <a16:creationId xmlns:a16="http://schemas.microsoft.com/office/drawing/2014/main" xmlns="" id="{A26922E4-CEB0-4BFE-BAD1-403E6A417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590203" cy="6858000"/>
          </a:xfrm>
          <a:custGeom>
            <a:avLst/>
            <a:gdLst>
              <a:gd name="connsiteX0" fmla="*/ 0 w 9590203"/>
              <a:gd name="connsiteY0" fmla="*/ 0 h 6858000"/>
              <a:gd name="connsiteX1" fmla="*/ 6414049 w 9590203"/>
              <a:gd name="connsiteY1" fmla="*/ 0 h 6858000"/>
              <a:gd name="connsiteX2" fmla="*/ 9590203 w 9590203"/>
              <a:gd name="connsiteY2" fmla="*/ 6858000 h 6858000"/>
              <a:gd name="connsiteX3" fmla="*/ 0 w 959020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203" h="6858000">
                <a:moveTo>
                  <a:pt x="0" y="0"/>
                </a:moveTo>
                <a:lnTo>
                  <a:pt x="6414049" y="0"/>
                </a:lnTo>
                <a:lnTo>
                  <a:pt x="959020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2D8210A0-7C60-414A-8294-5A8AD007D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36" y="76968"/>
            <a:ext cx="5863776" cy="1629031"/>
          </a:xfrm>
        </p:spPr>
        <p:txBody>
          <a:bodyPr>
            <a:normAutofit fontScale="90000"/>
          </a:bodyPr>
          <a:lstStyle/>
          <a:p>
            <a:r>
              <a:rPr lang="bg-BG" sz="4000" dirty="0"/>
              <a:t>На път… кръстопът… и опит за оцеляване в света на бизнес-конкуренцията…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4" name="Content Placeholder 5134">
            <a:extLst>
              <a:ext uri="{FF2B5EF4-FFF2-40B4-BE49-F238E27FC236}">
                <a16:creationId xmlns:a16="http://schemas.microsoft.com/office/drawing/2014/main" xmlns="" id="{A17FBB9D-E089-4BA9-B445-2828E9820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336" y="1725131"/>
            <a:ext cx="5863776" cy="992196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bg-BG" sz="2200" b="1" dirty="0">
                <a:solidFill>
                  <a:srgbClr val="7A007A"/>
                </a:solidFill>
              </a:rPr>
              <a:t>Примери: </a:t>
            </a:r>
            <a:r>
              <a:rPr lang="bg-BG" sz="2200" dirty="0">
                <a:solidFill>
                  <a:srgbClr val="7A007A"/>
                </a:solidFill>
              </a:rPr>
              <a:t>Установени практики в бизнеса – собствени библиотечни масиви и комуникационни канали.</a:t>
            </a: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xmlns="" id="{572A2FDB-76CC-4BD3-9FF7-481B5C47F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5" y="3457713"/>
            <a:ext cx="3956104" cy="3304204"/>
          </a:xfrm>
          <a:prstGeom prst="rect">
            <a:avLst/>
          </a:prstGeo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xmlns="" id="{D95D6D6A-4BE3-46E2-8114-A73DBD922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6247" y="3361631"/>
            <a:ext cx="3239986" cy="2285990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xmlns="" id="{F978881B-D3DF-4305-A94B-95E2CA7F43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5757" y="4871348"/>
            <a:ext cx="4930568" cy="1890569"/>
          </a:xfrm>
          <a:prstGeom prst="rect">
            <a:avLst/>
          </a:prstGeom>
        </p:spPr>
      </p:pic>
      <p:sp>
        <p:nvSpPr>
          <p:cNvPr id="3" name="Правоъгълник 2">
            <a:extLst>
              <a:ext uri="{FF2B5EF4-FFF2-40B4-BE49-F238E27FC236}">
                <a16:creationId xmlns:a16="http://schemas.microsoft.com/office/drawing/2014/main" xmlns="" id="{8DC3577D-1EB2-4FB0-86EC-37FD933920D0}"/>
              </a:ext>
            </a:extLst>
          </p:cNvPr>
          <p:cNvSpPr/>
          <p:nvPr/>
        </p:nvSpPr>
        <p:spPr>
          <a:xfrm>
            <a:off x="142336" y="2788366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On-Demand Webinar &amp; Presentation Slides: Practical Tips to Help You Achieve Industry 4.0 Benefits</a:t>
            </a:r>
            <a:r>
              <a:rPr lang="bg-BG" sz="1200" dirty="0"/>
              <a:t> </a:t>
            </a:r>
            <a:r>
              <a:rPr lang="en-US" sz="1000" dirty="0"/>
              <a:t>[https://www.aiscorp.com/ru/support/document-library/practical-tips-to-help-you-achieve-industry-4.0-benefits</a:t>
            </a:r>
            <a:r>
              <a:rPr lang="bg-BG" sz="1000" dirty="0"/>
              <a:t>; 22.09.2018</a:t>
            </a:r>
            <a:r>
              <a:rPr lang="en-US" sz="10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xmlns="" val="3656778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Ð ÐµÐ·ÑÐ»ÑÐ°Ñ Ñ Ð¸Ð·Ð¾Ð±ÑÐ°Ð¶ÐµÐ½Ð¸Ðµ Ð·Ð° Ð±Ð¸Ð±Ð»Ð¸Ð¾ÑÐµÐºÐ° 4.0">
            <a:extLst>
              <a:ext uri="{FF2B5EF4-FFF2-40B4-BE49-F238E27FC236}">
                <a16:creationId xmlns:a16="http://schemas.microsoft.com/office/drawing/2014/main" xmlns="" id="{305AA24B-D2A0-4F4D-AF83-E4D07D883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84" r="15072" b="2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 ÐµÐ·ÑÐ»ÑÐ°Ñ Ñ Ð¸Ð·Ð¾Ð±ÑÐ°Ð¶ÐµÐ½Ð¸Ðµ Ð·Ð° Ð±Ð¸Ð±Ð»Ð¸Ð¾ÑÐµÐºÐ° 4.0">
            <a:extLst>
              <a:ext uri="{FF2B5EF4-FFF2-40B4-BE49-F238E27FC236}">
                <a16:creationId xmlns:a16="http://schemas.microsoft.com/office/drawing/2014/main" xmlns="" id="{540F5E58-C248-4764-A904-584993802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68" r="21285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Ð ÐµÐ·ÑÐ»ÑÐ°Ñ Ñ Ð¸Ð·Ð¾Ð±ÑÐ°Ð¶ÐµÐ½Ð¸Ðµ Ð·Ð° Ð±Ð¸Ð±Ð»Ð¸Ð¾ÑÐµÐºÐ° 4.0">
            <a:extLst>
              <a:ext uri="{FF2B5EF4-FFF2-40B4-BE49-F238E27FC236}">
                <a16:creationId xmlns:a16="http://schemas.microsoft.com/office/drawing/2014/main" xmlns="" id="{E3EEB4F9-272A-4F0F-83CD-4569ADBBBF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69" r="4513" b="-1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Ð ÐµÐ·ÑÐ»ÑÐ°Ñ Ñ Ð¸Ð·Ð¾Ð±ÑÐ°Ð¶ÐµÐ½Ð¸Ðµ Ð·Ð° Ð±Ð¸Ð±Ð»Ð¸Ð¾ÑÐµÐºÐ° 4.0">
            <a:extLst>
              <a:ext uri="{FF2B5EF4-FFF2-40B4-BE49-F238E27FC236}">
                <a16:creationId xmlns:a16="http://schemas.microsoft.com/office/drawing/2014/main" xmlns="" id="{F10A8394-A7E7-4457-A10C-2DEBDE7C8C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21" r="8318" b="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557749F-B943-4D30-8F08-8AA92F25A8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85D84D5E-B4A9-4163-A785-FA726420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40" y="181154"/>
            <a:ext cx="5866071" cy="1837426"/>
          </a:xfrm>
        </p:spPr>
        <p:txBody>
          <a:bodyPr>
            <a:noAutofit/>
          </a:bodyPr>
          <a:lstStyle/>
          <a:p>
            <a:r>
              <a:rPr lang="bg-BG" sz="2800" b="1" dirty="0">
                <a:solidFill>
                  <a:srgbClr val="7A007A"/>
                </a:solidFill>
              </a:rPr>
              <a:t>От бляскаво минало към неясно </a:t>
            </a:r>
            <a:br>
              <a:rPr lang="bg-BG" sz="2800" b="1" dirty="0">
                <a:solidFill>
                  <a:srgbClr val="7A007A"/>
                </a:solidFill>
              </a:rPr>
            </a:br>
            <a:r>
              <a:rPr lang="bg-BG" sz="2800" b="1" dirty="0">
                <a:solidFill>
                  <a:srgbClr val="7A007A"/>
                </a:solidFill>
              </a:rPr>
              <a:t>и несигурно бъдеще?</a:t>
            </a:r>
            <a:r>
              <a:rPr lang="bg-BG" sz="2500" b="1" dirty="0">
                <a:solidFill>
                  <a:srgbClr val="7A007A"/>
                </a:solidFill>
              </a:rPr>
              <a:t/>
            </a:r>
            <a:br>
              <a:rPr lang="bg-BG" sz="2500" b="1" dirty="0">
                <a:solidFill>
                  <a:srgbClr val="7A007A"/>
                </a:solidFill>
              </a:rPr>
            </a:br>
            <a:r>
              <a:rPr lang="bg-BG" sz="1500" b="1" dirty="0">
                <a:solidFill>
                  <a:schemeClr val="bg1"/>
                </a:solidFill>
              </a:rPr>
              <a:t>т</a:t>
            </a:r>
            <a:r>
              <a:rPr lang="bg-BG" sz="2500" dirty="0">
                <a:solidFill>
                  <a:srgbClr val="00B0F0"/>
                </a:solidFill>
              </a:rPr>
              <a:t/>
            </a:r>
            <a:br>
              <a:rPr lang="bg-BG" sz="2500" dirty="0">
                <a:solidFill>
                  <a:srgbClr val="00B0F0"/>
                </a:solidFill>
              </a:rPr>
            </a:br>
            <a:r>
              <a:rPr lang="bg-BG" sz="2500" b="1" dirty="0">
                <a:solidFill>
                  <a:srgbClr val="0070C0"/>
                </a:solidFill>
              </a:rPr>
              <a:t>На път … или </a:t>
            </a:r>
            <a:br>
              <a:rPr lang="bg-BG" sz="2500" b="1" dirty="0">
                <a:solidFill>
                  <a:srgbClr val="0070C0"/>
                </a:solidFill>
              </a:rPr>
            </a:br>
            <a:r>
              <a:rPr lang="bg-BG" sz="2500" b="1" dirty="0">
                <a:solidFill>
                  <a:srgbClr val="0070C0"/>
                </a:solidFill>
              </a:rPr>
              <a:t>кръстопът … или </a:t>
            </a:r>
            <a:br>
              <a:rPr lang="bg-BG" sz="2500" b="1" dirty="0">
                <a:solidFill>
                  <a:srgbClr val="0070C0"/>
                </a:solidFill>
              </a:rPr>
            </a:br>
            <a:r>
              <a:rPr lang="bg-BG" sz="2500" b="1" dirty="0">
                <a:solidFill>
                  <a:srgbClr val="0070C0"/>
                </a:solidFill>
              </a:rPr>
              <a:t>безпътица … или … ?</a:t>
            </a:r>
            <a:endParaRPr lang="en-US" sz="2500" b="1" dirty="0">
              <a:solidFill>
                <a:srgbClr val="00B0F0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5336716E-2966-44E4-9DF0-652384952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540" y="2244947"/>
            <a:ext cx="5728744" cy="3147426"/>
          </a:xfrm>
          <a:solidFill>
            <a:srgbClr val="FCFCFC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bg-BG" sz="1800" b="1" dirty="0"/>
              <a:t>Нужни са трансформации, преходи, миграции паралелно в няколко посоки: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Стратегически (многообразие)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Технологични (многопосочност)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Технически (многопосочност)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Експертиза (човешки ресурси - различни професионални области)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Нови методи за обработка, съхраняване и разпространение на данни (нови алгоритми според новите потоци от данни)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Нови услуги (нови потребители)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1600" dirty="0"/>
              <a:t>Нови условия на труд (за хората, за </a:t>
            </a:r>
            <a:r>
              <a:rPr lang="bg-BG" sz="1600" dirty="0" err="1"/>
              <a:t>киборгите</a:t>
            </a:r>
            <a:r>
              <a:rPr lang="bg-BG" sz="1600" dirty="0"/>
              <a:t> или за роботите)</a:t>
            </a: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xmlns="" id="{2510C012-1496-44B8-BBE9-490B5885E74A}"/>
              </a:ext>
            </a:extLst>
          </p:cNvPr>
          <p:cNvSpPr txBox="1"/>
          <p:nvPr/>
        </p:nvSpPr>
        <p:spPr>
          <a:xfrm>
            <a:off x="146540" y="5562451"/>
            <a:ext cx="7517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>
                <a:solidFill>
                  <a:srgbClr val="002060"/>
                </a:solidFill>
              </a:rPr>
              <a:t>Първо: Възможно ли е да се реализира промяна?</a:t>
            </a:r>
          </a:p>
          <a:p>
            <a:r>
              <a:rPr lang="bg-BG" dirty="0">
                <a:solidFill>
                  <a:srgbClr val="002060"/>
                </a:solidFill>
              </a:rPr>
              <a:t>Второ: Ако не е възможно, има ли бъдеще?</a:t>
            </a:r>
          </a:p>
          <a:p>
            <a:r>
              <a:rPr lang="bg-BG" dirty="0">
                <a:solidFill>
                  <a:srgbClr val="002060"/>
                </a:solidFill>
              </a:rPr>
              <a:t>Трето: Ако все пак е възможна някаква промяна, дали всяко забавяне утежнява прехода и го препраща в посоката на невъзможността?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709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Ð ÐµÐ·ÑÐ»ÑÐ°Ñ Ñ Ð¸Ð·Ð¾Ð±ÑÐ°Ð¶ÐµÐ½Ð¸Ðµ Ð·Ð° Ð±Ð¸Ð±Ð»Ð¸Ð¾ÑÐµÐºÐ° Ð²ÐµÐ½ÐµÑÐ»Ð° Ð½Ð¾ÑÐ²ÐµÐ³Ð¸Ñ">
            <a:extLst>
              <a:ext uri="{FF2B5EF4-FFF2-40B4-BE49-F238E27FC236}">
                <a16:creationId xmlns:a16="http://schemas.microsoft.com/office/drawing/2014/main" xmlns="" id="{0A8AD30B-6D8F-4C48-8AD5-47EBCB78A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92" r="7841"/>
          <a:stretch/>
        </p:blipFill>
        <p:spPr bwMode="auto">
          <a:xfrm>
            <a:off x="7958749" y="3504"/>
            <a:ext cx="4207628" cy="322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81CD866-52B5-4280-A92B-56BDFD1E9A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9648" y="0"/>
            <a:ext cx="6102351" cy="6858000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6EEF187-8434-4B76-BE40-006EEBB263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102351" cy="6858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Ð ÐµÐ·ÑÐ»ÑÐ°Ñ Ñ Ð¸Ð·Ð¾Ð±ÑÐ°Ð¶ÐµÐ½Ð¸Ðµ Ð·Ð° public library of seattle">
            <a:extLst>
              <a:ext uri="{FF2B5EF4-FFF2-40B4-BE49-F238E27FC236}">
                <a16:creationId xmlns:a16="http://schemas.microsoft.com/office/drawing/2014/main" xmlns="" id="{6C17B4A3-F270-4AFF-8131-847237F307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65" r="-3" b="18404"/>
          <a:stretch/>
        </p:blipFill>
        <p:spPr bwMode="auto">
          <a:xfrm>
            <a:off x="0" y="-3597"/>
            <a:ext cx="5122400" cy="256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0027763F-508E-4B25-909D-3CC7CEA5E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7" y="2974838"/>
            <a:ext cx="5752584" cy="570433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buNone/>
            </a:pPr>
            <a:r>
              <a:rPr lang="bg-BG" sz="3800" b="1" dirty="0">
                <a:solidFill>
                  <a:schemeClr val="tx2">
                    <a:lumMod val="50000"/>
                  </a:schemeClr>
                </a:solidFill>
              </a:rPr>
              <a:t>Бъдещето: Две възможности?</a:t>
            </a:r>
            <a:endParaRPr lang="bg-BG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xmlns="" id="{9F8803DB-5704-4FB4-BB17-4F713C5FEBB5}"/>
              </a:ext>
            </a:extLst>
          </p:cNvPr>
          <p:cNvSpPr txBox="1"/>
          <p:nvPr/>
        </p:nvSpPr>
        <p:spPr>
          <a:xfrm>
            <a:off x="428768" y="146789"/>
            <a:ext cx="35194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dirty="0">
                <a:solidFill>
                  <a:srgbClr val="C00000"/>
                </a:solidFill>
              </a:rPr>
              <a:t>Днес: </a:t>
            </a:r>
            <a:r>
              <a:rPr lang="en-US" sz="1500" b="1" dirty="0">
                <a:solidFill>
                  <a:srgbClr val="C00000"/>
                </a:solidFill>
              </a:rPr>
              <a:t>Seattle public library</a:t>
            </a:r>
            <a:endParaRPr lang="bg-BG" sz="1500" b="1" dirty="0">
              <a:solidFill>
                <a:srgbClr val="C00000"/>
              </a:solidFill>
            </a:endParaRPr>
          </a:p>
          <a:p>
            <a:r>
              <a:rPr lang="en-US" sz="700" dirty="0">
                <a:hlinkClick r:id="rId4"/>
              </a:rPr>
              <a:t>https://www.reddit.com/r/RoomPorn/comments/11maqo/seattle_public_library_1200x900/</a:t>
            </a:r>
            <a:r>
              <a:rPr lang="bg-BG" sz="700" dirty="0"/>
              <a:t> </a:t>
            </a:r>
            <a:endParaRPr lang="en-US" sz="700" dirty="0"/>
          </a:p>
        </p:txBody>
      </p:sp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xmlns="" id="{97ECA17B-A21A-48B0-9754-EF179585E02C}"/>
              </a:ext>
            </a:extLst>
          </p:cNvPr>
          <p:cNvSpPr/>
          <p:nvPr/>
        </p:nvSpPr>
        <p:spPr>
          <a:xfrm>
            <a:off x="7919187" y="2531083"/>
            <a:ext cx="4286751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" b="1" dirty="0">
                <a:latin typeface="+mj-lt"/>
              </a:rPr>
              <a:t>Днес: </a:t>
            </a:r>
            <a:r>
              <a:rPr lang="en-US" sz="1500" b="1" dirty="0" err="1">
                <a:latin typeface="+mj-lt"/>
              </a:rPr>
              <a:t>Vennesla</a:t>
            </a:r>
            <a:r>
              <a:rPr lang="en-US" sz="1500" b="1" dirty="0">
                <a:latin typeface="+mj-lt"/>
              </a:rPr>
              <a:t> Library and Culture House</a:t>
            </a:r>
            <a:endParaRPr lang="bg-BG" sz="1500" b="1" dirty="0">
              <a:latin typeface="+mj-lt"/>
            </a:endParaRPr>
          </a:p>
          <a:p>
            <a:r>
              <a:rPr lang="en-US" sz="800" dirty="0">
                <a:latin typeface="+mj-lt"/>
                <a:hlinkClick r:id="rId5"/>
              </a:rPr>
              <a:t>https://www.dezeen.com/2012/08/01/vennesla-library-and-cultural-centre-by-helen-hard-architects/</a:t>
            </a:r>
            <a:r>
              <a:rPr lang="bg-BG" sz="800" dirty="0">
                <a:latin typeface="+mj-lt"/>
              </a:rPr>
              <a:t> </a:t>
            </a:r>
            <a:endParaRPr lang="en-US" sz="800" dirty="0">
              <a:latin typeface="+mj-lt"/>
            </a:endParaRP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6888B545-B1EE-47EF-B67D-902F2ACF8D5E}"/>
              </a:ext>
            </a:extLst>
          </p:cNvPr>
          <p:cNvSpPr txBox="1"/>
          <p:nvPr/>
        </p:nvSpPr>
        <p:spPr>
          <a:xfrm>
            <a:off x="7063850" y="3602216"/>
            <a:ext cx="5010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b="1" dirty="0">
                <a:solidFill>
                  <a:srgbClr val="00B0F0"/>
                </a:solidFill>
              </a:rPr>
              <a:t>Библиотеката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+mj-lt"/>
              </a:rPr>
              <a:t>Back Office  </a:t>
            </a:r>
            <a:r>
              <a:rPr lang="bg-BG" sz="2200" dirty="0">
                <a:latin typeface="+mj-lt"/>
              </a:rPr>
              <a:t>на информационна инфраструктура.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200" dirty="0">
                <a:latin typeface="+mj-lt"/>
              </a:rPr>
              <a:t>Създаване и поддръжка на </a:t>
            </a:r>
            <a:r>
              <a:rPr lang="bg-BG" sz="2200" b="1" dirty="0">
                <a:latin typeface="+mj-lt"/>
              </a:rPr>
              <a:t>пулове от знания</a:t>
            </a:r>
            <a:r>
              <a:rPr lang="bg-BG" sz="2200" dirty="0">
                <a:latin typeface="+mj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200" dirty="0">
                <a:latin typeface="+mj-lt"/>
              </a:rPr>
              <a:t>Създаване и поддръжка на </a:t>
            </a:r>
            <a:r>
              <a:rPr lang="bg-BG" sz="2200" b="1" dirty="0">
                <a:latin typeface="+mj-lt"/>
              </a:rPr>
              <a:t>персонализирани услуги</a:t>
            </a:r>
            <a:r>
              <a:rPr lang="bg-BG" sz="2200" dirty="0">
                <a:latin typeface="+mj-lt"/>
              </a:rPr>
              <a:t>.</a:t>
            </a:r>
            <a:endParaRPr lang="en-US" sz="2200" dirty="0">
              <a:latin typeface="+mj-lt"/>
            </a:endParaRPr>
          </a:p>
        </p:txBody>
      </p:sp>
      <p:pic>
        <p:nvPicPr>
          <p:cNvPr id="8194" name="Picture 2" descr="Vennesla Library and Cultural Centre by Helen &amp; Hard Architects">
            <a:extLst>
              <a:ext uri="{FF2B5EF4-FFF2-40B4-BE49-F238E27FC236}">
                <a16:creationId xmlns:a16="http://schemas.microsoft.com/office/drawing/2014/main" xmlns="" id="{9063EF8C-5D22-4186-AD6F-CF9EABD5D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8749" y="85892"/>
            <a:ext cx="2216058" cy="23817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xmlns="" id="{4F616A71-F3FF-4226-83F0-C49422DEEDC2}"/>
              </a:ext>
            </a:extLst>
          </p:cNvPr>
          <p:cNvSpPr txBox="1"/>
          <p:nvPr/>
        </p:nvSpPr>
        <p:spPr>
          <a:xfrm rot="20785134">
            <a:off x="5290669" y="5973635"/>
            <a:ext cx="2068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dirty="0">
                <a:solidFill>
                  <a:schemeClr val="tx2">
                    <a:lumMod val="50000"/>
                  </a:schemeClr>
                </a:solidFill>
              </a:rPr>
              <a:t>Възможно ли е да се съчетаят?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авоъгълник 1">
            <a:extLst>
              <a:ext uri="{FF2B5EF4-FFF2-40B4-BE49-F238E27FC236}">
                <a16:creationId xmlns:a16="http://schemas.microsoft.com/office/drawing/2014/main" xmlns="" id="{A25D19DD-4E02-4FD2-8C38-6893E5CEF6B4}"/>
              </a:ext>
            </a:extLst>
          </p:cNvPr>
          <p:cNvSpPr/>
          <p:nvPr/>
        </p:nvSpPr>
        <p:spPr>
          <a:xfrm>
            <a:off x="117318" y="3510830"/>
            <a:ext cx="589124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000" b="1" dirty="0">
                <a:solidFill>
                  <a:srgbClr val="C00000"/>
                </a:solidFill>
              </a:rPr>
              <a:t>Библиотеката</a:t>
            </a:r>
            <a:endParaRPr lang="en-US" sz="3000" b="1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200" dirty="0"/>
              <a:t>Място за физическо взаимодействие, контакт, социално общуване със себеподобни, културен център с широка гама услуги.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200" dirty="0"/>
              <a:t>Място за бягство от </a:t>
            </a:r>
            <a:r>
              <a:rPr lang="bg-BG" sz="2200" dirty="0" err="1"/>
              <a:t>кибер</a:t>
            </a:r>
            <a:r>
              <a:rPr lang="bg-BG" sz="2200" dirty="0"/>
              <a:t>-виртуалността </a:t>
            </a:r>
            <a:r>
              <a:rPr lang="bg-BG" sz="2200" i="1" dirty="0"/>
              <a:t>(ако все пак някой оцени ползите от това бягство)</a:t>
            </a:r>
            <a:r>
              <a:rPr lang="bg-BG" sz="22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200" b="1" dirty="0"/>
              <a:t>Живо място за живи хора</a:t>
            </a:r>
            <a:r>
              <a:rPr lang="bg-BG" sz="2200" dirty="0"/>
              <a:t>.</a:t>
            </a:r>
          </a:p>
        </p:txBody>
      </p:sp>
      <p:cxnSp>
        <p:nvCxnSpPr>
          <p:cNvPr id="10" name="Съединител &quot;права стрелка&quot; 9">
            <a:extLst>
              <a:ext uri="{FF2B5EF4-FFF2-40B4-BE49-F238E27FC236}">
                <a16:creationId xmlns:a16="http://schemas.microsoft.com/office/drawing/2014/main" xmlns="" id="{AACDA0BA-6143-47F5-986F-0D17B987E5AA}"/>
              </a:ext>
            </a:extLst>
          </p:cNvPr>
          <p:cNvCxnSpPr>
            <a:cxnSpLocks/>
          </p:cNvCxnSpPr>
          <p:nvPr/>
        </p:nvCxnSpPr>
        <p:spPr>
          <a:xfrm>
            <a:off x="6388160" y="3743864"/>
            <a:ext cx="0" cy="2231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9747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A51E6647-7504-41A2-AACE-D1EDC2094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23" y="163646"/>
            <a:ext cx="10873647" cy="64330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bg-BG" sz="3000" b="1" dirty="0"/>
              <a:t>Информационна наука (</a:t>
            </a:r>
            <a:r>
              <a:rPr lang="en-US" sz="3000" b="1" dirty="0"/>
              <a:t>Information Science)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542BA88A-3D05-404C-9746-7AACB3C6E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04" y="956698"/>
            <a:ext cx="11402458" cy="2489332"/>
          </a:xfrm>
        </p:spPr>
        <p:txBody>
          <a:bodyPr>
            <a:normAutofit/>
          </a:bodyPr>
          <a:lstStyle/>
          <a:p>
            <a:r>
              <a:rPr lang="bg-BG" sz="2100" dirty="0"/>
              <a:t>Информационната наука разглежда процесите, свързани с реализирането на  информационни дейности. </a:t>
            </a:r>
          </a:p>
          <a:p>
            <a:r>
              <a:rPr lang="bg-BG" sz="2100" dirty="0"/>
              <a:t>Информационната наука обединява понятия и методи от различни други дялове на науката, сред които библиотечната наука, компютърната наука и инженерството, лингвистиката, психологията, други технологии. </a:t>
            </a:r>
          </a:p>
          <a:p>
            <a:r>
              <a:rPr lang="bg-BG" sz="2100" dirty="0"/>
              <a:t>Цели се разработване на средства за подпомагане на обработката, т.е. в събирането, организацията, съхранението, извличането, тълкуването и използването на информация.</a:t>
            </a:r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xmlns="" id="{CD646862-F1D9-491D-9276-7F647C3F0775}"/>
              </a:ext>
            </a:extLst>
          </p:cNvPr>
          <p:cNvSpPr txBox="1"/>
          <p:nvPr/>
        </p:nvSpPr>
        <p:spPr>
          <a:xfrm>
            <a:off x="9020749" y="295275"/>
            <a:ext cx="3051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i="1" dirty="0"/>
              <a:t>Източник: </a:t>
            </a:r>
            <a:r>
              <a:rPr lang="en-US" sz="1200" dirty="0">
                <a:hlinkClick r:id="rId2"/>
              </a:rPr>
              <a:t>Information science</a:t>
            </a:r>
            <a:r>
              <a:rPr lang="bg-BG" sz="1200" dirty="0"/>
              <a:t>. </a:t>
            </a:r>
            <a:r>
              <a:rPr lang="en-US" sz="1200" dirty="0" err="1"/>
              <a:t>Encyclopaedia</a:t>
            </a:r>
            <a:r>
              <a:rPr lang="en-US" sz="1200" dirty="0"/>
              <a:t> Britannica</a:t>
            </a:r>
            <a:r>
              <a:rPr lang="bg-BG" sz="1200" dirty="0"/>
              <a:t>, 2018.</a:t>
            </a:r>
            <a:endParaRPr lang="en-US" sz="1200" dirty="0"/>
          </a:p>
        </p:txBody>
      </p:sp>
      <p:sp>
        <p:nvSpPr>
          <p:cNvPr id="5" name="Заглавие 1">
            <a:extLst>
              <a:ext uri="{FF2B5EF4-FFF2-40B4-BE49-F238E27FC236}">
                <a16:creationId xmlns:a16="http://schemas.microsoft.com/office/drawing/2014/main" xmlns="" id="{43A62DAA-408E-4DB4-AEDE-8767F428622B}"/>
              </a:ext>
            </a:extLst>
          </p:cNvPr>
          <p:cNvSpPr txBox="1">
            <a:spLocks/>
          </p:cNvSpPr>
          <p:nvPr/>
        </p:nvSpPr>
        <p:spPr>
          <a:xfrm>
            <a:off x="447675" y="3514595"/>
            <a:ext cx="11219187" cy="5266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000" b="1" dirty="0"/>
              <a:t>Информатика (</a:t>
            </a:r>
            <a:r>
              <a:rPr lang="en-US" sz="3000" b="1" dirty="0"/>
              <a:t>Informatics)</a:t>
            </a:r>
          </a:p>
        </p:txBody>
      </p:sp>
      <p:sp>
        <p:nvSpPr>
          <p:cNvPr id="6" name="Контейнер за съдържание 2">
            <a:extLst>
              <a:ext uri="{FF2B5EF4-FFF2-40B4-BE49-F238E27FC236}">
                <a16:creationId xmlns:a16="http://schemas.microsoft.com/office/drawing/2014/main" xmlns="" id="{CA8E68FC-8813-4CAE-9B84-2EC9DC21AD5B}"/>
              </a:ext>
            </a:extLst>
          </p:cNvPr>
          <p:cNvSpPr txBox="1">
            <a:spLocks/>
          </p:cNvSpPr>
          <p:nvPr/>
        </p:nvSpPr>
        <p:spPr>
          <a:xfrm>
            <a:off x="264404" y="4132690"/>
            <a:ext cx="11314323" cy="2829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g-BG" sz="2000" dirty="0"/>
              <a:t>Информатиката е наука за събирането, преобразуването, предаването/преноса и съхранението на информация чрез информационна технология (ръчна, механична, електронна…).</a:t>
            </a:r>
          </a:p>
          <a:p>
            <a:r>
              <a:rPr lang="bg-BG" sz="2000" dirty="0"/>
              <a:t>Изучава информацията от гледна точка на структурираност, количествени характеристики, форми и начини на представяне.</a:t>
            </a:r>
          </a:p>
          <a:p>
            <a:r>
              <a:rPr lang="bg-BG" sz="2000" dirty="0"/>
              <a:t>Изучава информационните процеси, реализиращи се чрез информационни дейности.</a:t>
            </a:r>
          </a:p>
          <a:p>
            <a:r>
              <a:rPr lang="bg-BG" sz="2000" dirty="0"/>
              <a:t>Компютърната информатика е клон на Информатиката, насочена към прилагане </a:t>
            </a:r>
            <a:r>
              <a:rPr lang="bg-BG" sz="2000"/>
              <a:t>на компютърна и </a:t>
            </a:r>
            <a:r>
              <a:rPr lang="bg-BG" sz="2000" dirty="0"/>
              <a:t>друга електронна техника в информационните процеси, включително методите и средствата за автоматизирането им.</a:t>
            </a:r>
          </a:p>
        </p:txBody>
      </p:sp>
      <p:pic>
        <p:nvPicPr>
          <p:cNvPr id="12" name="Picture 4" descr="Резултат с изображение за внимание">
            <a:extLst>
              <a:ext uri="{FF2B5EF4-FFF2-40B4-BE49-F238E27FC236}">
                <a16:creationId xmlns:a16="http://schemas.microsoft.com/office/drawing/2014/main" xmlns="" id="{3B790804-78C4-4075-B656-F705B1F6F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67231" y="238782"/>
            <a:ext cx="378924" cy="56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0689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26413FBF-F660-4E08-905C-A615D6DF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09" y="133771"/>
            <a:ext cx="6510051" cy="57130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bg-BG" sz="3500" b="1" dirty="0"/>
              <a:t>Ключово понятие „данни“</a:t>
            </a:r>
            <a:r>
              <a:rPr lang="en-US" sz="3500" b="1" dirty="0"/>
              <a:t> 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B9EC4C8D-C88D-494A-9094-01BF74C09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439" y="782199"/>
            <a:ext cx="7006727" cy="2765232"/>
          </a:xfrm>
        </p:spPr>
        <p:txBody>
          <a:bodyPr>
            <a:noAutofit/>
          </a:bodyPr>
          <a:lstStyle/>
          <a:p>
            <a:r>
              <a:rPr lang="bg-BG" sz="1800" b="1" dirty="0"/>
              <a:t>Синоними</a:t>
            </a:r>
            <a:r>
              <a:rPr lang="bg-BG" sz="1800" dirty="0"/>
              <a:t>: факти, особености</a:t>
            </a:r>
            <a:r>
              <a:rPr lang="ru-RU" sz="1800" dirty="0"/>
              <a:t>, характеристики, </a:t>
            </a:r>
            <a:r>
              <a:rPr lang="bg-BG" sz="1800" dirty="0"/>
              <a:t>символи</a:t>
            </a:r>
            <a:r>
              <a:rPr lang="ru-RU" sz="1800" dirty="0"/>
              <a:t> (</a:t>
            </a:r>
            <a:r>
              <a:rPr lang="bg-BG" sz="1800" dirty="0"/>
              <a:t>числови, текстови</a:t>
            </a:r>
            <a:r>
              <a:rPr lang="ru-RU" sz="1800" dirty="0"/>
              <a:t>) и др. </a:t>
            </a:r>
            <a:r>
              <a:rPr lang="en-US" sz="1800" dirty="0"/>
              <a:t> </a:t>
            </a:r>
          </a:p>
          <a:p>
            <a:pPr>
              <a:spcBef>
                <a:spcPts val="600"/>
              </a:spcBef>
            </a:pPr>
            <a:r>
              <a:rPr lang="bg-BG" sz="1800" b="1" dirty="0"/>
              <a:t>Данни</a:t>
            </a:r>
            <a:r>
              <a:rPr lang="en-US" sz="1800" b="1" dirty="0"/>
              <a:t> (Data)</a:t>
            </a:r>
            <a:r>
              <a:rPr lang="bg-BG" sz="1800" dirty="0"/>
              <a:t> = Колекция от факти (свързани с конкретен въпрос или проблем</a:t>
            </a:r>
            <a:r>
              <a:rPr lang="ru-RU" sz="1800" dirty="0"/>
              <a:t>)</a:t>
            </a:r>
            <a:r>
              <a:rPr lang="bg-BG" sz="1800" dirty="0"/>
              <a:t>, събрани заедно за справка, анализ или др. под. нужди.</a:t>
            </a:r>
          </a:p>
          <a:p>
            <a:pPr>
              <a:spcBef>
                <a:spcPts val="600"/>
              </a:spcBef>
            </a:pPr>
            <a:r>
              <a:rPr lang="bg-BG" sz="1800" b="1" dirty="0"/>
              <a:t>Още</a:t>
            </a:r>
            <a:r>
              <a:rPr lang="bg-BG" sz="1800" dirty="0"/>
              <a:t>… факти или набор от символи, върху които се извършват операции от компютър. Могат да се съхраняват и предават под формата на електрически сигнали.</a:t>
            </a:r>
          </a:p>
          <a:p>
            <a:pPr>
              <a:spcBef>
                <a:spcPts val="600"/>
              </a:spcBef>
            </a:pPr>
            <a:r>
              <a:rPr lang="bg-BG" sz="1800" dirty="0"/>
              <a:t>Във ФИЛОСОФИЯТА: Нещата, които са известни или се приемат като факти и са в основата за разсъждения или изчисления.</a:t>
            </a:r>
          </a:p>
        </p:txBody>
      </p:sp>
      <p:sp>
        <p:nvSpPr>
          <p:cNvPr id="4" name="Заглавие 1">
            <a:extLst>
              <a:ext uri="{FF2B5EF4-FFF2-40B4-BE49-F238E27FC236}">
                <a16:creationId xmlns:a16="http://schemas.microsoft.com/office/drawing/2014/main" xmlns="" id="{765EAA35-40C8-4C19-A268-6CA5D776BD61}"/>
              </a:ext>
            </a:extLst>
          </p:cNvPr>
          <p:cNvSpPr txBox="1">
            <a:spLocks/>
          </p:cNvSpPr>
          <p:nvPr/>
        </p:nvSpPr>
        <p:spPr>
          <a:xfrm>
            <a:off x="452609" y="3600681"/>
            <a:ext cx="6510051" cy="5713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500" b="1" dirty="0"/>
              <a:t>Ключово понятие „информация“</a:t>
            </a:r>
            <a:endParaRPr lang="en-US" sz="3500" b="1" dirty="0"/>
          </a:p>
        </p:txBody>
      </p:sp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xmlns="" id="{57580F96-94F0-49DA-95E5-F6AB623D1C8B}"/>
              </a:ext>
            </a:extLst>
          </p:cNvPr>
          <p:cNvSpPr/>
          <p:nvPr/>
        </p:nvSpPr>
        <p:spPr>
          <a:xfrm>
            <a:off x="452608" y="4159140"/>
            <a:ext cx="67083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/>
              <a:t>Информация </a:t>
            </a:r>
            <a:r>
              <a:rPr lang="en-US" b="1" dirty="0"/>
              <a:t>(Information) </a:t>
            </a:r>
            <a:r>
              <a:rPr lang="bg-BG" dirty="0"/>
              <a:t>= Резултат от обработка на някакви данни с някаква информационна технология.</a:t>
            </a:r>
          </a:p>
          <a:p>
            <a:pPr marL="342900" indent="-342900">
              <a:buAutoNum type="arabicPeriod"/>
            </a:pPr>
            <a:r>
              <a:rPr lang="bg-BG" i="1" dirty="0"/>
              <a:t>Още едно мнение… </a:t>
            </a:r>
            <a:r>
              <a:rPr lang="bg-BG" dirty="0"/>
              <a:t>Данни, които отговарят на следните условия: (1) точни и навременни; (2) специфични и организирани за изпълнение на дадена задача и постигане на цел; (3) представени в контекст, който им дава смисъл и уместност; (4) водят до разбиране и намаляват несигурността.</a:t>
            </a: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xmlns="" id="{EE424A98-2D7E-4D63-9C57-1840371AFC59}"/>
              </a:ext>
            </a:extLst>
          </p:cNvPr>
          <p:cNvSpPr txBox="1"/>
          <p:nvPr/>
        </p:nvSpPr>
        <p:spPr>
          <a:xfrm>
            <a:off x="7954179" y="3392816"/>
            <a:ext cx="4175392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g-BG" i="1" dirty="0"/>
              <a:t>Днес: </a:t>
            </a:r>
            <a:r>
              <a:rPr lang="bg-BG" dirty="0"/>
              <a:t>Информацията </a:t>
            </a:r>
            <a:r>
              <a:rPr lang="ru-RU" dirty="0"/>
              <a:t>е стока и </a:t>
            </a:r>
            <a:r>
              <a:rPr lang="bg-BG" dirty="0"/>
              <a:t>има</a:t>
            </a:r>
            <a:r>
              <a:rPr lang="ru-RU" dirty="0"/>
              <a:t> цена.</a:t>
            </a:r>
          </a:p>
          <a:p>
            <a:r>
              <a:rPr lang="bg-BG" i="1" dirty="0"/>
              <a:t>Днес: </a:t>
            </a:r>
            <a:r>
              <a:rPr lang="bg-BG" dirty="0"/>
              <a:t>Информацията е ключова за икономика</a:t>
            </a:r>
            <a:r>
              <a:rPr lang="bg-BG" dirty="0">
                <a:solidFill>
                  <a:srgbClr val="FF0000"/>
                </a:solidFill>
              </a:rPr>
              <a:t>та</a:t>
            </a:r>
            <a:r>
              <a:rPr lang="en-US" dirty="0"/>
              <a:t> </a:t>
            </a:r>
            <a:r>
              <a:rPr lang="bg-BG" dirty="0"/>
              <a:t>-</a:t>
            </a:r>
            <a:r>
              <a:rPr lang="en-US" dirty="0"/>
              <a:t> </a:t>
            </a:r>
            <a:r>
              <a:rPr lang="bg-BG" dirty="0"/>
              <a:t>нейното съществуване и развитие.</a:t>
            </a:r>
          </a:p>
          <a:p>
            <a:r>
              <a:rPr lang="bg-BG" i="1" dirty="0"/>
              <a:t>Днес: </a:t>
            </a:r>
            <a:r>
              <a:rPr lang="bg-BG" dirty="0"/>
              <a:t>Информацията е власт и сила.</a:t>
            </a:r>
          </a:p>
          <a:p>
            <a:r>
              <a:rPr lang="ru-RU" i="1" dirty="0" err="1"/>
              <a:t>Защото</a:t>
            </a:r>
            <a:r>
              <a:rPr lang="ru-RU" i="1" dirty="0"/>
              <a:t> </a:t>
            </a:r>
            <a:r>
              <a:rPr lang="bg-BG" i="1" dirty="0"/>
              <a:t>…</a:t>
            </a:r>
            <a:r>
              <a:rPr lang="bg-BG" dirty="0"/>
              <a:t> Може да повлияе върху поведението, решението или резултата</a:t>
            </a:r>
            <a:r>
              <a:rPr lang="ru-RU" dirty="0"/>
              <a:t>. </a:t>
            </a:r>
            <a:endParaRPr lang="en-US" dirty="0"/>
          </a:p>
          <a:p>
            <a:r>
              <a:rPr lang="bg-BG" i="1" dirty="0"/>
              <a:t>И още… </a:t>
            </a:r>
            <a:r>
              <a:rPr lang="ru-RU" dirty="0"/>
              <a:t>Дадена информация се приема за </a:t>
            </a:r>
            <a:r>
              <a:rPr lang="bg-BG" dirty="0"/>
              <a:t>така</a:t>
            </a:r>
            <a:r>
              <a:rPr lang="bg-BG" dirty="0">
                <a:solidFill>
                  <a:srgbClr val="FF0000"/>
                </a:solidFill>
              </a:rPr>
              <a:t>ва</a:t>
            </a:r>
            <a:r>
              <a:rPr lang="bg-BG" dirty="0"/>
              <a:t> без стойност, ако след получаването й нещата остават непроменени.</a:t>
            </a:r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xmlns="" id="{A692F589-73AF-44DC-8882-AB0D8C04172C}"/>
              </a:ext>
            </a:extLst>
          </p:cNvPr>
          <p:cNvSpPr/>
          <p:nvPr/>
        </p:nvSpPr>
        <p:spPr>
          <a:xfrm>
            <a:off x="1458505" y="6197189"/>
            <a:ext cx="29177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200" i="1" dirty="0">
                <a:solidFill>
                  <a:srgbClr val="2A2A2A"/>
                </a:solidFill>
              </a:rPr>
              <a:t>Виж:</a:t>
            </a:r>
            <a:endParaRPr lang="bg-BG" sz="1200" i="1" dirty="0">
              <a:solidFill>
                <a:srgbClr val="2A2A2A"/>
              </a:solidFill>
              <a:hlinkClick r:id="rId2"/>
            </a:endParaRPr>
          </a:p>
          <a:p>
            <a:r>
              <a:rPr lang="en-US" sz="1200" dirty="0">
                <a:solidFill>
                  <a:srgbClr val="2A2A2A"/>
                </a:solidFill>
                <a:hlinkClick r:id="rId2"/>
              </a:rPr>
              <a:t>Data</a:t>
            </a:r>
            <a:r>
              <a:rPr lang="en-US" sz="1200" dirty="0">
                <a:solidFill>
                  <a:srgbClr val="2A2A2A"/>
                </a:solidFill>
              </a:rPr>
              <a:t> </a:t>
            </a:r>
            <a:r>
              <a:rPr lang="bg-BG" sz="1200" dirty="0">
                <a:solidFill>
                  <a:srgbClr val="2A2A2A"/>
                </a:solidFill>
              </a:rPr>
              <a:t>(</a:t>
            </a:r>
            <a:r>
              <a:rPr lang="en-US" sz="1200" dirty="0">
                <a:solidFill>
                  <a:srgbClr val="2A2A2A"/>
                </a:solidFill>
              </a:rPr>
              <a:t>Oxforddictionaries.com</a:t>
            </a:r>
            <a:r>
              <a:rPr lang="bg-BG" sz="1200" dirty="0">
                <a:solidFill>
                  <a:srgbClr val="2A2A2A"/>
                </a:solidFill>
              </a:rPr>
              <a:t>,</a:t>
            </a:r>
            <a:r>
              <a:rPr lang="en-US" sz="1200" dirty="0">
                <a:solidFill>
                  <a:srgbClr val="2A2A2A"/>
                </a:solidFill>
              </a:rPr>
              <a:t> 2018</a:t>
            </a:r>
            <a:r>
              <a:rPr lang="bg-BG" sz="1200" dirty="0">
                <a:solidFill>
                  <a:srgbClr val="2A2A2A"/>
                </a:solidFill>
              </a:rPr>
              <a:t>) Виж:</a:t>
            </a:r>
            <a:endParaRPr lang="en-US" sz="1200" dirty="0">
              <a:solidFill>
                <a:srgbClr val="2A2A2A"/>
              </a:solidFill>
            </a:endParaRPr>
          </a:p>
          <a:p>
            <a:r>
              <a:rPr lang="en-US" sz="1200" dirty="0">
                <a:solidFill>
                  <a:srgbClr val="2A2A2A"/>
                </a:solidFill>
                <a:hlinkClick r:id="rId3"/>
              </a:rPr>
              <a:t>Information</a:t>
            </a:r>
            <a:r>
              <a:rPr lang="en-US" sz="1200" dirty="0">
                <a:solidFill>
                  <a:srgbClr val="2A2A2A"/>
                </a:solidFill>
              </a:rPr>
              <a:t> </a:t>
            </a:r>
            <a:r>
              <a:rPr lang="bg-BG" sz="1200" dirty="0">
                <a:solidFill>
                  <a:srgbClr val="2A2A2A"/>
                </a:solidFill>
              </a:rPr>
              <a:t>(</a:t>
            </a:r>
            <a:r>
              <a:rPr lang="en-US" sz="1200" dirty="0">
                <a:solidFill>
                  <a:srgbClr val="2A2A2A"/>
                </a:solidFill>
              </a:rPr>
              <a:t>Oxforddictionaries.com</a:t>
            </a:r>
            <a:r>
              <a:rPr lang="bg-BG" sz="1200" dirty="0">
                <a:solidFill>
                  <a:srgbClr val="2A2A2A"/>
                </a:solidFill>
              </a:rPr>
              <a:t>,</a:t>
            </a:r>
            <a:r>
              <a:rPr lang="en-US" sz="1200" dirty="0">
                <a:solidFill>
                  <a:srgbClr val="2A2A2A"/>
                </a:solidFill>
              </a:rPr>
              <a:t> 2018</a:t>
            </a:r>
            <a:r>
              <a:rPr lang="bg-BG" sz="1200" dirty="0">
                <a:solidFill>
                  <a:srgbClr val="2A2A2A"/>
                </a:solidFill>
              </a:rPr>
              <a:t>)</a:t>
            </a:r>
            <a:endParaRPr lang="en-US" sz="1200" dirty="0">
              <a:solidFill>
                <a:srgbClr val="2A2A2A"/>
              </a:solidFill>
            </a:endParaRPr>
          </a:p>
        </p:txBody>
      </p:sp>
      <p:pic>
        <p:nvPicPr>
          <p:cNvPr id="9" name="Picture 4" descr="Резултат с изображение за внимание">
            <a:extLst>
              <a:ext uri="{FF2B5EF4-FFF2-40B4-BE49-F238E27FC236}">
                <a16:creationId xmlns:a16="http://schemas.microsoft.com/office/drawing/2014/main" xmlns="" id="{FE1E3E45-90A5-4D46-B0A0-49FDCE7BE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289" y="6244156"/>
            <a:ext cx="412216" cy="61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: извита нагоре 9">
            <a:extLst>
              <a:ext uri="{FF2B5EF4-FFF2-40B4-BE49-F238E27FC236}">
                <a16:creationId xmlns:a16="http://schemas.microsoft.com/office/drawing/2014/main" xmlns="" id="{DE75FD38-34F9-4A61-8A2D-FE2483F1B386}"/>
              </a:ext>
            </a:extLst>
          </p:cNvPr>
          <p:cNvSpPr/>
          <p:nvPr/>
        </p:nvSpPr>
        <p:spPr>
          <a:xfrm rot="13955648" flipV="1">
            <a:off x="6428343" y="2150248"/>
            <a:ext cx="2390660" cy="475103"/>
          </a:xfrm>
          <a:prstGeom prst="curvedUpArrow">
            <a:avLst>
              <a:gd name="adj1" fmla="val 25000"/>
              <a:gd name="adj2" fmla="val 0"/>
              <a:gd name="adj3" fmla="val 99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xmlns="" id="{17D47D3B-76A8-4FCE-ACBD-97A5495DAF89}"/>
              </a:ext>
            </a:extLst>
          </p:cNvPr>
          <p:cNvSpPr txBox="1"/>
          <p:nvPr/>
        </p:nvSpPr>
        <p:spPr>
          <a:xfrm>
            <a:off x="7954179" y="82869"/>
            <a:ext cx="4175392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g-BG" dirty="0"/>
              <a:t>Често данните се </a:t>
            </a:r>
            <a:r>
              <a:rPr lang="bg-BG" b="1" dirty="0"/>
              <a:t>отъждествяват</a:t>
            </a:r>
            <a:r>
              <a:rPr lang="bg-BG" dirty="0"/>
              <a:t> с информацията (</a:t>
            </a:r>
            <a:r>
              <a:rPr lang="bg-BG" dirty="0" err="1"/>
              <a:t>равнопоставят</a:t>
            </a:r>
            <a:r>
              <a:rPr lang="bg-BG" dirty="0"/>
              <a:t> се). Подобни твърдения могат да се открият в много публикации. </a:t>
            </a:r>
            <a:r>
              <a:rPr lang="bg-BG" b="1" dirty="0"/>
              <a:t>Доколко това е коректно?</a:t>
            </a:r>
          </a:p>
          <a:p>
            <a:r>
              <a:rPr lang="bg-BG" dirty="0"/>
              <a:t>Данните могат да се сравнят със суровина за даден производствен процес. Информацията може да се сравни с резултата, получен от производствен процес.</a:t>
            </a:r>
          </a:p>
        </p:txBody>
      </p:sp>
      <p:sp>
        <p:nvSpPr>
          <p:cNvPr id="12" name="Стрелка: извита нагоре 11">
            <a:extLst>
              <a:ext uri="{FF2B5EF4-FFF2-40B4-BE49-F238E27FC236}">
                <a16:creationId xmlns:a16="http://schemas.microsoft.com/office/drawing/2014/main" xmlns="" id="{1C800C84-5DBD-499D-8457-E806489CEF6A}"/>
              </a:ext>
            </a:extLst>
          </p:cNvPr>
          <p:cNvSpPr/>
          <p:nvPr/>
        </p:nvSpPr>
        <p:spPr>
          <a:xfrm rot="13955648" flipV="1">
            <a:off x="6428343" y="5735289"/>
            <a:ext cx="2390660" cy="475103"/>
          </a:xfrm>
          <a:prstGeom prst="curvedUpArrow">
            <a:avLst>
              <a:gd name="adj1" fmla="val 25000"/>
              <a:gd name="adj2" fmla="val 0"/>
              <a:gd name="adj3" fmla="val 99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248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CF0D2723-6A71-4F80-BC5D-F86227052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" y="88135"/>
            <a:ext cx="5522595" cy="89484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bg-BG" sz="3200" b="1" dirty="0"/>
              <a:t>Ключово понятие „информационна технология“</a:t>
            </a:r>
            <a:endParaRPr lang="en-US" sz="3200" b="1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CC3C2287-FFD4-481B-9B6D-155871B3E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1094105"/>
            <a:ext cx="5429249" cy="567576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bg-BG" sz="2200" dirty="0"/>
              <a:t>Става дума за </a:t>
            </a:r>
            <a:r>
              <a:rPr lang="bg-BG" sz="2200" b="1" dirty="0"/>
              <a:t>груп</a:t>
            </a:r>
            <a:r>
              <a:rPr lang="bg-BG" sz="2200" b="1" u="sng" dirty="0"/>
              <a:t>а</a:t>
            </a:r>
            <a:r>
              <a:rPr lang="bg-BG" sz="2200" b="1" dirty="0"/>
              <a:t> технологии </a:t>
            </a:r>
            <a:r>
              <a:rPr lang="bg-BG" sz="2200" dirty="0"/>
              <a:t>(ИТ).</a:t>
            </a:r>
          </a:p>
          <a:p>
            <a:pPr>
              <a:spcBef>
                <a:spcPts val="600"/>
              </a:spcBef>
            </a:pPr>
            <a:r>
              <a:rPr lang="bg-BG" sz="2200" dirty="0"/>
              <a:t>ИТ са свързани с информационните процеси и дейности (събирането, съхраняването, обработването, разпространението) на информация (различен формат, различен обем/количество).</a:t>
            </a:r>
          </a:p>
          <a:p>
            <a:pPr algn="just">
              <a:spcBef>
                <a:spcPts val="600"/>
              </a:spcBef>
            </a:pPr>
            <a:r>
              <a:rPr lang="bg-BG" sz="2200" i="1" dirty="0"/>
              <a:t>Днес:</a:t>
            </a:r>
            <a:r>
              <a:rPr lang="bg-BG" sz="2200" dirty="0"/>
              <a:t> ИТ се отнасят до всичко, свързано с компютърните технологии (например мрежи, хардуер, софтуер и/или хората, които работят с ИТ).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bg-BG" sz="12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ru-RU" sz="1600" dirty="0" err="1"/>
              <a:t>Понятието</a:t>
            </a:r>
            <a:r>
              <a:rPr lang="ru-RU" sz="1600" dirty="0"/>
              <a:t> „</a:t>
            </a:r>
            <a:r>
              <a:rPr lang="ru-RU" sz="1600" dirty="0" err="1"/>
              <a:t>информационни</a:t>
            </a:r>
            <a:r>
              <a:rPr lang="ru-RU" sz="1600" dirty="0"/>
              <a:t> технологии“ е </a:t>
            </a:r>
            <a:r>
              <a:rPr lang="ru-RU" sz="1600" dirty="0" err="1"/>
              <a:t>използвано</a:t>
            </a:r>
            <a:r>
              <a:rPr lang="ru-RU" sz="1600" dirty="0"/>
              <a:t> за </a:t>
            </a:r>
            <a:r>
              <a:rPr lang="ru-RU" sz="1600" dirty="0" err="1"/>
              <a:t>първи</a:t>
            </a:r>
            <a:r>
              <a:rPr lang="ru-RU" sz="1600" dirty="0"/>
              <a:t> </a:t>
            </a:r>
            <a:r>
              <a:rPr lang="bg-BG" sz="1600" dirty="0"/>
              <a:t>път през </a:t>
            </a:r>
            <a:r>
              <a:rPr lang="ru-RU" sz="1600" b="1" dirty="0"/>
              <a:t>1958 г. </a:t>
            </a:r>
            <a:r>
              <a:rPr lang="ru-RU" sz="1600" dirty="0"/>
              <a:t>в </a:t>
            </a:r>
            <a:r>
              <a:rPr lang="ru-RU" sz="1600" dirty="0" err="1"/>
              <a:t>статия</a:t>
            </a:r>
            <a:r>
              <a:rPr lang="ru-RU" sz="1600" dirty="0"/>
              <a:t> в </a:t>
            </a:r>
            <a:r>
              <a:rPr lang="ru-RU" sz="1600" dirty="0" err="1"/>
              <a:t>Харвард</a:t>
            </a:r>
            <a:r>
              <a:rPr lang="ru-RU" sz="1600" dirty="0"/>
              <a:t> Бизнес Ревю </a:t>
            </a:r>
            <a:r>
              <a:rPr lang="en-US" sz="1600" dirty="0"/>
              <a:t>[</a:t>
            </a:r>
            <a:r>
              <a:rPr lang="en-US" altLang="en-US" sz="1600" dirty="0">
                <a:hlinkClick r:id="rId2"/>
              </a:rPr>
              <a:t>Harold J. Leavitt</a:t>
            </a:r>
            <a:r>
              <a:rPr lang="bg-BG" altLang="en-US" sz="1600" dirty="0">
                <a:hlinkClick r:id="rId2"/>
              </a:rPr>
              <a:t> </a:t>
            </a:r>
            <a:r>
              <a:rPr lang="en-US" altLang="en-US" sz="1600" dirty="0">
                <a:hlinkClick r:id="rId2"/>
              </a:rPr>
              <a:t>and Thomas L. </a:t>
            </a:r>
            <a:r>
              <a:rPr lang="en-US" altLang="en-US" sz="1600" dirty="0" err="1">
                <a:hlinkClick r:id="rId2"/>
              </a:rPr>
              <a:t>Whisler</a:t>
            </a:r>
            <a:r>
              <a:rPr lang="en-US" altLang="en-US" sz="1600" dirty="0">
                <a:hlinkClick r:id="rId2"/>
              </a:rPr>
              <a:t> .</a:t>
            </a:r>
            <a:r>
              <a:rPr lang="en-US" sz="1600" dirty="0">
                <a:hlinkClick r:id="rId2"/>
              </a:rPr>
              <a:t> Management in the 1980’s. // </a:t>
            </a:r>
            <a:r>
              <a:rPr lang="en-US" sz="1600" i="1" dirty="0">
                <a:hlinkClick r:id="rId2"/>
              </a:rPr>
              <a:t>Harvard Business Review</a:t>
            </a:r>
            <a:r>
              <a:rPr lang="en-US" sz="1600" dirty="0">
                <a:hlinkClick r:id="rId2"/>
              </a:rPr>
              <a:t>. 11, 1958</a:t>
            </a:r>
            <a:r>
              <a:rPr lang="en-US" sz="1600" dirty="0"/>
              <a:t>]</a:t>
            </a:r>
            <a:r>
              <a:rPr lang="bg-BG" sz="1600" dirty="0"/>
              <a:t>: </a:t>
            </a:r>
            <a:r>
              <a:rPr lang="ru-RU" sz="1600" i="1" dirty="0"/>
              <a:t>„</a:t>
            </a:r>
            <a:r>
              <a:rPr lang="ru-RU" sz="1600" i="1" dirty="0" err="1"/>
              <a:t>новата</a:t>
            </a:r>
            <a:r>
              <a:rPr lang="ru-RU" sz="1600" i="1" dirty="0"/>
              <a:t> технология все </a:t>
            </a:r>
            <a:r>
              <a:rPr lang="ru-RU" sz="1600" i="1" dirty="0" err="1"/>
              <a:t>още</a:t>
            </a:r>
            <a:r>
              <a:rPr lang="ru-RU" sz="1600" i="1" dirty="0"/>
              <a:t> </a:t>
            </a:r>
            <a:r>
              <a:rPr lang="ru-RU" sz="1600" i="1" dirty="0" err="1"/>
              <a:t>няма</a:t>
            </a:r>
            <a:r>
              <a:rPr lang="ru-RU" sz="1600" i="1" dirty="0"/>
              <a:t> определено наименование. </a:t>
            </a:r>
            <a:r>
              <a:rPr lang="ru-RU" sz="1600" i="1" dirty="0" err="1"/>
              <a:t>Ние</a:t>
            </a:r>
            <a:r>
              <a:rPr lang="ru-RU" sz="1600" i="1" dirty="0"/>
              <a:t> </a:t>
            </a:r>
            <a:r>
              <a:rPr lang="ru-RU" sz="1600" i="1" dirty="0" err="1"/>
              <a:t>ще</a:t>
            </a:r>
            <a:r>
              <a:rPr lang="ru-RU" sz="1600" i="1" dirty="0"/>
              <a:t> я </a:t>
            </a:r>
            <a:r>
              <a:rPr lang="ru-RU" sz="1600" i="1" dirty="0" err="1"/>
              <a:t>наричаме</a:t>
            </a:r>
            <a:r>
              <a:rPr lang="ru-RU" sz="1600" i="1" dirty="0"/>
              <a:t> </a:t>
            </a:r>
            <a:r>
              <a:rPr lang="ru-RU" sz="1600" i="1" dirty="0" err="1"/>
              <a:t>информационна</a:t>
            </a:r>
            <a:r>
              <a:rPr lang="ru-RU" sz="1600" i="1" dirty="0"/>
              <a:t> технология (ИТ)“.</a:t>
            </a:r>
            <a:endParaRPr lang="en-US" sz="1600" i="1" dirty="0"/>
          </a:p>
        </p:txBody>
      </p:sp>
      <p:sp>
        <p:nvSpPr>
          <p:cNvPr id="4" name="Заглавие 1">
            <a:extLst>
              <a:ext uri="{FF2B5EF4-FFF2-40B4-BE49-F238E27FC236}">
                <a16:creationId xmlns:a16="http://schemas.microsoft.com/office/drawing/2014/main" xmlns="" id="{A7FA1333-3DAD-4CFF-B987-32B9953541DA}"/>
              </a:ext>
            </a:extLst>
          </p:cNvPr>
          <p:cNvSpPr txBox="1">
            <a:spLocks/>
          </p:cNvSpPr>
          <p:nvPr/>
        </p:nvSpPr>
        <p:spPr>
          <a:xfrm>
            <a:off x="5966460" y="88135"/>
            <a:ext cx="6069330" cy="8948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000" b="1" dirty="0"/>
              <a:t>Ключово понятие „информационни и комуникационни технологии“</a:t>
            </a:r>
            <a:endParaRPr lang="en-US" sz="3000" b="1" dirty="0"/>
          </a:p>
        </p:txBody>
      </p:sp>
      <p:sp>
        <p:nvSpPr>
          <p:cNvPr id="8" name="Контейнер за съдържание 2">
            <a:extLst>
              <a:ext uri="{FF2B5EF4-FFF2-40B4-BE49-F238E27FC236}">
                <a16:creationId xmlns:a16="http://schemas.microsoft.com/office/drawing/2014/main" xmlns="" id="{09D126A8-42F4-4A55-8799-0C020FAFB752}"/>
              </a:ext>
            </a:extLst>
          </p:cNvPr>
          <p:cNvSpPr txBox="1">
            <a:spLocks/>
          </p:cNvSpPr>
          <p:nvPr/>
        </p:nvSpPr>
        <p:spPr>
          <a:xfrm>
            <a:off x="5966460" y="1182241"/>
            <a:ext cx="6225540" cy="4304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bg-BG" sz="2200" dirty="0"/>
              <a:t>Става дума за </a:t>
            </a:r>
            <a:r>
              <a:rPr lang="bg-BG" sz="2200" b="1" dirty="0"/>
              <a:t>груп</a:t>
            </a:r>
            <a:r>
              <a:rPr lang="bg-BG" sz="2200" b="1" u="sng" dirty="0"/>
              <a:t>и</a:t>
            </a:r>
            <a:r>
              <a:rPr lang="bg-BG" sz="2200" b="1" dirty="0"/>
              <a:t> технологии </a:t>
            </a:r>
            <a:r>
              <a:rPr lang="bg-BG" sz="2200" dirty="0"/>
              <a:t>(ИКТ), свързани с почти </a:t>
            </a:r>
            <a:r>
              <a:rPr lang="ru-RU" sz="2200" dirty="0" err="1"/>
              <a:t>всички</a:t>
            </a:r>
            <a:r>
              <a:rPr lang="ru-RU" sz="2200" dirty="0"/>
              <a:t> </a:t>
            </a:r>
            <a:r>
              <a:rPr lang="ru-RU" sz="2200" dirty="0" err="1"/>
              <a:t>компютърни</a:t>
            </a:r>
            <a:r>
              <a:rPr lang="ru-RU" sz="2200" dirty="0"/>
              <a:t> и </a:t>
            </a:r>
            <a:r>
              <a:rPr lang="ru-RU" sz="2200" dirty="0" err="1"/>
              <a:t>комуникационни</a:t>
            </a:r>
            <a:r>
              <a:rPr lang="ru-RU" sz="2200" dirty="0"/>
              <a:t> технологии.</a:t>
            </a:r>
            <a:endParaRPr lang="bg-BG" sz="2200" dirty="0"/>
          </a:p>
          <a:p>
            <a:pPr>
              <a:spcBef>
                <a:spcPts val="600"/>
              </a:spcBef>
            </a:pPr>
            <a:r>
              <a:rPr lang="bg-BG" sz="2200" dirty="0"/>
              <a:t>ИКТ се отнасят както до информационните процеси и дейности, така и до комуникационните.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bg-BG" sz="2200" i="1" dirty="0"/>
              <a:t>Днес:</a:t>
            </a:r>
            <a:r>
              <a:rPr lang="bg-BG" sz="2200" dirty="0"/>
              <a:t> ИКТ обхващат</a:t>
            </a:r>
            <a:r>
              <a:rPr lang="ru-RU" sz="2200" dirty="0"/>
              <a:t> </a:t>
            </a:r>
            <a:r>
              <a:rPr lang="ru-RU" sz="2200" b="1" dirty="0" err="1"/>
              <a:t>методи</a:t>
            </a:r>
            <a:r>
              <a:rPr lang="ru-RU" sz="2200" dirty="0"/>
              <a:t> и </a:t>
            </a:r>
            <a:r>
              <a:rPr lang="ru-RU" sz="2200" b="1" dirty="0"/>
              <a:t>средства</a:t>
            </a:r>
            <a:r>
              <a:rPr lang="ru-RU" sz="2200" dirty="0"/>
              <a:t> за </a:t>
            </a:r>
            <a:r>
              <a:rPr lang="ru-RU" sz="2200" dirty="0" err="1"/>
              <a:t>генериране</a:t>
            </a:r>
            <a:r>
              <a:rPr lang="ru-RU" sz="2200" dirty="0"/>
              <a:t> и обмен на информация (например радио, телевизия, </a:t>
            </a:r>
            <a:r>
              <a:rPr lang="ru-RU" sz="2200" dirty="0" err="1"/>
              <a:t>мобилни</a:t>
            </a:r>
            <a:r>
              <a:rPr lang="ru-RU" sz="2200" dirty="0"/>
              <a:t> </a:t>
            </a:r>
            <a:r>
              <a:rPr lang="ru-RU" sz="2200" dirty="0" err="1"/>
              <a:t>връзки</a:t>
            </a:r>
            <a:r>
              <a:rPr lang="ru-RU" sz="2200" dirty="0"/>
              <a:t>, сателитни </a:t>
            </a:r>
            <a:r>
              <a:rPr lang="ru-RU" sz="2200" dirty="0" err="1"/>
              <a:t>системи</a:t>
            </a:r>
            <a:r>
              <a:rPr lang="ru-RU" sz="2200" dirty="0"/>
              <a:t> и др.).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i="1" dirty="0" err="1"/>
              <a:t>Днес</a:t>
            </a:r>
            <a:r>
              <a:rPr lang="ru-RU" sz="2200" i="1" dirty="0"/>
              <a:t>: </a:t>
            </a:r>
            <a:r>
              <a:rPr lang="ru-RU" sz="2200" dirty="0"/>
              <a:t>ИКТ </a:t>
            </a:r>
            <a:r>
              <a:rPr lang="ru-RU" sz="2200" dirty="0" err="1"/>
              <a:t>обхващат</a:t>
            </a:r>
            <a:r>
              <a:rPr lang="ru-RU" sz="2200" dirty="0"/>
              <a:t> </a:t>
            </a:r>
            <a:r>
              <a:rPr lang="ru-RU" sz="2200" dirty="0" err="1"/>
              <a:t>различни</a:t>
            </a:r>
            <a:r>
              <a:rPr lang="ru-RU" sz="2200" dirty="0"/>
              <a:t> </a:t>
            </a:r>
            <a:r>
              <a:rPr lang="ru-RU" sz="2200" dirty="0" err="1"/>
              <a:t>видове</a:t>
            </a:r>
            <a:r>
              <a:rPr lang="ru-RU" sz="2200" dirty="0"/>
              <a:t> </a:t>
            </a:r>
            <a:r>
              <a:rPr lang="ru-RU" sz="2200" b="1" dirty="0"/>
              <a:t>услуги</a:t>
            </a:r>
            <a:r>
              <a:rPr lang="ru-RU" sz="2200" dirty="0"/>
              <a:t> и </a:t>
            </a:r>
            <a:r>
              <a:rPr lang="ru-RU" sz="2200" b="1" dirty="0"/>
              <a:t>приложения</a:t>
            </a:r>
            <a:r>
              <a:rPr lang="ru-RU" sz="2200" dirty="0"/>
              <a:t>, </a:t>
            </a:r>
            <a:r>
              <a:rPr lang="ru-RU" sz="2200" dirty="0" err="1"/>
              <a:t>свързани</a:t>
            </a:r>
            <a:r>
              <a:rPr lang="ru-RU" sz="2200" dirty="0"/>
              <a:t> с </a:t>
            </a:r>
            <a:r>
              <a:rPr lang="ru-RU" sz="2200" dirty="0" err="1"/>
              <a:t>тях</a:t>
            </a:r>
            <a:r>
              <a:rPr lang="ru-RU" sz="2200" dirty="0"/>
              <a:t> (например видео конференции, дистанционно обучение и др.).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ИКТ се </a:t>
            </a:r>
            <a:r>
              <a:rPr lang="ru-RU" sz="1800" dirty="0" err="1"/>
              <a:t>използват</a:t>
            </a:r>
            <a:r>
              <a:rPr lang="ru-RU" sz="1800" dirty="0"/>
              <a:t> в </a:t>
            </a:r>
            <a:r>
              <a:rPr lang="ru-RU" sz="1800" dirty="0" err="1"/>
              <a:t>държавното</a:t>
            </a:r>
            <a:r>
              <a:rPr lang="ru-RU" sz="1800" dirty="0"/>
              <a:t> управление, </a:t>
            </a:r>
            <a:r>
              <a:rPr lang="ru-RU" sz="1800" dirty="0" err="1"/>
              <a:t>управлението</a:t>
            </a:r>
            <a:r>
              <a:rPr lang="ru-RU" sz="1800" dirty="0"/>
              <a:t> на </a:t>
            </a:r>
            <a:r>
              <a:rPr lang="ru-RU" sz="1800" dirty="0" err="1"/>
              <a:t>местно</a:t>
            </a:r>
            <a:r>
              <a:rPr lang="ru-RU" sz="1800" dirty="0"/>
              <a:t> </a:t>
            </a:r>
            <a:r>
              <a:rPr lang="ru-RU" sz="1800" dirty="0" err="1"/>
              <a:t>ниво</a:t>
            </a:r>
            <a:r>
              <a:rPr lang="ru-RU" sz="1800" dirty="0"/>
              <a:t>, </a:t>
            </a:r>
            <a:r>
              <a:rPr lang="ru-RU" sz="1800" dirty="0" err="1"/>
              <a:t>образованието</a:t>
            </a:r>
            <a:r>
              <a:rPr lang="ru-RU" sz="1800" dirty="0"/>
              <a:t>, </a:t>
            </a:r>
            <a:r>
              <a:rPr lang="ru-RU" sz="1800" dirty="0" err="1"/>
              <a:t>здравеопазването</a:t>
            </a:r>
            <a:r>
              <a:rPr lang="ru-RU" sz="1800" dirty="0"/>
              <a:t>, </a:t>
            </a:r>
            <a:r>
              <a:rPr lang="ru-RU" sz="1800" dirty="0" err="1"/>
              <a:t>библиотечната</a:t>
            </a:r>
            <a:r>
              <a:rPr lang="ru-RU" sz="1800" dirty="0"/>
              <a:t> </a:t>
            </a:r>
            <a:r>
              <a:rPr lang="ru-RU" sz="1800" dirty="0" err="1"/>
              <a:t>дейност</a:t>
            </a:r>
            <a:r>
              <a:rPr lang="ru-RU" sz="1800" dirty="0"/>
              <a:t>, </a:t>
            </a:r>
            <a:r>
              <a:rPr lang="ru-RU" sz="1800" dirty="0" err="1"/>
              <a:t>информационното</a:t>
            </a:r>
            <a:r>
              <a:rPr lang="ru-RU" sz="1800" dirty="0"/>
              <a:t> </a:t>
            </a:r>
            <a:r>
              <a:rPr lang="ru-RU" sz="1800" dirty="0" err="1"/>
              <a:t>обслужване</a:t>
            </a:r>
            <a:r>
              <a:rPr lang="ru-RU" sz="1800" dirty="0"/>
              <a:t> и др. </a:t>
            </a:r>
          </a:p>
        </p:txBody>
      </p:sp>
      <p:cxnSp>
        <p:nvCxnSpPr>
          <p:cNvPr id="10" name="Право съединение 9">
            <a:extLst>
              <a:ext uri="{FF2B5EF4-FFF2-40B4-BE49-F238E27FC236}">
                <a16:creationId xmlns:a16="http://schemas.microsoft.com/office/drawing/2014/main" xmlns="" id="{8FA67CF5-CBAB-4E02-AB8D-51A01C9AAE8F}"/>
              </a:ext>
            </a:extLst>
          </p:cNvPr>
          <p:cNvCxnSpPr/>
          <p:nvPr/>
        </p:nvCxnSpPr>
        <p:spPr>
          <a:xfrm>
            <a:off x="8251634" y="5514493"/>
            <a:ext cx="19279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аво съединение 10">
            <a:extLst>
              <a:ext uri="{FF2B5EF4-FFF2-40B4-BE49-F238E27FC236}">
                <a16:creationId xmlns:a16="http://schemas.microsoft.com/office/drawing/2014/main" xmlns="" id="{C793E329-8B8E-4FFE-BAD7-07079684B885}"/>
              </a:ext>
            </a:extLst>
          </p:cNvPr>
          <p:cNvCxnSpPr/>
          <p:nvPr/>
        </p:nvCxnSpPr>
        <p:spPr>
          <a:xfrm>
            <a:off x="1771879" y="4801518"/>
            <a:ext cx="1927952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трелка: извита нагоре 11">
            <a:extLst>
              <a:ext uri="{FF2B5EF4-FFF2-40B4-BE49-F238E27FC236}">
                <a16:creationId xmlns:a16="http://schemas.microsoft.com/office/drawing/2014/main" xmlns="" id="{C8B0CE02-6B7D-4CD7-9F54-64C1A4A7A4B2}"/>
              </a:ext>
            </a:extLst>
          </p:cNvPr>
          <p:cNvSpPr/>
          <p:nvPr/>
        </p:nvSpPr>
        <p:spPr>
          <a:xfrm rot="13955648" flipV="1">
            <a:off x="4960649" y="5630617"/>
            <a:ext cx="2390660" cy="628982"/>
          </a:xfrm>
          <a:prstGeom prst="curvedUpArrow">
            <a:avLst>
              <a:gd name="adj1" fmla="val 25000"/>
              <a:gd name="adj2" fmla="val 0"/>
              <a:gd name="adj3" fmla="val 99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Стрелка: извита нагоре 12">
            <a:extLst>
              <a:ext uri="{FF2B5EF4-FFF2-40B4-BE49-F238E27FC236}">
                <a16:creationId xmlns:a16="http://schemas.microsoft.com/office/drawing/2014/main" xmlns="" id="{8BD0EA1C-AB88-4348-B90E-C13FC04694D8}"/>
              </a:ext>
            </a:extLst>
          </p:cNvPr>
          <p:cNvSpPr/>
          <p:nvPr/>
        </p:nvSpPr>
        <p:spPr>
          <a:xfrm rot="13955648" flipV="1">
            <a:off x="-662271" y="5568516"/>
            <a:ext cx="2390660" cy="628982"/>
          </a:xfrm>
          <a:prstGeom prst="curvedUpArrow">
            <a:avLst>
              <a:gd name="adj1" fmla="val 25000"/>
              <a:gd name="adj2" fmla="val 0"/>
              <a:gd name="adj3" fmla="val 9987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79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D982A523-2F51-4178-802D-F5B541E8F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330" y="280669"/>
            <a:ext cx="11229975" cy="800735"/>
          </a:xfrm>
          <a:solidFill>
            <a:srgbClr val="FEFBD2"/>
          </a:solidFill>
        </p:spPr>
        <p:txBody>
          <a:bodyPr>
            <a:normAutofit fontScale="90000"/>
          </a:bodyPr>
          <a:lstStyle/>
          <a:p>
            <a:pPr algn="ctr"/>
            <a:r>
              <a:rPr lang="bg-BG" b="1" dirty="0"/>
              <a:t>Ключово понятие „информационна система“</a:t>
            </a:r>
            <a:endParaRPr lang="en-US" b="1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6A2F7363-4EEF-4E27-898A-4E78E420F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" y="1550175"/>
            <a:ext cx="10976610" cy="4351338"/>
          </a:xfrm>
        </p:spPr>
        <p:txBody>
          <a:bodyPr>
            <a:normAutofit fontScale="92500"/>
          </a:bodyPr>
          <a:lstStyle/>
          <a:p>
            <a:r>
              <a:rPr lang="bg-BG" sz="2200" dirty="0"/>
              <a:t>Информационната система (ИС) е интегриран набор от компоненти за събиране, съхраняване, обработка и предоставяне на информация, информационни продукти</a:t>
            </a:r>
            <a:r>
              <a:rPr lang="en-US" sz="2200" dirty="0"/>
              <a:t> </a:t>
            </a:r>
            <a:r>
              <a:rPr lang="bg-BG" sz="2200" dirty="0"/>
              <a:t>и знания. Често компонентите си взаимодействат, за да генерират информация.</a:t>
            </a:r>
          </a:p>
          <a:p>
            <a:r>
              <a:rPr lang="ru-RU" sz="2200" dirty="0"/>
              <a:t>ИС </a:t>
            </a:r>
            <a:r>
              <a:rPr lang="bg-BG" sz="2200" dirty="0"/>
              <a:t>поддържат</a:t>
            </a:r>
            <a:r>
              <a:rPr lang="ru-RU" sz="2200" dirty="0"/>
              <a:t> операции за управление на </a:t>
            </a:r>
            <a:r>
              <a:rPr lang="bg-BG" sz="2200" dirty="0"/>
              <a:t>процеси и </a:t>
            </a:r>
            <a:r>
              <a:rPr lang="ru-RU" sz="2200" dirty="0"/>
              <a:t>работа </a:t>
            </a:r>
            <a:r>
              <a:rPr lang="bg-BG" sz="2200" dirty="0"/>
              <a:t>със</a:t>
            </a:r>
            <a:r>
              <a:rPr lang="ru-RU" sz="2200" dirty="0"/>
              <a:t> знания. </a:t>
            </a:r>
          </a:p>
          <a:p>
            <a:r>
              <a:rPr lang="ru-RU" sz="2200" dirty="0"/>
              <a:t>ИС </a:t>
            </a:r>
            <a:r>
              <a:rPr lang="bg-BG" sz="2200" dirty="0"/>
              <a:t>могат да бъдат реализирани </a:t>
            </a:r>
            <a:r>
              <a:rPr lang="ru-RU" sz="2200" dirty="0"/>
              <a:t>с </a:t>
            </a:r>
            <a:r>
              <a:rPr lang="bg-BG" sz="2200" dirty="0"/>
              <a:t>голямо</a:t>
            </a:r>
            <a:r>
              <a:rPr lang="ru-RU" sz="2200" dirty="0"/>
              <a:t> разнообразие от </a:t>
            </a:r>
            <a:r>
              <a:rPr lang="bg-BG" sz="2200" dirty="0"/>
              <a:t>приложни програми</a:t>
            </a:r>
            <a:r>
              <a:rPr lang="ru-RU" sz="2200" dirty="0"/>
              <a:t>.</a:t>
            </a:r>
            <a:r>
              <a:rPr lang="bg-BG" sz="2200" dirty="0"/>
              <a:t> </a:t>
            </a:r>
          </a:p>
          <a:p>
            <a:pPr marL="0" indent="0">
              <a:buNone/>
            </a:pPr>
            <a:r>
              <a:rPr lang="bg-BG" sz="2200" i="1" dirty="0"/>
              <a:t>Днес: </a:t>
            </a:r>
            <a:r>
              <a:rPr lang="bg-BG" sz="2200" dirty="0"/>
              <a:t>ИС може да се дефинира и като интегриран набор от хардуер, софтуер, бази от данни, комуникации и човешки ресурс за повишаване на ефективността и управлението на процеси и цели организации. </a:t>
            </a:r>
          </a:p>
          <a:p>
            <a:pPr marL="0" indent="0">
              <a:buNone/>
            </a:pPr>
            <a:r>
              <a:rPr lang="bg-BG" sz="2200" i="1" dirty="0"/>
              <a:t>Днес: </a:t>
            </a:r>
            <a:r>
              <a:rPr lang="bg-BG" sz="2200" dirty="0"/>
              <a:t>Функционални ИС, които поддържат определена организационна функция (например маркетинг или производство), в много случаи са заменени от многофункционални системи за подпомагане на цели бизнес процеси (например обработка на поръчки или управление на служители). Такива системи могат да бъдат по-ефективни при разработването и доставката на продуктите на дадена фирма и могат да бъдат оценени по отношение на бизнес резултатите. </a:t>
            </a:r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xmlns="" id="{0B36E965-6869-4840-BF7D-1B8258AF62CB}"/>
              </a:ext>
            </a:extLst>
          </p:cNvPr>
          <p:cNvSpPr txBox="1"/>
          <p:nvPr/>
        </p:nvSpPr>
        <p:spPr>
          <a:xfrm>
            <a:off x="1084886" y="6093285"/>
            <a:ext cx="7989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i="1" dirty="0"/>
              <a:t>Източник:</a:t>
            </a:r>
            <a:r>
              <a:rPr lang="bg-BG" sz="1200" dirty="0"/>
              <a:t> </a:t>
            </a:r>
            <a:r>
              <a:rPr lang="en-US" sz="1200" dirty="0">
                <a:hlinkClick r:id="rId2"/>
              </a:rPr>
              <a:t>Information system</a:t>
            </a:r>
            <a:r>
              <a:rPr lang="bg-BG" sz="1200" dirty="0"/>
              <a:t>. </a:t>
            </a:r>
            <a:r>
              <a:rPr lang="bg-BG" sz="1200" i="1" dirty="0"/>
              <a:t>Източник: </a:t>
            </a:r>
            <a:r>
              <a:rPr lang="en-US" sz="1200" dirty="0" err="1"/>
              <a:t>Encyclopaedia</a:t>
            </a:r>
            <a:r>
              <a:rPr lang="en-US" sz="1200" dirty="0"/>
              <a:t> Britannica</a:t>
            </a:r>
            <a:r>
              <a:rPr lang="bg-BG" sz="1200" dirty="0"/>
              <a:t>, 2018.</a:t>
            </a:r>
            <a:r>
              <a:rPr lang="en-US" sz="1200" dirty="0">
                <a:hlinkClick r:id="rId2"/>
              </a:rPr>
              <a:t> </a:t>
            </a:r>
            <a:endParaRPr lang="bg-BG" sz="1200" dirty="0"/>
          </a:p>
        </p:txBody>
      </p:sp>
      <p:pic>
        <p:nvPicPr>
          <p:cNvPr id="5" name="Picture 4" descr="Резултат с изображение за внимание">
            <a:extLst>
              <a:ext uri="{FF2B5EF4-FFF2-40B4-BE49-F238E27FC236}">
                <a16:creationId xmlns:a16="http://schemas.microsoft.com/office/drawing/2014/main" xmlns="" id="{B3CBD425-8C4C-4E66-B547-60CC6E027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942" y="5901513"/>
            <a:ext cx="412216" cy="61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0292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441" y="384388"/>
            <a:ext cx="10870340" cy="774561"/>
          </a:xfr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Малко история на …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(според ресурси в Интернет)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 descr="Свързано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31627" y="1423794"/>
            <a:ext cx="11344939" cy="446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39108" y="5126517"/>
            <a:ext cx="460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9B94FE0-506E-48A7-9CEA-EDCFEB050A35}"/>
              </a:ext>
            </a:extLst>
          </p:cNvPr>
          <p:cNvSpPr/>
          <p:nvPr/>
        </p:nvSpPr>
        <p:spPr>
          <a:xfrm>
            <a:off x="749441" y="5432605"/>
            <a:ext cx="376256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900" dirty="0"/>
              <a:t>Източник: </a:t>
            </a:r>
            <a:r>
              <a:rPr lang="en-US" sz="900" dirty="0" err="1"/>
              <a:t>susainesevilla</a:t>
            </a:r>
            <a:r>
              <a:rPr lang="bg-BG" sz="900" dirty="0"/>
              <a:t>,  </a:t>
            </a:r>
            <a:r>
              <a:rPr lang="en-US" sz="900" dirty="0">
                <a:hlinkClick r:id="rId3"/>
              </a:rPr>
              <a:t>https://sites.google.com/site/susainesevilla/history</a:t>
            </a:r>
            <a:r>
              <a:rPr lang="bg-BG" sz="900" dirty="0"/>
              <a:t> </a:t>
            </a:r>
            <a:endParaRPr lang="en-US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7140BF-F1F4-4E00-B9B7-F02417A180EE}"/>
              </a:ext>
            </a:extLst>
          </p:cNvPr>
          <p:cNvSpPr txBox="1"/>
          <p:nvPr/>
        </p:nvSpPr>
        <p:spPr>
          <a:xfrm>
            <a:off x="1010599" y="6283926"/>
            <a:ext cx="91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i="1" dirty="0"/>
              <a:t>И все пак: </a:t>
            </a:r>
            <a:r>
              <a:rPr lang="en-US" dirty="0">
                <a:hlinkClick r:id="rId4"/>
              </a:rPr>
              <a:t>A brief history of cloud computing</a:t>
            </a:r>
            <a:r>
              <a:rPr lang="bg-BG" dirty="0"/>
              <a:t> (</a:t>
            </a:r>
            <a:r>
              <a:rPr lang="en-US" dirty="0"/>
              <a:t>IBM;</a:t>
            </a:r>
            <a:r>
              <a:rPr lang="bg-BG" dirty="0"/>
              <a:t> </a:t>
            </a:r>
            <a:r>
              <a:rPr lang="en-US" dirty="0"/>
              <a:t>2017</a:t>
            </a:r>
            <a:r>
              <a:rPr lang="bg-BG" dirty="0"/>
              <a:t>)</a:t>
            </a:r>
            <a:endParaRPr lang="en-US" dirty="0"/>
          </a:p>
        </p:txBody>
      </p:sp>
      <p:pic>
        <p:nvPicPr>
          <p:cNvPr id="7" name="Picture 4" descr="Резултат с изображение за внимание">
            <a:extLst>
              <a:ext uri="{FF2B5EF4-FFF2-40B4-BE49-F238E27FC236}">
                <a16:creationId xmlns:a16="http://schemas.microsoft.com/office/drawing/2014/main" xmlns="" id="{AD2B6330-4DC3-44CD-B710-13980CEDA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238" y="6233964"/>
            <a:ext cx="344361" cy="51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0987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езултат с изображение за компютърна систем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656"/>
          <a:stretch/>
        </p:blipFill>
        <p:spPr bwMode="auto">
          <a:xfrm>
            <a:off x="5975897" y="1592361"/>
            <a:ext cx="6107248" cy="455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вързано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58" y="1592361"/>
            <a:ext cx="5909534" cy="455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7089" y="65316"/>
            <a:ext cx="119960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Във всички случаи става дума за компютърна система: </a:t>
            </a:r>
          </a:p>
          <a:p>
            <a:r>
              <a:rPr lang="bg-BG" sz="2800" b="1" dirty="0">
                <a:latin typeface="Times New Roman" panose="02020603050405020304" pitchFamily="18" charset="0"/>
                <a:ea typeface="ADYS V3" panose="00000500000000000000" pitchFamily="2" charset="0"/>
                <a:cs typeface="Times New Roman" panose="02020603050405020304" pitchFamily="18" charset="0"/>
              </a:rPr>
              <a:t>потребител (човек или машина), хардуер, софтуер, информация / данни.</a:t>
            </a:r>
            <a:endParaRPr lang="en-US" sz="2800" b="1" dirty="0">
              <a:latin typeface="Times New Roman" panose="02020603050405020304" pitchFamily="18" charset="0"/>
              <a:ea typeface="ADYS V3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xmlns="" id="{31CF6A3D-738B-48E2-9983-F95636C204CF}"/>
              </a:ext>
            </a:extLst>
          </p:cNvPr>
          <p:cNvSpPr txBox="1"/>
          <p:nvPr/>
        </p:nvSpPr>
        <p:spPr>
          <a:xfrm>
            <a:off x="1874520" y="6211669"/>
            <a:ext cx="830961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g-BG" i="1" dirty="0"/>
              <a:t>Източник:</a:t>
            </a:r>
            <a:r>
              <a:rPr lang="bg-BG" dirty="0"/>
              <a:t> Поредица ресурси в Интернет.</a:t>
            </a:r>
          </a:p>
          <a:p>
            <a:r>
              <a:rPr lang="bg-BG" dirty="0"/>
              <a:t>Въпросът е доколко са верни и доколко са грешни някои твърдения. Например …</a:t>
            </a: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xmlns="" id="{D54F2FCA-9790-43FE-B71D-2250177F058F}"/>
              </a:ext>
            </a:extLst>
          </p:cNvPr>
          <p:cNvSpPr txBox="1"/>
          <p:nvPr/>
        </p:nvSpPr>
        <p:spPr>
          <a:xfrm>
            <a:off x="10411157" y="4911696"/>
            <a:ext cx="460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4" name="Съединител &quot;права стрелка&quot; 3">
            <a:extLst>
              <a:ext uri="{FF2B5EF4-FFF2-40B4-BE49-F238E27FC236}">
                <a16:creationId xmlns:a16="http://schemas.microsoft.com/office/drawing/2014/main" xmlns="" id="{BEF29D58-6237-4670-9FEA-7477630ED13A}"/>
              </a:ext>
            </a:extLst>
          </p:cNvPr>
          <p:cNvCxnSpPr>
            <a:cxnSpLocks/>
          </p:cNvCxnSpPr>
          <p:nvPr/>
        </p:nvCxnSpPr>
        <p:spPr>
          <a:xfrm flipV="1">
            <a:off x="9909810" y="5486400"/>
            <a:ext cx="651510" cy="11658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4" descr="Резултат с изображение за внимание">
            <a:extLst>
              <a:ext uri="{FF2B5EF4-FFF2-40B4-BE49-F238E27FC236}">
                <a16:creationId xmlns:a16="http://schemas.microsoft.com/office/drawing/2014/main" xmlns="" id="{6817E944-B663-481F-9EE1-A2DCED491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8499" y="6307785"/>
            <a:ext cx="344361" cy="51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36634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2137</Words>
  <Application>Microsoft Office PowerPoint</Application>
  <PresentationFormat>Custom</PresentationFormat>
  <Paragraphs>235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Библиотеките  в света на GigaWorld</vt:lpstr>
      <vt:lpstr>Slide 2</vt:lpstr>
      <vt:lpstr>Единодушно е мнението за близкото минало  и … настояще (може би!).  Например      (седем базови понятия, свързани с информация, информационни процеси и пр.)</vt:lpstr>
      <vt:lpstr>Информационна наука (Information Science)</vt:lpstr>
      <vt:lpstr>Ключово понятие „данни“ </vt:lpstr>
      <vt:lpstr>Ключово понятие „информационна технология“</vt:lpstr>
      <vt:lpstr>Ключово понятие „информационна система“</vt:lpstr>
      <vt:lpstr>Малко история на … (според ресурси в Интернет)</vt:lpstr>
      <vt:lpstr>Slide 9</vt:lpstr>
      <vt:lpstr>В началото (пример)</vt:lpstr>
      <vt:lpstr>В днешни времена</vt:lpstr>
      <vt:lpstr>И пак в днешни времена</vt:lpstr>
      <vt:lpstr>Slide 13</vt:lpstr>
      <vt:lpstr>Slide 14</vt:lpstr>
      <vt:lpstr>Облачни услуги (Cloud services) </vt:lpstr>
      <vt:lpstr>Хардуер – преди и все още днес</vt:lpstr>
      <vt:lpstr>Близкото бъдеще … или … измерима реалност</vt:lpstr>
      <vt:lpstr>Slide 18</vt:lpstr>
      <vt:lpstr>И отново … в днешни времена</vt:lpstr>
      <vt:lpstr>Slide 20</vt:lpstr>
      <vt:lpstr>Проблемите днес!  Тенденция: Усилване на негативните ефекти.</vt:lpstr>
      <vt:lpstr>Slide 22</vt:lpstr>
      <vt:lpstr>Slide 23</vt:lpstr>
      <vt:lpstr>Slide 24</vt:lpstr>
      <vt:lpstr>Иде ли? Киборгизация?</vt:lpstr>
      <vt:lpstr>И… Така наречената Икономика 4.0</vt:lpstr>
      <vt:lpstr>Ефектите От новините на Еconomy.bg (2016 г.) [Цитат]</vt:lpstr>
      <vt:lpstr>Новини от  май-септември 2018</vt:lpstr>
      <vt:lpstr>Парадоксално, но факт!  Въпреки темповете на развитие и постиженията… от какви знания се нуждаем все още в библиотеките и училищата?</vt:lpstr>
      <vt:lpstr>В днешни времена</vt:lpstr>
      <vt:lpstr>Библиотека 4.0 технологии и сервисы будущего (препринт).pdf</vt:lpstr>
      <vt:lpstr>В публикация с название Web4 (януари 2007 г.) Сет Годин (Seth Godin ) очертава три главни признака на Web 4.0: 1) Повсеместност (Ubiquity), като под това разбира достъпност на технологиите по всяко време и от всяко място; 2) Идентичност (Identity), като под това разбира персонализирани услуги за потребителите; 3) Свързаност (Connection), като под това разбира свързаност между потребители.</vt:lpstr>
      <vt:lpstr>На път… кръстопът… и опит за оцеляване в света на бизнес-конкуренцията…</vt:lpstr>
      <vt:lpstr>От бляскаво минало към неясно  и несигурно бъдеще? т На път … или  кръстопът … или  безпътица … или … ?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Библиотеките  в света на GigaWorld</dc:title>
  <dc:creator>Харизанова Оля</dc:creator>
  <cp:lastModifiedBy>Malina</cp:lastModifiedBy>
  <cp:revision>103</cp:revision>
  <dcterms:created xsi:type="dcterms:W3CDTF">2018-09-24T16:48:15Z</dcterms:created>
  <dcterms:modified xsi:type="dcterms:W3CDTF">2018-09-25T06:42:39Z</dcterms:modified>
</cp:coreProperties>
</file>