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CC0-43E5-AEE7-726F377BE78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CC0-43E5-AEE7-726F377BE78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CC0-43E5-AEE7-726F377BE78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CC0-43E5-AEE7-726F377BE78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CC0-43E5-AEE7-726F377BE78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CC0-43E5-AEE7-726F377BE78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CC0-43E5-AEE7-726F377BE78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CC0-43E5-AEE7-726F377BE78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CC0-43E5-AEE7-726F377BE78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CC0-43E5-AEE7-726F377BE789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CC0-43E5-AEE7-726F377BE789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2CC0-43E5-AEE7-726F377BE789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2CC0-43E5-AEE7-726F377BE789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2CC0-43E5-AEE7-726F377BE789}"/>
              </c:ext>
            </c:extLst>
          </c:dPt>
          <c:cat>
            <c:strRef>
              <c:f>Sheet1!$A$2:$A$15</c:f>
              <c:strCache>
                <c:ptCount val="14"/>
                <c:pt idx="0">
                  <c:v>Мађари</c:v>
                </c:pt>
                <c:pt idx="1">
                  <c:v>Роми</c:v>
                </c:pt>
                <c:pt idx="2">
                  <c:v>Бошњаци</c:v>
                </c:pt>
                <c:pt idx="3">
                  <c:v>Хрвати</c:v>
                </c:pt>
                <c:pt idx="4">
                  <c:v>Словаци</c:v>
                </c:pt>
                <c:pt idx="5">
                  <c:v>Црногорци</c:v>
                </c:pt>
                <c:pt idx="6">
                  <c:v>Власи</c:v>
                </c:pt>
                <c:pt idx="7">
                  <c:v>Румуни</c:v>
                </c:pt>
                <c:pt idx="8">
                  <c:v>Југословени</c:v>
                </c:pt>
                <c:pt idx="9">
                  <c:v>Бугари</c:v>
                </c:pt>
                <c:pt idx="10">
                  <c:v>Нису се изјаснили</c:v>
                </c:pt>
                <c:pt idx="11">
                  <c:v>Непознато</c:v>
                </c:pt>
                <c:pt idx="12">
                  <c:v>Македонци</c:v>
                </c:pt>
                <c:pt idx="13">
                  <c:v>Муслимани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253899</c:v>
                </c:pt>
                <c:pt idx="1">
                  <c:v>147.60400000000001</c:v>
                </c:pt>
                <c:pt idx="2">
                  <c:v>145278</c:v>
                </c:pt>
                <c:pt idx="3">
                  <c:v>57900</c:v>
                </c:pt>
                <c:pt idx="4">
                  <c:v>52750</c:v>
                </c:pt>
                <c:pt idx="5">
                  <c:v>38527</c:v>
                </c:pt>
                <c:pt idx="6">
                  <c:v>35330</c:v>
                </c:pt>
                <c:pt idx="7">
                  <c:v>29332</c:v>
                </c:pt>
                <c:pt idx="8">
                  <c:v>23303</c:v>
                </c:pt>
                <c:pt idx="9">
                  <c:v>18543</c:v>
                </c:pt>
                <c:pt idx="10">
                  <c:v>160346</c:v>
                </c:pt>
                <c:pt idx="11">
                  <c:v>81740</c:v>
                </c:pt>
                <c:pt idx="12">
                  <c:v>22755</c:v>
                </c:pt>
                <c:pt idx="13">
                  <c:v>22301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4-4045-BF9B-C2E98BBDB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2953856"/>
        <c:axId val="134409024"/>
      </c:barChart>
      <c:catAx>
        <c:axId val="152953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4409024"/>
        <c:crosses val="autoZero"/>
        <c:auto val="1"/>
        <c:lblAlgn val="ctr"/>
        <c:lblOffset val="100"/>
        <c:noMultiLvlLbl val="0"/>
      </c:catAx>
      <c:valAx>
        <c:axId val="1344090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953856"/>
        <c:crosses val="autoZero"/>
        <c:crossBetween val="between"/>
      </c:valAx>
      <c:spPr>
        <a:noFill/>
        <a:ln>
          <a:noFill/>
        </a:ln>
        <a:effectLst/>
        <a:sp3d/>
      </c:spPr>
    </c:plotArea>
    <c:legend>
      <c:legendPos val="b"/>
      <c:overlay val="0"/>
    </c:legend>
    <c:plotVisOnly val="1"/>
    <c:dispBlanksAs val="gap"/>
    <c:showDLblsOverMax val="0"/>
  </c:chart>
  <c:spPr>
    <a:gradFill>
      <a:gsLst>
        <a:gs pos="0">
          <a:srgbClr val="0070C0"/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>
      <a:outerShdw blurRad="50800" dist="50800" dir="5400000" sx="58000" sy="58000" algn="ctr" rotWithShape="0">
        <a:schemeClr val="tx2"/>
      </a:outerShdw>
    </a:effectLst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19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25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20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66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0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518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95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439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229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38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3EDB409-234C-4E9E-B101-2A2AF353E573}" type="datetimeFigureOut">
              <a:rPr lang="en-GB" smtClean="0"/>
              <a:t>24/09/2018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A688D02-389A-4ED0-95CD-6E6508EC0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26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Резултат слика за srbija i bugarska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0" y="436098"/>
            <a:ext cx="7891976" cy="307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r>
              <a:rPr lang="sr-Cyrl-RS" sz="4000" b="1" dirty="0" smtClean="0"/>
              <a:t>СРПСКО – БУГАРСКИ ДИЈАЛОГ КУЛТУРА У БИБЛИОТЕКАМА</a:t>
            </a:r>
            <a:r>
              <a:rPr lang="sr-Latn-RS" sz="4000" b="1" dirty="0" smtClean="0"/>
              <a:t/>
            </a:r>
            <a:br>
              <a:rPr lang="sr-Latn-RS" sz="4000" b="1" dirty="0" smtClean="0"/>
            </a:b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Latn-RS" sz="4000" b="1" dirty="0" smtClean="0"/>
              <a:t>SERBIAN – </a:t>
            </a:r>
            <a:r>
              <a:rPr lang="sr-Cyrl-RS" sz="4000" b="1" dirty="0" smtClean="0"/>
              <a:t>BULGARIAN DIALOGUE </a:t>
            </a:r>
            <a:r>
              <a:rPr lang="sr-Latn-RS" sz="4000" b="1" dirty="0" smtClean="0"/>
              <a:t>OF CULTURE </a:t>
            </a:r>
            <a:r>
              <a:rPr lang="sr-Cyrl-RS" sz="4000" b="1" dirty="0" smtClean="0"/>
              <a:t>IN LIBRARIES</a:t>
            </a:r>
            <a:r>
              <a:rPr lang="en-GB" sz="4000" b="1" dirty="0"/>
              <a:t/>
            </a:r>
            <a:br>
              <a:rPr lang="en-GB" sz="4000" b="1" dirty="0"/>
            </a:b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0671" y="3756074"/>
            <a:ext cx="5486399" cy="2391508"/>
          </a:xfrm>
        </p:spPr>
        <p:txBody>
          <a:bodyPr>
            <a:normAutofit fontScale="92500"/>
          </a:bodyPr>
          <a:lstStyle/>
          <a:p>
            <a:r>
              <a:rPr lang="sr-Cyrl-RS" b="1" dirty="0"/>
              <a:t>д</a:t>
            </a:r>
            <a:r>
              <a:rPr lang="sr-Cyrl-RS" b="1" dirty="0" smtClean="0"/>
              <a:t>оц. др Драгана Грујић</a:t>
            </a:r>
          </a:p>
          <a:p>
            <a:r>
              <a:rPr lang="sr-Cyrl-RS" b="1" dirty="0"/>
              <a:t>д</a:t>
            </a:r>
            <a:r>
              <a:rPr lang="sr-Cyrl-RS" b="1" dirty="0" smtClean="0"/>
              <a:t>оц. </a:t>
            </a:r>
            <a:r>
              <a:rPr lang="sr-Cyrl-RS" b="1" dirty="0"/>
              <a:t>д</a:t>
            </a:r>
            <a:r>
              <a:rPr lang="sr-Cyrl-RS" b="1" dirty="0" smtClean="0"/>
              <a:t>р Гордана Ђоковић</a:t>
            </a:r>
          </a:p>
          <a:p>
            <a:r>
              <a:rPr lang="sr-Cyrl-RS" b="1" dirty="0" smtClean="0"/>
              <a:t>Универзитет у Београду</a:t>
            </a:r>
          </a:p>
          <a:p>
            <a:r>
              <a:rPr lang="sr-Cyrl-RS" b="1" dirty="0" smtClean="0"/>
              <a:t>Филолошки факултет</a:t>
            </a:r>
          </a:p>
          <a:p>
            <a:r>
              <a:rPr lang="sr-Cyrl-RS" b="1" dirty="0" smtClean="0"/>
              <a:t>Катедра за библиотекарство и информатику</a:t>
            </a:r>
            <a:endParaRPr lang="en-GB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7697" y="295423"/>
            <a:ext cx="3363571" cy="346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33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Мултикултурализам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К</a:t>
            </a:r>
            <a:r>
              <a:rPr lang="sr-Cyrl-RS" dirty="0" smtClean="0"/>
              <a:t>ултурна </a:t>
            </a:r>
            <a:r>
              <a:rPr lang="sr-Cyrl-RS" dirty="0"/>
              <a:t>политика која омогућава да у једном друштву живе и развијају се различите културе, како културе мањинских тако и културе већинских група, где су међусобна толеранција и једнакост загарантовани.</a:t>
            </a:r>
            <a:endParaRPr lang="sr-Cyrl-RS" dirty="0" smtClean="0"/>
          </a:p>
          <a:p>
            <a:r>
              <a:rPr lang="sr-Cyrl-RS" dirty="0" smtClean="0"/>
              <a:t>Србија - </a:t>
            </a:r>
            <a:r>
              <a:rPr lang="sr-Cyrl-CS" dirty="0"/>
              <a:t>мултиетничка, мултиконфесионална и мултикултурална </a:t>
            </a:r>
            <a:r>
              <a:rPr lang="sr-Cyrl-CS" dirty="0" smtClean="0"/>
              <a:t>држава.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292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Националне мањине у Србији</a:t>
            </a:r>
            <a:endParaRPr lang="en-GB" dirty="0"/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660593"/>
              </p:ext>
            </p:extLst>
          </p:nvPr>
        </p:nvGraphicFramePr>
        <p:xfrm>
          <a:off x="1143000" y="1744394"/>
          <a:ext cx="9872663" cy="4351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62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Националне мањине у Србији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Устав Републике Србије;</a:t>
            </a:r>
          </a:p>
          <a:p>
            <a:r>
              <a:rPr lang="ru-RU" dirty="0"/>
              <a:t>Закон о за</a:t>
            </a:r>
            <a:r>
              <a:rPr lang="sr-Cyrl-RS" dirty="0"/>
              <a:t>ш</a:t>
            </a:r>
            <a:r>
              <a:rPr lang="ru-RU" dirty="0"/>
              <a:t>тити права и слобода националних </a:t>
            </a:r>
            <a:r>
              <a:rPr lang="ru-RU" dirty="0" smtClean="0"/>
              <a:t>мањина;</a:t>
            </a:r>
          </a:p>
          <a:p>
            <a:r>
              <a:rPr lang="ru-RU" dirty="0"/>
              <a:t>Закон о слу</a:t>
            </a:r>
            <a:r>
              <a:rPr lang="sr-Cyrl-RS" dirty="0"/>
              <a:t>ж</a:t>
            </a:r>
            <a:r>
              <a:rPr lang="ru-RU" dirty="0"/>
              <a:t>беној употреби језика и </a:t>
            </a:r>
            <a:r>
              <a:rPr lang="ru-RU" dirty="0" smtClean="0"/>
              <a:t>писма</a:t>
            </a:r>
            <a:r>
              <a:rPr lang="sr-Cyrl-RS" dirty="0"/>
              <a:t>;</a:t>
            </a:r>
            <a:r>
              <a:rPr lang="sr-Cyrl-RS" dirty="0" smtClean="0"/>
              <a:t> </a:t>
            </a:r>
          </a:p>
          <a:p>
            <a:r>
              <a:rPr lang="ru-RU" dirty="0" smtClean="0"/>
              <a:t>Закон </a:t>
            </a:r>
            <a:r>
              <a:rPr lang="ru-RU" dirty="0"/>
              <a:t>о основама система образовања и </a:t>
            </a:r>
            <a:r>
              <a:rPr lang="ru-RU" dirty="0" smtClean="0"/>
              <a:t>васпитања;</a:t>
            </a:r>
          </a:p>
          <a:p>
            <a:r>
              <a:rPr lang="ru-RU" dirty="0" smtClean="0"/>
              <a:t>Закон </a:t>
            </a:r>
            <a:r>
              <a:rPr lang="ru-RU" dirty="0"/>
              <a:t>о локалној </a:t>
            </a:r>
            <a:r>
              <a:rPr lang="ru-RU" dirty="0" smtClean="0"/>
              <a:t>самоуправи;</a:t>
            </a:r>
          </a:p>
          <a:p>
            <a:r>
              <a:rPr lang="ru-RU" dirty="0" smtClean="0"/>
              <a:t>Закон о националним саветима.</a:t>
            </a:r>
            <a:endParaRPr lang="sr-Cyrl-RS" dirty="0" smtClean="0"/>
          </a:p>
        </p:txBody>
      </p:sp>
    </p:spTree>
    <p:extLst>
      <p:ext uri="{BB962C8B-B14F-4D97-AF65-F5344CB8AC3E}">
        <p14:creationId xmlns:p14="http://schemas.microsoft.com/office/powerpoint/2010/main" val="30209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396343" y="2490107"/>
            <a:ext cx="351064" cy="163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6" name="Oval 5"/>
          <p:cNvSpPr/>
          <p:nvPr/>
        </p:nvSpPr>
        <p:spPr>
          <a:xfrm>
            <a:off x="3897086" y="2326821"/>
            <a:ext cx="351064" cy="163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7" name="Oval 6"/>
          <p:cNvSpPr/>
          <p:nvPr/>
        </p:nvSpPr>
        <p:spPr>
          <a:xfrm>
            <a:off x="2958193" y="2326821"/>
            <a:ext cx="351064" cy="163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cxnSp>
        <p:nvCxnSpPr>
          <p:cNvPr id="9" name="Straight Connector 8"/>
          <p:cNvCxnSpPr/>
          <p:nvPr/>
        </p:nvCxnSpPr>
        <p:spPr>
          <a:xfrm>
            <a:off x="4072618" y="3633107"/>
            <a:ext cx="122600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617279" y="3469821"/>
            <a:ext cx="351064" cy="163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39814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R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441246" y="2041071"/>
            <a:ext cx="351064" cy="2367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6" name="Oval 5"/>
          <p:cNvSpPr/>
          <p:nvPr/>
        </p:nvSpPr>
        <p:spPr>
          <a:xfrm>
            <a:off x="4376058" y="1875063"/>
            <a:ext cx="351064" cy="163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sp>
        <p:nvSpPr>
          <p:cNvPr id="8" name="Oval 7"/>
          <p:cNvSpPr/>
          <p:nvPr/>
        </p:nvSpPr>
        <p:spPr>
          <a:xfrm>
            <a:off x="7628164" y="2794907"/>
            <a:ext cx="351064" cy="163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RS"/>
          </a:p>
        </p:txBody>
      </p:sp>
      <p:cxnSp>
        <p:nvCxnSpPr>
          <p:cNvPr id="9" name="Straight Connector 8"/>
          <p:cNvCxnSpPr/>
          <p:nvPr/>
        </p:nvCxnSpPr>
        <p:spPr>
          <a:xfrm>
            <a:off x="4137932" y="2941864"/>
            <a:ext cx="104638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4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Најзаступљенији бугарски аутори у српским библиотекама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sr-Latn-RS" sz="2800" dirty="0"/>
              <a:t>Елин Пелин </a:t>
            </a:r>
            <a:endParaRPr lang="sr-Cyrl-RS" sz="2800" dirty="0" smtClean="0"/>
          </a:p>
          <a:p>
            <a:r>
              <a:rPr lang="sr-Latn-RS" sz="2800" dirty="0" smtClean="0"/>
              <a:t>Георги Димитров</a:t>
            </a:r>
            <a:endParaRPr lang="sr-Cyrl-RS" sz="2800" dirty="0"/>
          </a:p>
          <a:p>
            <a:r>
              <a:rPr lang="sr-Latn-RS" sz="2800" dirty="0" smtClean="0"/>
              <a:t>Тодор Живков</a:t>
            </a:r>
            <a:endParaRPr lang="sr-Cyrl-RS" sz="2800" dirty="0"/>
          </a:p>
          <a:p>
            <a:r>
              <a:rPr lang="sr-Latn-RS" sz="2800" dirty="0" smtClean="0"/>
              <a:t>Ангел Каралијчев</a:t>
            </a:r>
            <a:endParaRPr lang="sr-Cyrl-RS" sz="2800" dirty="0"/>
          </a:p>
          <a:p>
            <a:r>
              <a:rPr lang="sr-Latn-RS" sz="2800" dirty="0" smtClean="0"/>
              <a:t>Љубомир Левчев</a:t>
            </a:r>
            <a:endParaRPr lang="sr-Cyrl-RS" sz="2800" dirty="0" smtClean="0"/>
          </a:p>
          <a:p>
            <a:pPr marL="45720" indent="0">
              <a:buNone/>
            </a:pPr>
            <a:endParaRPr lang="sr-Cyrl-RS" sz="2800" dirty="0"/>
          </a:p>
          <a:p>
            <a:endParaRPr lang="sr-Cyrl-RS" sz="2800" dirty="0" smtClean="0"/>
          </a:p>
          <a:p>
            <a:r>
              <a:rPr lang="sr-Latn-RS" sz="2800" dirty="0" smtClean="0"/>
              <a:t>Павел Вежинов</a:t>
            </a:r>
            <a:endParaRPr lang="sr-Cyrl-RS" sz="2800" dirty="0"/>
          </a:p>
          <a:p>
            <a:r>
              <a:rPr lang="sr-Latn-RS" sz="2800" dirty="0" smtClean="0"/>
              <a:t>Богомил Рајнов</a:t>
            </a:r>
            <a:endParaRPr lang="sr-Cyrl-RS" sz="2800" dirty="0"/>
          </a:p>
          <a:p>
            <a:r>
              <a:rPr lang="sr-Latn-RS" sz="2800" dirty="0" smtClean="0"/>
              <a:t>Јордан Радичков</a:t>
            </a:r>
            <a:endParaRPr lang="sr-Cyrl-RS" sz="2800" dirty="0"/>
          </a:p>
          <a:p>
            <a:r>
              <a:rPr lang="sr-Latn-RS" sz="2800" dirty="0" smtClean="0"/>
              <a:t>Емилијан Станев</a:t>
            </a:r>
            <a:endParaRPr lang="sr-Cyrl-RS" sz="2800" dirty="0"/>
          </a:p>
          <a:p>
            <a:r>
              <a:rPr lang="sr-Latn-RS" sz="2800" dirty="0" smtClean="0"/>
              <a:t>Иван Ганчев</a:t>
            </a:r>
            <a:endParaRPr lang="sr-Cyrl-RS" sz="2800" dirty="0"/>
          </a:p>
        </p:txBody>
      </p:sp>
    </p:spTree>
    <p:extLst>
      <p:ext uri="{BB962C8B-B14F-4D97-AF65-F5344CB8AC3E}">
        <p14:creationId xmlns:p14="http://schemas.microsoft.com/office/powerpoint/2010/main" val="203007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Серијске публикације на бугарском језику у Србији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„</a:t>
            </a:r>
            <a:r>
              <a:rPr lang="sr-Cyrl-RS" sz="2800" dirty="0" smtClean="0"/>
              <a:t>Глас Бугара“</a:t>
            </a:r>
          </a:p>
          <a:p>
            <a:r>
              <a:rPr lang="sr-Cyrl-RS" sz="2800" dirty="0" smtClean="0"/>
              <a:t>„</a:t>
            </a:r>
            <a:r>
              <a:rPr lang="ru-RU" sz="2800" dirty="0" smtClean="0"/>
              <a:t>Братство</a:t>
            </a:r>
            <a:r>
              <a:rPr lang="sr-Cyrl-RS" sz="2800" dirty="0" smtClean="0"/>
              <a:t>“</a:t>
            </a:r>
            <a:endParaRPr lang="ru-RU" sz="2800" dirty="0"/>
          </a:p>
          <a:p>
            <a:r>
              <a:rPr lang="sr-Cyrl-RS" sz="2800" dirty="0" smtClean="0"/>
              <a:t>„</a:t>
            </a:r>
            <a:r>
              <a:rPr lang="ru-RU" sz="2800" dirty="0" smtClean="0"/>
              <a:t>Другарче</a:t>
            </a:r>
            <a:r>
              <a:rPr lang="sr-Cyrl-RS" sz="2800" dirty="0" smtClean="0"/>
              <a:t>“ </a:t>
            </a:r>
            <a:endParaRPr lang="sr-Latn-RS" sz="2800" dirty="0" smtClean="0"/>
          </a:p>
          <a:p>
            <a:r>
              <a:rPr lang="sr-Cyrl-RS" sz="2800" dirty="0" smtClean="0"/>
              <a:t>„</a:t>
            </a:r>
            <a:r>
              <a:rPr lang="ru-RU" sz="2800" dirty="0" smtClean="0"/>
              <a:t>Мост</a:t>
            </a:r>
            <a:r>
              <a:rPr lang="sr-Cyrl-RS" sz="2800" dirty="0" smtClean="0"/>
              <a:t>“ </a:t>
            </a:r>
            <a:endParaRPr lang="sr-Cyrl-RS" sz="2800" dirty="0"/>
          </a:p>
        </p:txBody>
      </p:sp>
    </p:spTree>
    <p:extLst>
      <p:ext uri="{BB962C8B-B14F-4D97-AF65-F5344CB8AC3E}">
        <p14:creationId xmlns:p14="http://schemas.microsoft.com/office/powerpoint/2010/main" val="301723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Културе у дијалогу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M</a:t>
            </a:r>
            <a:r>
              <a:rPr lang="sr-Cyrl-RS" dirty="0" smtClean="0"/>
              <a:t>астер студијски програм </a:t>
            </a:r>
            <a:r>
              <a:rPr lang="sr-Cyrl-RS" i="1" dirty="0"/>
              <a:t>Културе у дијалогу </a:t>
            </a:r>
            <a:endParaRPr lang="sr-Cyrl-RS" i="1" dirty="0" smtClean="0"/>
          </a:p>
          <a:p>
            <a:pPr lvl="0"/>
            <a:r>
              <a:rPr lang="sr-Cyrl-RS" dirty="0" smtClean="0"/>
              <a:t>Циљ: стицање </a:t>
            </a:r>
            <a:r>
              <a:rPr lang="sr-Cyrl-RS" dirty="0"/>
              <a:t>специфичних знања и вештина из области прожимања култура различитих </a:t>
            </a:r>
            <a:r>
              <a:rPr lang="sr-Cyrl-RS" dirty="0" smtClean="0"/>
              <a:t>народа; изучавање </a:t>
            </a:r>
            <a:r>
              <a:rPr lang="sr-Cyrl-RS" dirty="0"/>
              <a:t>традиција и култура народа у контакту; </a:t>
            </a:r>
            <a:r>
              <a:rPr lang="sr-Cyrl-RS" dirty="0" smtClean="0"/>
              <a:t>постављање српских студија у </a:t>
            </a:r>
            <a:r>
              <a:rPr lang="sr-Cyrl-RS" dirty="0"/>
              <a:t>компаративни контекст</a:t>
            </a:r>
            <a:r>
              <a:rPr lang="sr-Cyrl-RS" dirty="0" smtClean="0"/>
              <a:t>.</a:t>
            </a:r>
          </a:p>
          <a:p>
            <a:r>
              <a:rPr lang="sr-Cyrl-RS" dirty="0" smtClean="0"/>
              <a:t>Неки од предмета: </a:t>
            </a:r>
            <a:r>
              <a:rPr lang="sr-Cyrl-RS" dirty="0"/>
              <a:t>Културна баштина и институције културе, Библиотеке и мултикултуралност, Држава и сукоби култура, Цивилизације у сусрету, Културне разлике у академском дискурсу...</a:t>
            </a:r>
          </a:p>
          <a:p>
            <a:pPr marL="45720" lvl="0" indent="0">
              <a:buNone/>
            </a:pPr>
            <a:endParaRPr lang="sr-Cyrl-R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42" y="784752"/>
            <a:ext cx="1509412" cy="150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647</TotalTime>
  <Words>234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Corbel</vt:lpstr>
      <vt:lpstr>Basis</vt:lpstr>
      <vt:lpstr>СРПСКО – БУГАРСКИ ДИЈАЛОГ КУЛТУРА У БИБЛИОТЕКАМА  SERBIAN – BULGARIAN DIALOGUE OF CULTURE IN LIBRARIES </vt:lpstr>
      <vt:lpstr>Мултикултурализам</vt:lpstr>
      <vt:lpstr>Националне мањине у Србији</vt:lpstr>
      <vt:lpstr>Националне мањине у Србији</vt:lpstr>
      <vt:lpstr>PowerPoint Presentation</vt:lpstr>
      <vt:lpstr>PowerPoint Presentation</vt:lpstr>
      <vt:lpstr>Најзаступљенији бугарски аутори у српским библиотекама</vt:lpstr>
      <vt:lpstr>Серијске публикације на бугарском језику у Србији</vt:lpstr>
      <vt:lpstr>Културе у дијалогу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Goca</dc:creator>
  <cp:lastModifiedBy>Goca</cp:lastModifiedBy>
  <cp:revision>15</cp:revision>
  <dcterms:created xsi:type="dcterms:W3CDTF">2018-09-21T12:20:06Z</dcterms:created>
  <dcterms:modified xsi:type="dcterms:W3CDTF">2018-09-24T19:58:29Z</dcterms:modified>
</cp:coreProperties>
</file>