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5" r:id="rId3"/>
    <p:sldId id="274" r:id="rId4"/>
    <p:sldId id="283" r:id="rId5"/>
    <p:sldId id="284" r:id="rId6"/>
    <p:sldId id="280" r:id="rId7"/>
    <p:sldId id="267" r:id="rId8"/>
    <p:sldId id="282" r:id="rId9"/>
    <p:sldId id="269" r:id="rId10"/>
    <p:sldId id="262" r:id="rId11"/>
    <p:sldId id="288" r:id="rId12"/>
    <p:sldId id="272" r:id="rId13"/>
    <p:sldId id="270" r:id="rId14"/>
    <p:sldId id="281" r:id="rId15"/>
    <p:sldId id="285" r:id="rId16"/>
    <p:sldId id="289" r:id="rId17"/>
    <p:sldId id="291" r:id="rId18"/>
    <p:sldId id="275" r:id="rId19"/>
    <p:sldId id="290" r:id="rId20"/>
    <p:sldId id="279" r:id="rId2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01" autoAdjust="0"/>
  </p:normalViewPr>
  <p:slideViewPr>
    <p:cSldViewPr snapToGrid="0">
      <p:cViewPr varScale="1">
        <p:scale>
          <a:sx n="63" d="100"/>
          <a:sy n="63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393BF-7A06-4EF0-8256-4DEB86888E77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78188-28A3-4639-A668-75F8B5E73A2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531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8188-28A3-4639-A668-75F8B5E73A2D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6980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8188-28A3-4639-A668-75F8B5E73A2D}" type="slidenum">
              <a:rPr lang="bg-BG" smtClean="0"/>
              <a:t>20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2379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5657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32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020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605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309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7425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2446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666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8727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6453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685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2266E-499E-4F9A-8962-7846502E863B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16D48-A7A6-48EF-90E4-4F6980E51B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688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jpg"/><Relationship Id="rId7" Type="http://schemas.openxmlformats.org/officeDocument/2006/relationships/image" Target="../media/image79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image" Target="../media/image82.jpg"/><Relationship Id="rId7" Type="http://schemas.openxmlformats.org/officeDocument/2006/relationships/image" Target="../media/image86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image" Target="../media/image9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jpeg"/><Relationship Id="rId5" Type="http://schemas.openxmlformats.org/officeDocument/2006/relationships/image" Target="../media/image90.pn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0.jpeg"/><Relationship Id="rId7" Type="http://schemas.openxmlformats.org/officeDocument/2006/relationships/image" Target="../media/image104.jp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jpg"/><Relationship Id="rId9" Type="http://schemas.openxmlformats.org/officeDocument/2006/relationships/image" Target="../media/image10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g"/><Relationship Id="rId3" Type="http://schemas.openxmlformats.org/officeDocument/2006/relationships/image" Target="../media/image117.jpg"/><Relationship Id="rId7" Type="http://schemas.openxmlformats.org/officeDocument/2006/relationships/image" Target="../media/image121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jpg"/><Relationship Id="rId11" Type="http://schemas.openxmlformats.org/officeDocument/2006/relationships/image" Target="../media/image125.jpg"/><Relationship Id="rId5" Type="http://schemas.openxmlformats.org/officeDocument/2006/relationships/image" Target="../media/image119.jpg"/><Relationship Id="rId10" Type="http://schemas.openxmlformats.org/officeDocument/2006/relationships/image" Target="../media/image124.jpg"/><Relationship Id="rId4" Type="http://schemas.openxmlformats.org/officeDocument/2006/relationships/image" Target="../media/image118.jpg"/><Relationship Id="rId9" Type="http://schemas.openxmlformats.org/officeDocument/2006/relationships/image" Target="../media/image12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g"/><Relationship Id="rId3" Type="http://schemas.openxmlformats.org/officeDocument/2006/relationships/image" Target="../media/image127.jpg"/><Relationship Id="rId7" Type="http://schemas.openxmlformats.org/officeDocument/2006/relationships/image" Target="../media/image131.jp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jpg"/><Relationship Id="rId5" Type="http://schemas.openxmlformats.org/officeDocument/2006/relationships/image" Target="../media/image129.jpg"/><Relationship Id="rId10" Type="http://schemas.openxmlformats.org/officeDocument/2006/relationships/image" Target="../media/image134.jpg"/><Relationship Id="rId4" Type="http://schemas.openxmlformats.org/officeDocument/2006/relationships/image" Target="../media/image128.jpg"/><Relationship Id="rId9" Type="http://schemas.openxmlformats.org/officeDocument/2006/relationships/image" Target="../media/image13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g"/><Relationship Id="rId3" Type="http://schemas.openxmlformats.org/officeDocument/2006/relationships/image" Target="../media/image136.jpeg"/><Relationship Id="rId7" Type="http://schemas.openxmlformats.org/officeDocument/2006/relationships/image" Target="../media/image140.jpg"/><Relationship Id="rId12" Type="http://schemas.openxmlformats.org/officeDocument/2006/relationships/image" Target="../media/image145.jpe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g"/><Relationship Id="rId11" Type="http://schemas.openxmlformats.org/officeDocument/2006/relationships/image" Target="../media/image144.jpg"/><Relationship Id="rId5" Type="http://schemas.openxmlformats.org/officeDocument/2006/relationships/image" Target="../media/image138.jpg"/><Relationship Id="rId10" Type="http://schemas.openxmlformats.org/officeDocument/2006/relationships/image" Target="../media/image143.jpg"/><Relationship Id="rId4" Type="http://schemas.openxmlformats.org/officeDocument/2006/relationships/image" Target="../media/image137.jpeg"/><Relationship Id="rId9" Type="http://schemas.openxmlformats.org/officeDocument/2006/relationships/image" Target="../media/image14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g"/><Relationship Id="rId3" Type="http://schemas.openxmlformats.org/officeDocument/2006/relationships/image" Target="../media/image147.jpg"/><Relationship Id="rId7" Type="http://schemas.openxmlformats.org/officeDocument/2006/relationships/image" Target="../media/image151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jpg"/><Relationship Id="rId5" Type="http://schemas.openxmlformats.org/officeDocument/2006/relationships/image" Target="../media/image149.jpg"/><Relationship Id="rId10" Type="http://schemas.openxmlformats.org/officeDocument/2006/relationships/image" Target="../media/image154.jpg"/><Relationship Id="rId4" Type="http://schemas.openxmlformats.org/officeDocument/2006/relationships/image" Target="../media/image148.jpg"/><Relationship Id="rId9" Type="http://schemas.openxmlformats.org/officeDocument/2006/relationships/image" Target="../media/image1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g"/><Relationship Id="rId3" Type="http://schemas.openxmlformats.org/officeDocument/2006/relationships/image" Target="../media/image155.jpeg"/><Relationship Id="rId7" Type="http://schemas.openxmlformats.org/officeDocument/2006/relationships/image" Target="../media/image15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jpeg"/><Relationship Id="rId5" Type="http://schemas.openxmlformats.org/officeDocument/2006/relationships/image" Target="../media/image157.jpg"/><Relationship Id="rId10" Type="http://schemas.openxmlformats.org/officeDocument/2006/relationships/image" Target="../media/image162.jpg"/><Relationship Id="rId4" Type="http://schemas.openxmlformats.org/officeDocument/2006/relationships/image" Target="../media/image156.jpeg"/><Relationship Id="rId9" Type="http://schemas.openxmlformats.org/officeDocument/2006/relationships/image" Target="../media/image16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e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13" Type="http://schemas.openxmlformats.org/officeDocument/2006/relationships/image" Target="../media/image45.jp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12" Type="http://schemas.openxmlformats.org/officeDocument/2006/relationships/image" Target="../media/image44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11" Type="http://schemas.openxmlformats.org/officeDocument/2006/relationships/image" Target="../media/image43.jpg"/><Relationship Id="rId5" Type="http://schemas.openxmlformats.org/officeDocument/2006/relationships/image" Target="../media/image37.jpg"/><Relationship Id="rId10" Type="http://schemas.openxmlformats.org/officeDocument/2006/relationships/image" Target="../media/image42.jpg"/><Relationship Id="rId4" Type="http://schemas.openxmlformats.org/officeDocument/2006/relationships/image" Target="../media/image36.jpg"/><Relationship Id="rId9" Type="http://schemas.openxmlformats.org/officeDocument/2006/relationships/image" Target="../media/image4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image" Target="../media/image57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12" Type="http://schemas.openxmlformats.org/officeDocument/2006/relationships/image" Target="../media/image56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Relationship Id="rId14" Type="http://schemas.openxmlformats.org/officeDocument/2006/relationships/image" Target="../media/image5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26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atin typeface="Georgia" pitchFamily="18" charset="0"/>
              </a:rPr>
              <a:t/>
            </a:r>
            <a:br>
              <a:rPr lang="en-US" sz="4800" dirty="0" smtClean="0">
                <a:latin typeface="Georgia" pitchFamily="18" charset="0"/>
              </a:rPr>
            </a:br>
            <a:r>
              <a:rPr lang="bg-BG" sz="4800" dirty="0" smtClean="0">
                <a:latin typeface="Georgia" pitchFamily="18" charset="0"/>
              </a:rPr>
              <a:t/>
            </a:r>
            <a:br>
              <a:rPr lang="bg-BG" sz="4800" dirty="0" smtClean="0">
                <a:latin typeface="Georgia" pitchFamily="18" charset="0"/>
              </a:rPr>
            </a:br>
            <a:r>
              <a:rPr lang="ru-RU" sz="2200" dirty="0" smtClean="0">
                <a:latin typeface="Georgia" pitchFamily="18" charset="0"/>
              </a:rPr>
              <a:t>МЕЖДУНАРОДНА </a:t>
            </a:r>
            <a:r>
              <a:rPr lang="ru-RU" sz="2200" dirty="0">
                <a:latin typeface="Georgia" pitchFamily="18" charset="0"/>
              </a:rPr>
              <a:t>НАУЧНА КОНФЕРЕНЦИЯ «СЪВРЕМЕННАТА БИБЛИОТЕКА – ЦЕНТЪР ЗА </a:t>
            </a:r>
            <a:r>
              <a:rPr lang="bg-BG" sz="2200" dirty="0" smtClean="0">
                <a:latin typeface="Georgia" pitchFamily="18" charset="0"/>
              </a:rPr>
              <a:t>О</a:t>
            </a:r>
            <a:r>
              <a:rPr lang="ru-RU" sz="2200" dirty="0" smtClean="0">
                <a:latin typeface="Georgia" pitchFamily="18" charset="0"/>
              </a:rPr>
              <a:t>БУЧЕНИЕ</a:t>
            </a:r>
            <a:r>
              <a:rPr lang="ru-RU" sz="2200" dirty="0">
                <a:latin typeface="Georgia" pitchFamily="18" charset="0"/>
              </a:rPr>
              <a:t>, ДИАЛОГ НА КУЛТУРИ, ИНОВАЦИИ И НОВИ ТЕХНОЛОГИИ</a:t>
            </a:r>
            <a:r>
              <a:rPr lang="ru-RU" sz="2200" dirty="0" smtClean="0">
                <a:latin typeface="Georgia" pitchFamily="18" charset="0"/>
              </a:rPr>
              <a:t>» </a:t>
            </a:r>
            <a:br>
              <a:rPr lang="ru-RU" sz="2200" dirty="0" smtClean="0">
                <a:latin typeface="Georgia" pitchFamily="18" charset="0"/>
              </a:rPr>
            </a:br>
            <a:r>
              <a:rPr lang="ru-RU" sz="2200" dirty="0" smtClean="0">
                <a:latin typeface="Georgia" pitchFamily="18" charset="0"/>
              </a:rPr>
              <a:t> </a:t>
            </a:r>
            <a:r>
              <a:rPr lang="ru-RU" sz="2200" dirty="0">
                <a:latin typeface="Georgia" pitchFamily="18" charset="0"/>
              </a:rPr>
              <a:t>26–27.09. 2018 г.</a:t>
            </a:r>
            <a:r>
              <a:rPr lang="en-US" sz="3100" dirty="0">
                <a:latin typeface="Georgia" pitchFamily="18" charset="0"/>
              </a:rPr>
              <a:t/>
            </a:r>
            <a:br>
              <a:rPr lang="en-US" sz="3100" dirty="0">
                <a:latin typeface="Georgia" pitchFamily="18" charset="0"/>
              </a:rPr>
            </a:br>
            <a:r>
              <a:rPr lang="ru-RU" sz="4800" dirty="0">
                <a:latin typeface="Georgia" pitchFamily="18" charset="0"/>
              </a:rPr>
              <a:t/>
            </a:r>
            <a:br>
              <a:rPr lang="ru-RU" sz="4800" dirty="0">
                <a:latin typeface="Georgia" pitchFamily="18" charset="0"/>
              </a:rPr>
            </a:br>
            <a:endParaRPr lang="bg-BG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961" y="1676400"/>
            <a:ext cx="8107680" cy="3840997"/>
          </a:xfrm>
        </p:spPr>
      </p:pic>
      <p:sp>
        <p:nvSpPr>
          <p:cNvPr id="3" name="TextBox 2"/>
          <p:cNvSpPr txBox="1"/>
          <p:nvPr/>
        </p:nvSpPr>
        <p:spPr>
          <a:xfrm>
            <a:off x="8865031" y="6379054"/>
            <a:ext cx="261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Georgia" panose="02040502050405020303" pitchFamily="18" charset="0"/>
              </a:rPr>
              <a:t>Мариета </a:t>
            </a:r>
            <a:r>
              <a:rPr lang="bg-BG" dirty="0">
                <a:latin typeface="Georgia" panose="02040502050405020303" pitchFamily="18" charset="0"/>
              </a:rPr>
              <a:t>Георгиева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3715" y="5840504"/>
            <a:ext cx="732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dirty="0" smtClean="0">
                <a:latin typeface="Georgia" panose="02040502050405020303" pitchFamily="18" charset="0"/>
              </a:rPr>
              <a:t>ПОЗНАТАТА И НЕПОЗНАТА БИБЛИОТЕКА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83850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198"/>
            <a:ext cx="10515600" cy="962572"/>
          </a:xfrm>
        </p:spPr>
        <p:txBody>
          <a:bodyPr>
            <a:normAutofit/>
          </a:bodyPr>
          <a:lstStyle/>
          <a:p>
            <a:pPr algn="ctr"/>
            <a:r>
              <a:rPr lang="bg-BG" sz="3600" dirty="0" smtClean="0">
                <a:latin typeface="Georgia" panose="02040502050405020303" pitchFamily="18" charset="0"/>
              </a:rPr>
              <a:t>Прояви в Университетската библиотека</a:t>
            </a:r>
            <a:endParaRPr lang="bg-BG" sz="3600" dirty="0">
              <a:latin typeface="Georgia" panose="02040502050405020303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931674"/>
            <a:ext cx="3780430" cy="298523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3916906"/>
            <a:ext cx="3780429" cy="294109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975" y="3243904"/>
            <a:ext cx="4495799" cy="3614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964" y="3916908"/>
            <a:ext cx="3744035" cy="29410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729" y="931674"/>
            <a:ext cx="4185311" cy="31389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60" y="931674"/>
            <a:ext cx="1972503" cy="23122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46" y="931674"/>
            <a:ext cx="1905000" cy="23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4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040" y="365125"/>
            <a:ext cx="10329338" cy="1325563"/>
          </a:xfrm>
        </p:spPr>
        <p:txBody>
          <a:bodyPr>
            <a:noAutofit/>
          </a:bodyPr>
          <a:lstStyle/>
          <a:p>
            <a:r>
              <a:rPr lang="bg-BG" sz="3600" dirty="0" smtClean="0">
                <a:latin typeface="Georgia" panose="02040502050405020303" pitchFamily="18" charset="0"/>
              </a:rPr>
              <a:t>Електронни ресурси. Услуги в Университетската библиотека. Редки </a:t>
            </a:r>
            <a:r>
              <a:rPr lang="bg-BG" sz="3600" dirty="0" smtClean="0">
                <a:latin typeface="Georgia" panose="02040502050405020303" pitchFamily="18" charset="0"/>
              </a:rPr>
              <a:t>и ценни </a:t>
            </a:r>
            <a:r>
              <a:rPr lang="bg-BG" sz="3600" dirty="0" smtClean="0">
                <a:latin typeface="Georgia" panose="02040502050405020303" pitchFamily="18" charset="0"/>
              </a:rPr>
              <a:t>издания, лични библиотеки</a:t>
            </a:r>
            <a:endParaRPr lang="bg-BG" sz="3600" dirty="0">
              <a:latin typeface="Georgia" panose="0204050205040502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60" y="1810712"/>
            <a:ext cx="2786961" cy="5047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" y="-13433"/>
            <a:ext cx="1905000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009" y="5058516"/>
            <a:ext cx="4162371" cy="17994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20" y="1350593"/>
            <a:ext cx="3909733" cy="3707924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" y="4093050"/>
            <a:ext cx="2138240" cy="2764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21" y="1810713"/>
            <a:ext cx="3190771" cy="50472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1" y="1891567"/>
            <a:ext cx="2138239" cy="269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27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716" y="382138"/>
            <a:ext cx="645539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latin typeface="Georgia" panose="02040502050405020303" pitchFamily="18" charset="0"/>
              </a:rPr>
              <a:t>Общо 13 дигитални колекции, </a:t>
            </a:r>
            <a:r>
              <a:rPr lang="bg-BG" dirty="0" smtClean="0">
                <a:latin typeface="Georgia" panose="02040502050405020303" pitchFamily="18" charset="0"/>
              </a:rPr>
              <a:t>съдържащи</a:t>
            </a:r>
            <a:br>
              <a:rPr lang="bg-BG" dirty="0" smtClean="0">
                <a:latin typeface="Georgia" panose="02040502050405020303" pitchFamily="18" charset="0"/>
              </a:rPr>
            </a:br>
            <a:r>
              <a:rPr lang="bg-BG" dirty="0" smtClean="0">
                <a:latin typeface="Georgia" panose="02040502050405020303" pitchFamily="18" charset="0"/>
              </a:rPr>
              <a:t>над </a:t>
            </a:r>
            <a:r>
              <a:rPr lang="bg-BG" dirty="0">
                <a:latin typeface="Georgia" panose="02040502050405020303" pitchFamily="18" charset="0"/>
              </a:rPr>
              <a:t>2050 заглавия: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/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Ръкописи (48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Колекция „Славика“ (1822–1922) (81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Архив на акад. Стоян Аргиров (239 ресурса);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Архив на акад. Стоян Романски (377 заглавия, непълнотекстово);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Библиотека „Професор Боян Пенев“ (911 заглавия, непълнотекстово);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Български старопечатни издания (64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Чужди старопечатни, редки и ценни издания (XVI-XXI в.) </a:t>
            </a:r>
            <a:r>
              <a:rPr lang="bg-BG" dirty="0" smtClean="0">
                <a:latin typeface="Georgia" panose="02040502050405020303" pitchFamily="18" charset="0"/>
              </a:rPr>
              <a:t/>
            </a:r>
            <a:br>
              <a:rPr lang="bg-BG" dirty="0" smtClean="0">
                <a:latin typeface="Georgia" panose="02040502050405020303" pitchFamily="18" charset="0"/>
              </a:rPr>
            </a:br>
            <a:r>
              <a:rPr lang="bg-BG" dirty="0" smtClean="0">
                <a:latin typeface="Georgia" panose="02040502050405020303" pitchFamily="18" charset="0"/>
              </a:rPr>
              <a:t>(</a:t>
            </a:r>
            <a:r>
              <a:rPr lang="bg-BG" dirty="0">
                <a:latin typeface="Georgia" panose="02040502050405020303" pitchFamily="18" charset="0"/>
              </a:rPr>
              <a:t>33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Годишник на СУ „Св. Климент Охридски“ (70 тома);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Автореферати на дисертации, защитени в СУ „Св. Климент Охридски“ (741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Автореферати на дисертации, защитени в други висши училища и научни институти (8 заглавия);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Фотографии (75 ресурса);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Учебна литература (118 ресурса);</a:t>
            </a:r>
            <a:br>
              <a:rPr lang="bg-BG" dirty="0">
                <a:latin typeface="Georgia" panose="02040502050405020303" pitchFamily="18" charset="0"/>
              </a:rPr>
            </a:br>
            <a:r>
              <a:rPr lang="bg-BG" dirty="0">
                <a:latin typeface="Georgia" panose="02040502050405020303" pitchFamily="18" charset="0"/>
              </a:rPr>
              <a:t>Литература за читатели със специални образователни потребности (153 заглавия)</a:t>
            </a:r>
          </a:p>
        </p:txBody>
      </p:sp>
      <p:pic>
        <p:nvPicPr>
          <p:cNvPr id="4" name="Picture 3" descr="Science direct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107" y="1237730"/>
            <a:ext cx="2413000" cy="499617"/>
          </a:xfrm>
          <a:prstGeom prst="rect">
            <a:avLst/>
          </a:prstGeom>
        </p:spPr>
      </p:pic>
      <p:pic>
        <p:nvPicPr>
          <p:cNvPr id="5" name="Picture 4" descr="Springerlink 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426" y="1254936"/>
            <a:ext cx="1744693" cy="499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3171" y="382138"/>
            <a:ext cx="4480948" cy="536494"/>
          </a:xfrm>
          <a:prstGeom prst="rect">
            <a:avLst/>
          </a:prstGeom>
        </p:spPr>
      </p:pic>
      <p:pic>
        <p:nvPicPr>
          <p:cNvPr id="8" name="Picture 2" descr="C:\Users\Mira\Documents\Презентация -докторанти\Proguest Ebook central 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94775" y="2115372"/>
            <a:ext cx="2413000" cy="573206"/>
          </a:xfrm>
          <a:prstGeom prst="rect">
            <a:avLst/>
          </a:prstGeom>
          <a:noFill/>
        </p:spPr>
      </p:pic>
      <p:pic>
        <p:nvPicPr>
          <p:cNvPr id="9" name="Picture 8" descr="CEEOL 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171" y="3194366"/>
            <a:ext cx="2413000" cy="621986"/>
          </a:xfrm>
          <a:prstGeom prst="rect">
            <a:avLst/>
          </a:prstGeom>
        </p:spPr>
      </p:pic>
      <p:pic>
        <p:nvPicPr>
          <p:cNvPr id="12" name="Picture 11" descr="APS journals logo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4775" y="4652273"/>
            <a:ext cx="2095500" cy="428625"/>
          </a:xfrm>
          <a:prstGeom prst="rect">
            <a:avLst/>
          </a:prstGeom>
        </p:spPr>
      </p:pic>
      <p:pic>
        <p:nvPicPr>
          <p:cNvPr id="13" name="Picture 12" descr="ACS-publications logo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3171" y="5649805"/>
            <a:ext cx="2007104" cy="400050"/>
          </a:xfrm>
          <a:prstGeom prst="rect">
            <a:avLst/>
          </a:prstGeom>
        </p:spPr>
      </p:pic>
      <p:pic>
        <p:nvPicPr>
          <p:cNvPr id="14" name="Picture 13" descr="AIP log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9426" y="5506930"/>
            <a:ext cx="2095500" cy="542925"/>
          </a:xfrm>
          <a:prstGeom prst="rect">
            <a:avLst/>
          </a:prstGeom>
        </p:spPr>
      </p:pic>
      <p:pic>
        <p:nvPicPr>
          <p:cNvPr id="15" name="Picture 14" descr="Wolters-kluwer logo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2246" y="2203269"/>
            <a:ext cx="2099052" cy="591551"/>
          </a:xfrm>
          <a:prstGeom prst="rect">
            <a:avLst/>
          </a:prstGeom>
        </p:spPr>
      </p:pic>
      <p:pic>
        <p:nvPicPr>
          <p:cNvPr id="16" name="Picture 15" descr="Jstor 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9598" y="3243536"/>
            <a:ext cx="901700" cy="1143000"/>
          </a:xfrm>
          <a:prstGeom prst="rect">
            <a:avLst/>
          </a:prstGeom>
        </p:spPr>
      </p:pic>
      <p:pic>
        <p:nvPicPr>
          <p:cNvPr id="17" name="Picture 16" descr="Jstor 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9598" y="3267741"/>
            <a:ext cx="901700" cy="1143000"/>
          </a:xfrm>
          <a:prstGeom prst="rect">
            <a:avLst/>
          </a:prstGeom>
        </p:spPr>
      </p:pic>
      <p:pic>
        <p:nvPicPr>
          <p:cNvPr id="18" name="Picture 17" descr="Emerald_logo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9426" y="4223648"/>
            <a:ext cx="6000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7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394" y="2084743"/>
            <a:ext cx="10515600" cy="1325563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1194" y="17196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194" y="925972"/>
            <a:ext cx="5734050" cy="29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08746" y="76466"/>
            <a:ext cx="7574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latin typeface="Georgia" panose="02040502050405020303" pitchFamily="18" charset="0"/>
              </a:rPr>
              <a:t>Зографска </a:t>
            </a:r>
            <a:r>
              <a:rPr lang="bg-BG" sz="2400" dirty="0" smtClean="0">
                <a:latin typeface="Georgia" panose="02040502050405020303" pitchFamily="18" charset="0"/>
              </a:rPr>
              <a:t>електронна научно-изследователска библиотека </a:t>
            </a:r>
            <a:r>
              <a:rPr lang="bg-BG" sz="2400" dirty="0">
                <a:latin typeface="Georgia" panose="02040502050405020303" pitchFamily="18" charset="0"/>
              </a:rPr>
              <a:t>към </a:t>
            </a:r>
            <a:r>
              <a:rPr lang="bg-BG" sz="2400" dirty="0" smtClean="0">
                <a:latin typeface="Georgia" panose="02040502050405020303" pitchFamily="18" charset="0"/>
              </a:rPr>
              <a:t>Софийския</a:t>
            </a:r>
            <a:r>
              <a:rPr lang="en-US" sz="2400" dirty="0" smtClean="0">
                <a:latin typeface="Georgia" panose="02040502050405020303" pitchFamily="18" charset="0"/>
              </a:rPr>
              <a:t> </a:t>
            </a:r>
            <a:r>
              <a:rPr lang="bg-BG" sz="2400" dirty="0" smtClean="0">
                <a:latin typeface="Georgia" panose="02040502050405020303" pitchFamily="18" charset="0"/>
              </a:rPr>
              <a:t>университет</a:t>
            </a:r>
            <a:endParaRPr lang="bg-BG" sz="2400" dirty="0">
              <a:latin typeface="Georgia" panose="02040502050405020303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61" y="106007"/>
            <a:ext cx="9239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194" y="3787908"/>
            <a:ext cx="3186980" cy="307009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174" y="3847918"/>
            <a:ext cx="2547070" cy="30100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24" y="925972"/>
            <a:ext cx="2540302" cy="28456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1115"/>
            <a:ext cx="4000499" cy="25868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24" y="3771618"/>
            <a:ext cx="2547069" cy="30918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6417"/>
            <a:ext cx="3890124" cy="275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1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600" dirty="0" smtClean="0">
                <a:latin typeface="Georgia" panose="02040502050405020303" pitchFamily="18" charset="0"/>
              </a:rPr>
              <a:t>Личности, оставили следа в Университетската библиотека, екип. Проекти. Партньорства</a:t>
            </a:r>
            <a:endParaRPr lang="bg-BG" sz="3600" dirty="0">
              <a:latin typeface="Georgia" panose="020405020504050203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6096000" cy="516731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6096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82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8117"/>
            <a:ext cx="10515600" cy="835729"/>
          </a:xfrm>
        </p:spPr>
        <p:txBody>
          <a:bodyPr>
            <a:normAutofit/>
          </a:bodyPr>
          <a:lstStyle/>
          <a:p>
            <a:pPr algn="ctr"/>
            <a:r>
              <a:rPr lang="bg-BG" sz="3600" dirty="0" smtClean="0">
                <a:latin typeface="Georgia" panose="02040502050405020303" pitchFamily="18" charset="0"/>
              </a:rPr>
              <a:t>Ремонти и обновявания в библиотеката</a:t>
            </a:r>
            <a:endParaRPr lang="bg-BG" sz="3600" dirty="0"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784" y="1036321"/>
            <a:ext cx="3883064" cy="29718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964" y="1036322"/>
            <a:ext cx="4202819" cy="299427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" y="1036322"/>
            <a:ext cx="4057690" cy="29942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32" y="4030596"/>
            <a:ext cx="1939404" cy="28498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63054" y="4487878"/>
            <a:ext cx="2841703" cy="19271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" y="4030596"/>
            <a:ext cx="4336657" cy="28274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741" y="4008121"/>
            <a:ext cx="3932260" cy="28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44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8325" y="1"/>
            <a:ext cx="4369712" cy="2247253"/>
          </a:xfrm>
        </p:spPr>
        <p:txBody>
          <a:bodyPr>
            <a:normAutofit fontScale="90000"/>
          </a:bodyPr>
          <a:lstStyle/>
          <a:p>
            <a:r>
              <a:rPr lang="bg-BG" sz="3100" dirty="0">
                <a:latin typeface="Georgia" panose="02040502050405020303" pitchFamily="18" charset="0"/>
              </a:rPr>
              <a:t>Университетската библиотека през погледа на участниците в лятната академия за деца и </a:t>
            </a:r>
            <a:r>
              <a:rPr lang="bg-BG" sz="3100" dirty="0" smtClean="0">
                <a:latin typeface="Georgia" panose="02040502050405020303" pitchFamily="18" charset="0"/>
              </a:rPr>
              <a:t>ученици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909" y="30162"/>
            <a:ext cx="3814980" cy="435133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" y="0"/>
            <a:ext cx="4052183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19" y="4381500"/>
            <a:ext cx="3460977" cy="2506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261" y="4351338"/>
            <a:ext cx="2918847" cy="25066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329" y="2045965"/>
            <a:ext cx="2095671" cy="23053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93" y="3163961"/>
            <a:ext cx="1905000" cy="1905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325" y="2045965"/>
            <a:ext cx="2182984" cy="22359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" y="4281958"/>
            <a:ext cx="3027013" cy="25760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166" y="4319246"/>
            <a:ext cx="2766775" cy="25387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842" y="2499360"/>
            <a:ext cx="2218668" cy="18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73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" y="1"/>
            <a:ext cx="11345011" cy="1690688"/>
          </a:xfrm>
        </p:spPr>
        <p:txBody>
          <a:bodyPr>
            <a:normAutofit/>
          </a:bodyPr>
          <a:lstStyle/>
          <a:p>
            <a:r>
              <a:rPr lang="bg-BG" sz="3600" dirty="0" smtClean="0">
                <a:latin typeface="Georgia" panose="02040502050405020303" pitchFamily="18" charset="0"/>
              </a:rPr>
              <a:t>И Дядо Коледа </a:t>
            </a:r>
            <a:r>
              <a:rPr lang="bg-BG" sz="3600" dirty="0" smtClean="0">
                <a:latin typeface="Georgia" panose="02040502050405020303" pitchFamily="18" charset="0"/>
              </a:rPr>
              <a:t>е забелязан в </a:t>
            </a:r>
            <a:r>
              <a:rPr lang="bg-BG" sz="3600" dirty="0" smtClean="0">
                <a:latin typeface="Georgia" panose="02040502050405020303" pitchFamily="18" charset="0"/>
              </a:rPr>
              <a:t>Университетската библиотека</a:t>
            </a:r>
            <a:endParaRPr lang="bg-BG" sz="3600" dirty="0">
              <a:latin typeface="Georgia" panose="02040502050405020303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000" y="3905619"/>
            <a:ext cx="2323000" cy="295238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5" y="1001081"/>
            <a:ext cx="3513479" cy="278281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024" y="3783891"/>
            <a:ext cx="2129976" cy="30741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74" y="1001078"/>
            <a:ext cx="2715826" cy="2950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125" y="1001079"/>
            <a:ext cx="2537569" cy="2782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412" y="3783891"/>
            <a:ext cx="2305580" cy="30741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" y="3783888"/>
            <a:ext cx="3411046" cy="30741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895" y="3783889"/>
            <a:ext cx="2225931" cy="30741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" y="1539240"/>
            <a:ext cx="3416334" cy="224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26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6" y="4556502"/>
            <a:ext cx="2930796" cy="22978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5689" y="2215956"/>
            <a:ext cx="18785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Georgia" panose="02040502050405020303" pitchFamily="18" charset="0"/>
              </a:rPr>
              <a:t>      </a:t>
            </a:r>
            <a:r>
              <a:rPr lang="bg-BG" sz="3200" dirty="0" smtClean="0">
                <a:latin typeface="Georgia" panose="02040502050405020303" pitchFamily="18" charset="0"/>
              </a:rPr>
              <a:t>Тайните</a:t>
            </a:r>
            <a:endParaRPr lang="bg-BG" sz="3200" dirty="0">
              <a:latin typeface="Georgia" panose="0204050205040502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2247126"/>
            <a:ext cx="1527584" cy="2309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2215956"/>
            <a:ext cx="1400974" cy="23405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6" y="-31084"/>
            <a:ext cx="2930796" cy="22782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017" y="0"/>
            <a:ext cx="2440983" cy="33472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431" y="3334407"/>
            <a:ext cx="3479569" cy="35235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397" y="3352471"/>
            <a:ext cx="2514923" cy="35055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846" y="3347355"/>
            <a:ext cx="3955715" cy="35106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044" y="-50739"/>
            <a:ext cx="2452397" cy="33979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74" y="-50739"/>
            <a:ext cx="2548472" cy="33979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846" y="0"/>
            <a:ext cx="1848724" cy="24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81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8670" y="0"/>
            <a:ext cx="2393565" cy="1475873"/>
          </a:xfrm>
        </p:spPr>
        <p:txBody>
          <a:bodyPr>
            <a:noAutofit/>
          </a:bodyPr>
          <a:lstStyle/>
          <a:p>
            <a:r>
              <a:rPr lang="bg-BG" sz="2400" dirty="0" smtClean="0">
                <a:latin typeface="Georgia" panose="02040502050405020303" pitchFamily="18" charset="0"/>
              </a:rPr>
              <a:t>Любимо място.</a:t>
            </a:r>
            <a:br>
              <a:rPr lang="bg-BG" sz="2400" dirty="0" smtClean="0">
                <a:latin typeface="Georgia" panose="02040502050405020303" pitchFamily="18" charset="0"/>
              </a:rPr>
            </a:br>
            <a:r>
              <a:rPr lang="bg-BG" sz="2400" dirty="0" smtClean="0">
                <a:latin typeface="Georgia" panose="02040502050405020303" pitchFamily="18" charset="0"/>
              </a:rPr>
              <a:t>Опашки за записване</a:t>
            </a:r>
            <a:endParaRPr lang="bg-BG" sz="2400" dirty="0"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72" y="3998563"/>
            <a:ext cx="4051409" cy="2859437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" y="0"/>
            <a:ext cx="4309135" cy="32803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081" y="3998563"/>
            <a:ext cx="3791920" cy="2859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673" y="-12874"/>
            <a:ext cx="2048566" cy="190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320" y="1892126"/>
            <a:ext cx="2180646" cy="21064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" y="3280394"/>
            <a:ext cx="4330409" cy="35776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9" y="0"/>
            <a:ext cx="3544761" cy="4008343"/>
          </a:xfrm>
          <a:prstGeom prst="rect">
            <a:avLst/>
          </a:prstGeom>
        </p:spPr>
      </p:pic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179417" y="2389188"/>
            <a:ext cx="86915" cy="115887"/>
          </a:xfr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71" y="1280160"/>
            <a:ext cx="2228727" cy="272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4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54984"/>
            <a:ext cx="10708037" cy="1115878"/>
          </a:xfrm>
        </p:spPr>
        <p:txBody>
          <a:bodyPr>
            <a:noAutofit/>
          </a:bodyPr>
          <a:lstStyle/>
          <a:p>
            <a:r>
              <a:rPr lang="bg-BG" sz="3200" dirty="0" smtClean="0">
                <a:latin typeface="Georgia" panose="02040502050405020303" pitchFamily="18" charset="0"/>
              </a:rPr>
              <a:t>Посещения в </a:t>
            </a:r>
            <a:r>
              <a:rPr lang="bg-BG" sz="3200" dirty="0" smtClean="0">
                <a:latin typeface="Georgia" panose="02040502050405020303" pitchFamily="18" charset="0"/>
              </a:rPr>
              <a:t>централната сграда на Университетската </a:t>
            </a:r>
            <a:r>
              <a:rPr lang="bg-BG" sz="3200" dirty="0" smtClean="0">
                <a:latin typeface="Georgia" panose="02040502050405020303" pitchFamily="18" charset="0"/>
              </a:rPr>
              <a:t>библиотека „Св. Климент Охридски“ </a:t>
            </a:r>
            <a:endParaRPr lang="bg-BG" sz="3200" dirty="0">
              <a:latin typeface="Georgia" panose="02040502050405020303" pitchFamily="18" charset="0"/>
            </a:endParaRPr>
          </a:p>
        </p:txBody>
      </p:sp>
      <p:pic>
        <p:nvPicPr>
          <p:cNvPr id="4" name="Content Placeholder 3" descr="DSCF7210 Go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51436"/>
            <a:ext cx="3498257" cy="2775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64" y="3927052"/>
            <a:ext cx="4246536" cy="29309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64" y="1151437"/>
            <a:ext cx="4246536" cy="2775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3934" y="4500988"/>
            <a:ext cx="2930947" cy="1783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57" y="1151437"/>
            <a:ext cx="4447207" cy="57065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128" y="3927051"/>
            <a:ext cx="1749129" cy="293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84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77" y="0"/>
            <a:ext cx="11226423" cy="783065"/>
          </a:xfrm>
        </p:spPr>
        <p:txBody>
          <a:bodyPr>
            <a:noAutofit/>
          </a:bodyPr>
          <a:lstStyle/>
          <a:p>
            <a:r>
              <a:rPr lang="bg-BG" sz="3200" dirty="0" smtClean="0">
                <a:latin typeface="Georgia" panose="02040502050405020303" pitchFamily="18" charset="0"/>
              </a:rPr>
              <a:t>Символите на Университетската </a:t>
            </a:r>
            <a:r>
              <a:rPr lang="bg-BG" sz="3200" dirty="0" smtClean="0">
                <a:latin typeface="Georgia" panose="02040502050405020303" pitchFamily="18" charset="0"/>
              </a:rPr>
              <a:t>библиотека, </a:t>
            </a:r>
            <a:br>
              <a:rPr lang="bg-BG" sz="3200" dirty="0" smtClean="0">
                <a:latin typeface="Georgia" panose="02040502050405020303" pitchFamily="18" charset="0"/>
              </a:rPr>
            </a:br>
            <a:r>
              <a:rPr lang="bg-BG" sz="3200" dirty="0" smtClean="0">
                <a:latin typeface="Georgia" panose="02040502050405020303" pitchFamily="18" charset="0"/>
              </a:rPr>
              <a:t>традиции, амбиции и бъдеще</a:t>
            </a:r>
            <a:endParaRPr lang="bg-BG" sz="3200" dirty="0">
              <a:latin typeface="Georgia" panose="02040502050405020303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0344" y="3514362"/>
            <a:ext cx="3331879" cy="3337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3840" y="1294961"/>
            <a:ext cx="3063908" cy="20212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90" y="3517328"/>
            <a:ext cx="5120871" cy="3340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8" y="783065"/>
            <a:ext cx="3367579" cy="27342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60952" y="614835"/>
            <a:ext cx="3644549" cy="2660542"/>
          </a:xfrm>
          <a:prstGeom prst="rect">
            <a:avLst/>
          </a:prstGeom>
        </p:spPr>
      </p:pic>
      <p:pic>
        <p:nvPicPr>
          <p:cNvPr id="14" name="Content Placeholder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72" y="764820"/>
            <a:ext cx="1952784" cy="275250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2098" y="1090757"/>
            <a:ext cx="2743715" cy="210942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562" y="3517327"/>
            <a:ext cx="3646438" cy="33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3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3448" y="83569"/>
            <a:ext cx="4371196" cy="1063305"/>
          </a:xfrm>
        </p:spPr>
        <p:txBody>
          <a:bodyPr>
            <a:normAutofit/>
          </a:bodyPr>
          <a:lstStyle/>
          <a:p>
            <a:pPr algn="ctr"/>
            <a:r>
              <a:rPr lang="bg-BG" sz="2800" dirty="0" smtClean="0">
                <a:latin typeface="Georgia" panose="02040502050405020303" pitchFamily="18" charset="0"/>
              </a:rPr>
              <a:t>Посещения във </a:t>
            </a:r>
            <a:br>
              <a:rPr lang="bg-BG" sz="2800" dirty="0" smtClean="0">
                <a:latin typeface="Georgia" panose="02040502050405020303" pitchFamily="18" charset="0"/>
              </a:rPr>
            </a:br>
            <a:r>
              <a:rPr lang="bg-BG" sz="2800" dirty="0" smtClean="0">
                <a:latin typeface="Georgia" panose="02040502050405020303" pitchFamily="18" charset="0"/>
              </a:rPr>
              <a:t>филиалните </a:t>
            </a:r>
            <a:r>
              <a:rPr lang="bg-BG" sz="2800" dirty="0" smtClean="0">
                <a:latin typeface="Georgia" panose="02040502050405020303" pitchFamily="18" charset="0"/>
              </a:rPr>
              <a:t>библиотеки</a:t>
            </a:r>
            <a:endParaRPr lang="bg-BG" sz="2800" dirty="0">
              <a:latin typeface="Georgia" panose="020405020504050203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448" y="1146875"/>
            <a:ext cx="4358883" cy="281342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" y="3960302"/>
            <a:ext cx="3686946" cy="27652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44" y="3698543"/>
            <a:ext cx="4007354" cy="30269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45" y="44283"/>
            <a:ext cx="3964870" cy="36542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11189"/>
            <a:ext cx="2284842" cy="17136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5" y="83569"/>
            <a:ext cx="3758649" cy="24276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432" y="3960302"/>
            <a:ext cx="4442899" cy="276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9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95533"/>
            <a:ext cx="10515600" cy="996285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Georgia" panose="02040502050405020303" pitchFamily="18" charset="0"/>
              </a:rPr>
              <a:t>Партньорите от „Класически ЦУБър“</a:t>
            </a:r>
            <a:endParaRPr lang="bg-BG" sz="3200" dirty="0">
              <a:latin typeface="Georgia" panose="0204050205040502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83199"/>
            <a:ext cx="4101765" cy="30748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1570"/>
            <a:ext cx="2257255" cy="30109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56" y="791570"/>
            <a:ext cx="1792959" cy="30109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215" y="785021"/>
            <a:ext cx="1725745" cy="30175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320" y="3476123"/>
            <a:ext cx="3466784" cy="33818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-1"/>
            <a:ext cx="3962399" cy="36695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960" y="791570"/>
            <a:ext cx="2474297" cy="29916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66" y="3783199"/>
            <a:ext cx="2169810" cy="30748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69" y="3688846"/>
            <a:ext cx="2381851" cy="316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576" y="1"/>
            <a:ext cx="11208224" cy="900751"/>
          </a:xfrm>
        </p:spPr>
        <p:txBody>
          <a:bodyPr>
            <a:normAutofit/>
          </a:bodyPr>
          <a:lstStyle/>
          <a:p>
            <a:r>
              <a:rPr lang="bg-BG" sz="3600" dirty="0" smtClean="0">
                <a:latin typeface="Georgia" panose="02040502050405020303" pitchFamily="18" charset="0"/>
              </a:rPr>
              <a:t>Разходка с победителите</a:t>
            </a:r>
            <a:endParaRPr lang="bg-BG" sz="3600" dirty="0">
              <a:latin typeface="Georgia" panose="02040502050405020303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0960" y="2366960"/>
            <a:ext cx="5038159" cy="394392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03" y="4191001"/>
            <a:ext cx="2938817" cy="266528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6500"/>
            <a:ext cx="3263503" cy="435133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85" y="639531"/>
            <a:ext cx="1535218" cy="1836969"/>
          </a:xfrm>
          <a:prstGeom prst="rect">
            <a:avLst/>
          </a:prstGeom>
        </p:spPr>
      </p:pic>
      <p:pic>
        <p:nvPicPr>
          <p:cNvPr id="9" name="Content Placeholder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96" y="1"/>
            <a:ext cx="2504703" cy="3802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4" y="639531"/>
            <a:ext cx="1681741" cy="1836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399" y="1"/>
            <a:ext cx="1905000" cy="1905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95" y="3832694"/>
            <a:ext cx="2440383" cy="30253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02" y="639531"/>
            <a:ext cx="2544193" cy="3523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399" y="1"/>
            <a:ext cx="19398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9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68" y="1"/>
            <a:ext cx="12045832" cy="1007389"/>
          </a:xfrm>
        </p:spPr>
        <p:txBody>
          <a:bodyPr>
            <a:normAutofit/>
          </a:bodyPr>
          <a:lstStyle/>
          <a:p>
            <a:pPr algn="ctr"/>
            <a:r>
              <a:rPr lang="bg-BG" sz="3000" dirty="0">
                <a:latin typeface="Georgia" panose="02040502050405020303" pitchFamily="18" charset="0"/>
              </a:rPr>
              <a:t>Посетители: </a:t>
            </a:r>
            <a:r>
              <a:rPr lang="bg-BG" sz="3000" dirty="0" smtClean="0">
                <a:latin typeface="Georgia" panose="02040502050405020303" pitchFamily="18" charset="0"/>
              </a:rPr>
              <a:t>български </a:t>
            </a:r>
            <a:r>
              <a:rPr lang="bg-BG" sz="3000" dirty="0" smtClean="0">
                <a:latin typeface="Georgia" panose="02040502050405020303" pitchFamily="18" charset="0"/>
              </a:rPr>
              <a:t>и чуждестранни студенти и докторанти</a:t>
            </a:r>
            <a:endParaRPr lang="bg-BG" sz="3000" dirty="0"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89417"/>
            <a:ext cx="3016091" cy="266858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210" y="4568730"/>
            <a:ext cx="1966624" cy="228927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46" y="688223"/>
            <a:ext cx="2451817" cy="19578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145" y="728662"/>
            <a:ext cx="2319890" cy="20075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208" y="2646108"/>
            <a:ext cx="2109522" cy="1905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596" y="3788381"/>
            <a:ext cx="1905000" cy="1905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2" y="728663"/>
            <a:ext cx="2281228" cy="20075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695" y="2699994"/>
            <a:ext cx="1964386" cy="1905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21" y="2646107"/>
            <a:ext cx="5125014" cy="421189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28" y="727189"/>
            <a:ext cx="2147465" cy="19189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8223"/>
            <a:ext cx="3014972" cy="35011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33" y="4568730"/>
            <a:ext cx="2109247" cy="228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47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5" y="123986"/>
            <a:ext cx="11933695" cy="790413"/>
          </a:xfrm>
        </p:spPr>
        <p:txBody>
          <a:bodyPr>
            <a:normAutofit fontScale="90000"/>
          </a:bodyPr>
          <a:lstStyle/>
          <a:p>
            <a:r>
              <a:rPr lang="bg-BG" sz="3600" dirty="0">
                <a:latin typeface="Georgia" panose="02040502050405020303" pitchFamily="18" charset="0"/>
              </a:rPr>
              <a:t>Б</a:t>
            </a:r>
            <a:r>
              <a:rPr lang="bg-BG" sz="3600" dirty="0" smtClean="0">
                <a:latin typeface="Georgia" panose="02040502050405020303" pitchFamily="18" charset="0"/>
              </a:rPr>
              <a:t>ългарски и чуждестранни учени, </a:t>
            </a:r>
            <a:br>
              <a:rPr lang="bg-BG" sz="3600" dirty="0" smtClean="0">
                <a:latin typeface="Georgia" panose="02040502050405020303" pitchFamily="18" charset="0"/>
              </a:rPr>
            </a:br>
            <a:r>
              <a:rPr lang="bg-BG" sz="3600" dirty="0" smtClean="0">
                <a:latin typeface="Georgia" panose="02040502050405020303" pitchFamily="18" charset="0"/>
              </a:rPr>
              <a:t>дипломати, политици, държавници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5" y="4083800"/>
            <a:ext cx="3378630" cy="27741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398"/>
            <a:ext cx="3378632" cy="30392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680" y="8389"/>
            <a:ext cx="2039320" cy="21345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834" y="4432514"/>
            <a:ext cx="2130166" cy="24254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834" y="2142968"/>
            <a:ext cx="2130166" cy="2289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952" y="4432513"/>
            <a:ext cx="2121727" cy="24254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213" y="3608253"/>
            <a:ext cx="2437309" cy="32497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31" y="2818751"/>
            <a:ext cx="2170008" cy="22301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625" y="914398"/>
            <a:ext cx="2139014" cy="1905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522" y="10001"/>
            <a:ext cx="2156158" cy="21329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205" y="4723749"/>
            <a:ext cx="2159434" cy="21342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38" y="914397"/>
            <a:ext cx="2482315" cy="26938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527" y="2142970"/>
            <a:ext cx="2111153" cy="228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9485"/>
            <a:ext cx="10515600" cy="697423"/>
          </a:xfrm>
        </p:spPr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Georgia" panose="02040502050405020303" pitchFamily="18" charset="0"/>
              </a:rPr>
              <a:t>Български и чуждестранни у</a:t>
            </a:r>
            <a:r>
              <a:rPr lang="bg-BG" sz="4000" dirty="0" smtClean="0">
                <a:latin typeface="Georgia" panose="02040502050405020303" pitchFamily="18" charset="0"/>
              </a:rPr>
              <a:t>ченици</a:t>
            </a:r>
            <a:endParaRPr lang="bg-BG" sz="4000" dirty="0">
              <a:latin typeface="Georgia" panose="0204050205040502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75655"/>
            <a:ext cx="3137487" cy="299117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485" y="898432"/>
            <a:ext cx="3034715" cy="2991172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921" y="3846432"/>
            <a:ext cx="3276598" cy="30115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66827"/>
            <a:ext cx="3550921" cy="2991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80" y="875655"/>
            <a:ext cx="3398519" cy="29092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852" y="3784908"/>
            <a:ext cx="2811147" cy="30730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18" y="3784908"/>
            <a:ext cx="2553334" cy="30730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98432"/>
            <a:ext cx="2621279" cy="292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5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0"/>
            <a:ext cx="10958015" cy="92403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Georgia" pitchFamily="18" charset="0"/>
              </a:rPr>
              <a:t>130 </a:t>
            </a:r>
            <a:r>
              <a:rPr lang="ru-RU" sz="2800" dirty="0" smtClean="0">
                <a:latin typeface="Georgia" pitchFamily="18" charset="0"/>
              </a:rPr>
              <a:t>години </a:t>
            </a:r>
            <a:r>
              <a:rPr lang="bg-BG" sz="2800" dirty="0" smtClean="0">
                <a:latin typeface="Georgia" panose="02040502050405020303" pitchFamily="18" charset="0"/>
              </a:rPr>
              <a:t>Университетска библиотека </a:t>
            </a:r>
            <a:r>
              <a:rPr lang="bg-BG" sz="2800" dirty="0">
                <a:latin typeface="Georgia" panose="02040502050405020303" pitchFamily="18" charset="0"/>
              </a:rPr>
              <a:t>„Св. Климент Охридски“ </a:t>
            </a:r>
            <a:endParaRPr lang="bg-BG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577" y="2183642"/>
            <a:ext cx="3530142" cy="467435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558" y="3804528"/>
            <a:ext cx="4287149" cy="30660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8" y="3944202"/>
            <a:ext cx="3936319" cy="29137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7" y="924035"/>
            <a:ext cx="3912481" cy="30201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577" y="1030944"/>
            <a:ext cx="1662545" cy="11526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559" y="1022766"/>
            <a:ext cx="4287148" cy="27817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122" y="1030945"/>
            <a:ext cx="2087920" cy="241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89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140</Words>
  <Application>Microsoft Office PowerPoint</Application>
  <PresentationFormat>Widescreen</PresentationFormat>
  <Paragraphs>24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Georgia</vt:lpstr>
      <vt:lpstr>Office Theme</vt:lpstr>
      <vt:lpstr>  МЕЖДУНАРОДНА НАУЧНА КОНФЕРЕНЦИЯ «СЪВРЕМЕННАТА БИБЛИОТЕКА – ЦЕНТЪР ЗА ОБУЧЕНИЕ, ДИАЛОГ НА КУЛТУРИ, ИНОВАЦИИ И НОВИ ТЕХНОЛОГИИ»   26–27.09. 2018 г.  </vt:lpstr>
      <vt:lpstr>Посещения в централната сграда на Университетската библиотека „Св. Климент Охридски“ </vt:lpstr>
      <vt:lpstr>Посещения във  филиалните библиотеки</vt:lpstr>
      <vt:lpstr>Партньорите от „Класически ЦУБър“</vt:lpstr>
      <vt:lpstr>Разходка с победителите</vt:lpstr>
      <vt:lpstr>Посетители: български и чуждестранни студенти и докторанти</vt:lpstr>
      <vt:lpstr>Български и чуждестранни учени,  дипломати, политици, държавници</vt:lpstr>
      <vt:lpstr>Български и чуждестранни ученици</vt:lpstr>
      <vt:lpstr>130 години Университетска библиотека „Св. Климент Охридски“ </vt:lpstr>
      <vt:lpstr>Прояви в Университетската библиотека</vt:lpstr>
      <vt:lpstr>Електронни ресурси. Услуги в Университетската библиотека. Редки и ценни издания, лични библиотеки</vt:lpstr>
      <vt:lpstr>PowerPoint Presentation</vt:lpstr>
      <vt:lpstr>PowerPoint Presentation</vt:lpstr>
      <vt:lpstr>Личности, оставили следа в Университетската библиотека, екип. Проекти. Партньорства</vt:lpstr>
      <vt:lpstr>Ремонти и обновявания в библиотеката</vt:lpstr>
      <vt:lpstr>Университетската библиотека през погледа на участниците в лятната академия за деца и ученици</vt:lpstr>
      <vt:lpstr>И Дядо Коледа е забелязан в Университетската библиотека</vt:lpstr>
      <vt:lpstr>PowerPoint Presentation</vt:lpstr>
      <vt:lpstr>Любимо място. Опашки за записване</vt:lpstr>
      <vt:lpstr>Символите на Университетската библиотека,  традиции, амбиции и бъдеще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 Georgiev</dc:creator>
  <cp:lastModifiedBy>Ivo Georgiev</cp:lastModifiedBy>
  <cp:revision>80</cp:revision>
  <dcterms:created xsi:type="dcterms:W3CDTF">2018-09-26T19:59:12Z</dcterms:created>
  <dcterms:modified xsi:type="dcterms:W3CDTF">2018-10-01T00:30:11Z</dcterms:modified>
</cp:coreProperties>
</file>