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79" r:id="rId3"/>
    <p:sldId id="282" r:id="rId4"/>
    <p:sldId id="281" r:id="rId5"/>
    <p:sldId id="278" r:id="rId6"/>
    <p:sldId id="283" r:id="rId7"/>
    <p:sldId id="284" r:id="rId8"/>
    <p:sldId id="258" r:id="rId9"/>
    <p:sldId id="271" r:id="rId10"/>
    <p:sldId id="272" r:id="rId11"/>
    <p:sldId id="273" r:id="rId12"/>
    <p:sldId id="274" r:id="rId13"/>
    <p:sldId id="276" r:id="rId14"/>
    <p:sldId id="285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6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960" y="581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38196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0240" y="9040143"/>
            <a:ext cx="3034453" cy="519289"/>
          </a:xfrm>
          <a:prstGeom prst="rect">
            <a:avLst/>
          </a:prstGeom>
        </p:spPr>
        <p:txBody>
          <a:bodyPr lIns="145646" tIns="72823" rIns="145646" bIns="72823"/>
          <a:lstStyle/>
          <a:p>
            <a:fld id="{AB40C536-DDF2-904B-8659-6474E7086B8E}" type="datetimeFigureOut">
              <a:rPr lang="ru-RU" smtClean="0"/>
              <a:t>20.09.2018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443307" y="9040143"/>
            <a:ext cx="4118187" cy="519289"/>
          </a:xfrm>
          <a:prstGeom prst="rect">
            <a:avLst/>
          </a:prstGeom>
        </p:spPr>
        <p:txBody>
          <a:bodyPr lIns="145646" tIns="72823" rIns="145646" bIns="72823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303690" y="9251950"/>
            <a:ext cx="384721" cy="379591"/>
          </a:xfrm>
        </p:spPr>
        <p:txBody>
          <a:bodyPr/>
          <a:lstStyle/>
          <a:p>
            <a:fld id="{177BCEEC-C3BB-7349-8A13-E66B9CC40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757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67183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52500" y="4762500"/>
            <a:ext cx="5334000" cy="410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6718300" y="26035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6718300" y="5092700"/>
            <a:ext cx="5334000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6724518" y="889000"/>
            <a:ext cx="5334001" cy="3771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952500" y="889000"/>
            <a:ext cx="5334000" cy="7975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311798" y="925195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80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sz="36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8325" y="-1255"/>
            <a:ext cx="1486906" cy="97561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98521" y="7436446"/>
            <a:ext cx="1486905" cy="214346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3387195" y="9431841"/>
            <a:ext cx="6135689" cy="425254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normAutofit/>
          </a:bodyPr>
          <a:lstStyle/>
          <a:p>
            <a: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ctrTitle"/>
          </p:nvPr>
        </p:nvSpPr>
        <p:spPr>
          <a:xfrm>
            <a:off x="1193800" y="2140496"/>
            <a:ext cx="6861241" cy="4529615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6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4800" dirty="0" smtClean="0">
                <a:solidFill>
                  <a:srgbClr val="3333CC"/>
                </a:solidFill>
                <a:latin typeface="Georgia" pitchFamily="18" charset="0"/>
              </a:rPr>
              <a:t>Современная библиотека как партнер на всю жизнь. Пятый элемент успеха. </a:t>
            </a:r>
            <a:endParaRPr sz="4800"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subTitle" sz="quarter" idx="1"/>
          </p:nvPr>
        </p:nvSpPr>
        <p:spPr>
          <a:xfrm>
            <a:off x="1178124" y="8070026"/>
            <a:ext cx="6594278" cy="1130301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Горохова Светлана Анатольевна</a:t>
            </a:r>
          </a:p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София</a:t>
            </a:r>
            <a:endParaRPr dirty="0">
              <a:latin typeface="Georgia" pitchFamily="18" charset="0"/>
            </a:endParaRPr>
          </a:p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26 сентября 2018 года</a:t>
            </a:r>
            <a:endParaRPr dirty="0">
              <a:latin typeface="Georgia" pitchFamily="18" charset="0"/>
            </a:endParaRPr>
          </a:p>
        </p:txBody>
      </p:sp>
      <p:pic>
        <p:nvPicPr>
          <p:cNvPr id="12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98521" y="5579698"/>
            <a:ext cx="1486905" cy="159912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628328"/>
            <a:ext cx="9929730" cy="158417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>
                <a:solidFill>
                  <a:srgbClr val="3333CC"/>
                </a:solidFill>
                <a:latin typeface="Georgia" pitchFamily="18" charset="0"/>
              </a:rPr>
              <a:t>Для</a:t>
            </a:r>
            <a:r>
              <a:rPr lang="en-US" dirty="0" smtClean="0">
                <a:solidFill>
                  <a:srgbClr val="3333CC"/>
                </a:solidFill>
                <a:latin typeface="Georgia" pitchFamily="18" charset="0"/>
              </a:rPr>
              <a:t> </a:t>
            </a:r>
            <a:r>
              <a:rPr lang="ru-RU" dirty="0" smtClean="0">
                <a:solidFill>
                  <a:srgbClr val="3333CC"/>
                </a:solidFill>
                <a:latin typeface="Georgia" pitchFamily="18" charset="0"/>
              </a:rPr>
              <a:t>сотрудников Иностранки:</a:t>
            </a:r>
            <a:endParaRPr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821880" y="2500536"/>
            <a:ext cx="9001000" cy="590465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Программа ознакомительной стажировки для молодых сотрудников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Программа профессионального обмена с библиотеками мира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Тематические программы по основным направлениям деятельности библиотеки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Льготное обучение иностранному языку, необходимому в работе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Разработка программ обучения на рабочем месте.</a:t>
            </a:r>
            <a:endParaRPr lang="en-US" dirty="0" smtClean="0">
              <a:latin typeface="Georgia" pitchFamily="18" charset="0"/>
            </a:endParaRP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73746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628328"/>
            <a:ext cx="9929730" cy="158417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Профессиональные организации</a:t>
            </a:r>
            <a:endParaRPr sz="4000" dirty="0"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821880" y="2500536"/>
            <a:ext cx="9001000" cy="5904656"/>
          </a:xfrm>
          <a:prstGeom prst="rect">
            <a:avLst/>
          </a:prstGeom>
        </p:spPr>
        <p:txBody>
          <a:bodyPr>
            <a:noAutofit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Georgia" pitchFamily="18" charset="0"/>
              </a:rPr>
              <a:t>ИФЛА: работа в постоянных комитетах; формирование делегации на ежегодный Конгресс, обеспечение </a:t>
            </a:r>
            <a:r>
              <a:rPr lang="ru-RU" sz="3200" dirty="0">
                <a:latin typeface="Georgia" pitchFamily="18" charset="0"/>
              </a:rPr>
              <a:t> </a:t>
            </a:r>
            <a:r>
              <a:rPr lang="ru-RU" sz="3200" dirty="0" smtClean="0">
                <a:latin typeface="Georgia" pitchFamily="18" charset="0"/>
              </a:rPr>
              <a:t>ежегодных визитов в Россию руководства ИФЛА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Georgia" pitchFamily="18" charset="0"/>
              </a:rPr>
              <a:t>РБА: штаб-квартира Секции по международному сотрудничеству</a:t>
            </a:r>
          </a:p>
          <a:p>
            <a:pPr>
              <a:buFont typeface="Wingdings" pitchFamily="2" charset="2"/>
              <a:buChar char="Ø"/>
            </a:pPr>
            <a:r>
              <a:rPr lang="ru-RU" sz="3200" dirty="0" smtClean="0">
                <a:latin typeface="Georgia" pitchFamily="18" charset="0"/>
              </a:rPr>
              <a:t>БАЕ: обеспечение работы Иностранки в Ассамблее</a:t>
            </a: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08318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628328"/>
            <a:ext cx="9929730" cy="158417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Международные профессиональные партнерства:</a:t>
            </a:r>
            <a:endParaRPr sz="4000"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821880" y="2500536"/>
            <a:ext cx="9001000" cy="5904656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Российско-американский библиотечный диалог</a:t>
            </a:r>
          </a:p>
          <a:p>
            <a:pPr>
              <a:buFont typeface="Wingdings" pitchFamily="2" charset="2"/>
              <a:buChar char="Ø"/>
            </a:pPr>
            <a:r>
              <a:rPr lang="ru-RU" dirty="0" err="1" smtClean="0">
                <a:latin typeface="Georgia" pitchFamily="18" charset="0"/>
              </a:rPr>
              <a:t>Германо</a:t>
            </a:r>
            <a:r>
              <a:rPr lang="ru-RU" dirty="0" smtClean="0">
                <a:latin typeface="Georgia" pitchFamily="18" charset="0"/>
              </a:rPr>
              <a:t> – российский  библиотечный диалог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Открытие представительств ведущих университетов мира в Иностранке.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Обеспечение молодежных профессиональных обменов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Фонд </a:t>
            </a:r>
            <a:r>
              <a:rPr lang="ru-RU" dirty="0" err="1" smtClean="0">
                <a:latin typeface="Georgia" pitchFamily="18" charset="0"/>
              </a:rPr>
              <a:t>Ромуальдо</a:t>
            </a: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 err="1" smtClean="0">
                <a:latin typeface="Georgia" pitchFamily="18" charset="0"/>
              </a:rPr>
              <a:t>Дель</a:t>
            </a:r>
            <a:r>
              <a:rPr lang="ru-RU" dirty="0" smtClean="0">
                <a:latin typeface="Georgia" pitchFamily="18" charset="0"/>
              </a:rPr>
              <a:t> </a:t>
            </a:r>
            <a:r>
              <a:rPr lang="ru-RU" dirty="0" err="1" smtClean="0">
                <a:latin typeface="Georgia" pitchFamily="18" charset="0"/>
              </a:rPr>
              <a:t>Бьянко</a:t>
            </a:r>
            <a:r>
              <a:rPr lang="ru-RU" dirty="0" smtClean="0">
                <a:latin typeface="Georgia" pitchFamily="18" charset="0"/>
              </a:rPr>
              <a:t> и Центры местного культурного наследия на базе библиотек России</a:t>
            </a: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2184499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628328"/>
            <a:ext cx="9929730" cy="2664296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/>
            <a:r>
              <a:rPr lang="ru-RU" sz="4000" dirty="0">
                <a:solidFill>
                  <a:srgbClr val="3333CC"/>
                </a:solidFill>
                <a:latin typeface="Georgia" pitchFamily="18" charset="0"/>
              </a:rPr>
              <a:t>Академия</a:t>
            </a:r>
            <a:r>
              <a:rPr lang="ru-RU" sz="4000" dirty="0">
                <a:latin typeface="Georgia" pitchFamily="18" charset="0"/>
              </a:rPr>
              <a:t> – название </a:t>
            </a:r>
            <a:r>
              <a:rPr lang="ru-RU" sz="4000" i="1" dirty="0">
                <a:solidFill>
                  <a:srgbClr val="3333CC"/>
                </a:solidFill>
                <a:latin typeface="Georgia" pitchFamily="18" charset="0"/>
              </a:rPr>
              <a:t>философской </a:t>
            </a:r>
            <a:r>
              <a:rPr lang="ru-RU" sz="4000" dirty="0">
                <a:latin typeface="Georgia" pitchFamily="18" charset="0"/>
              </a:rPr>
              <a:t>школы Платона</a:t>
            </a:r>
            <a:endParaRPr sz="4000" dirty="0"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749872" y="2572544"/>
            <a:ext cx="9433048" cy="5976664"/>
          </a:xfrm>
          <a:prstGeom prst="rect">
            <a:avLst/>
          </a:prstGeom>
        </p:spPr>
        <p:txBody>
          <a:bodyPr>
            <a:normAutofit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indent="0" algn="ctr">
              <a:buNone/>
            </a:pPr>
            <a:endParaRPr lang="ru-RU" sz="4000" dirty="0" smtClean="0">
              <a:latin typeface="Georgia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философия</a:t>
            </a:r>
            <a:r>
              <a:rPr lang="ru-RU" sz="4000" dirty="0" smtClean="0">
                <a:latin typeface="Georgia" pitchFamily="18" charset="0"/>
              </a:rPr>
              <a:t> </a:t>
            </a:r>
            <a:r>
              <a:rPr lang="ru-RU" sz="4000" dirty="0">
                <a:latin typeface="Georgia" pitchFamily="18" charset="0"/>
              </a:rPr>
              <a:t>– это отношения человека и мира</a:t>
            </a:r>
          </a:p>
          <a:p>
            <a:pPr marL="0" indent="0" algn="ctr">
              <a:buNone/>
            </a:pPr>
            <a:r>
              <a:rPr lang="ru-RU" sz="4000" b="1" dirty="0" smtClean="0">
                <a:solidFill>
                  <a:srgbClr val="3333CC"/>
                </a:solidFill>
                <a:latin typeface="Georgia" pitchFamily="18" charset="0"/>
              </a:rPr>
              <a:t>Академия </a:t>
            </a:r>
            <a:r>
              <a:rPr lang="ru-RU" sz="4000" b="1" dirty="0" err="1">
                <a:solidFill>
                  <a:srgbClr val="3333CC"/>
                </a:solidFill>
                <a:latin typeface="Georgia" pitchFamily="18" charset="0"/>
              </a:rPr>
              <a:t>Рудомино</a:t>
            </a:r>
            <a:r>
              <a:rPr lang="ru-RU" sz="4000" b="1" dirty="0">
                <a:solidFill>
                  <a:srgbClr val="3333CC"/>
                </a:solidFill>
                <a:latin typeface="Georgia" pitchFamily="18" charset="0"/>
              </a:rPr>
              <a:t> </a:t>
            </a:r>
            <a:r>
              <a:rPr lang="ru-RU" sz="4000" dirty="0">
                <a:latin typeface="Georgia" pitchFamily="18" charset="0"/>
              </a:rPr>
              <a:t>– </a:t>
            </a:r>
            <a:r>
              <a:rPr lang="ru-RU" sz="3200" dirty="0" smtClean="0">
                <a:latin typeface="Georgia" pitchFamily="18" charset="0"/>
              </a:rPr>
              <a:t>друг каждого  </a:t>
            </a:r>
            <a:r>
              <a:rPr lang="ru-RU" sz="3200" dirty="0">
                <a:latin typeface="Georgia" pitchFamily="18" charset="0"/>
              </a:rPr>
              <a:t>в познании и формировании этих </a:t>
            </a:r>
            <a:r>
              <a:rPr lang="ru-RU" sz="3200" dirty="0" smtClean="0">
                <a:latin typeface="Georgia" pitchFamily="18" charset="0"/>
              </a:rPr>
              <a:t>отношений.</a:t>
            </a:r>
            <a:endParaRPr lang="ru-RU" sz="3200" dirty="0">
              <a:latin typeface="Georgia" pitchFamily="18" charset="0"/>
            </a:endParaRPr>
          </a:p>
          <a:p>
            <a:pPr>
              <a:buFont typeface="Wingdings" pitchFamily="2" charset="2"/>
              <a:buChar char="Ø"/>
            </a:pPr>
            <a:endParaRPr lang="ru-RU" sz="4000" dirty="0" smtClean="0">
              <a:latin typeface="Georgia" pitchFamily="18" charset="0"/>
            </a:endParaRP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5514604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" descr="image5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0" y="52264"/>
            <a:ext cx="13002543" cy="9874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5602" name="AutoShape 2"/>
          <p:cNvSpPr>
            <a:spLocks/>
          </p:cNvSpPr>
          <p:nvPr/>
        </p:nvSpPr>
        <p:spPr bwMode="auto">
          <a:xfrm>
            <a:off x="2702561" y="4873791"/>
            <a:ext cx="8830168" cy="115899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2821" tIns="72821" rIns="72821" bIns="72821"/>
          <a:lstStyle/>
          <a:p>
            <a:pPr>
              <a:lnSpc>
                <a:spcPct val="114000"/>
              </a:lnSpc>
              <a:defRPr/>
            </a:pPr>
            <a:r>
              <a:rPr lang="ru-RU" u="heavy" dirty="0" smtClean="0">
                <a:uFill>
                  <a:solidFill>
                    <a:srgbClr val="0000FF"/>
                  </a:solidFill>
                </a:uFill>
                <a:latin typeface="Georgia" pitchFamily="18" charset="0"/>
                <a:cs typeface="LetoSans" charset="0"/>
                <a:sym typeface="LetoSans" charset="0"/>
              </a:rPr>
              <a:t>Присоединяйтесь! Ждем вас в Иностранке!</a:t>
            </a:r>
            <a:endParaRPr lang="ru-RU" u="heavy" dirty="0">
              <a:uFill>
                <a:solidFill>
                  <a:srgbClr val="0000FF"/>
                </a:solidFill>
              </a:uFill>
              <a:latin typeface="Georgia" pitchFamily="18" charset="0"/>
              <a:cs typeface="Calibri" charset="0"/>
            </a:endParaRPr>
          </a:p>
        </p:txBody>
      </p:sp>
      <p:pic>
        <p:nvPicPr>
          <p:cNvPr id="25605" name="Picture 5" descr="image4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"/>
          <a:stretch>
            <a:fillRect/>
          </a:stretch>
        </p:blipFill>
        <p:spPr bwMode="auto">
          <a:xfrm>
            <a:off x="611858" y="0"/>
            <a:ext cx="1056640" cy="2047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25606" name="AutoShape 6"/>
          <p:cNvSpPr>
            <a:spLocks/>
          </p:cNvSpPr>
          <p:nvPr/>
        </p:nvSpPr>
        <p:spPr bwMode="auto">
          <a:xfrm>
            <a:off x="611859" y="7071361"/>
            <a:ext cx="7382933" cy="267758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72821" tIns="72821" rIns="72821" bIns="72821"/>
          <a:lstStyle/>
          <a:p>
            <a:pPr>
              <a:lnSpc>
                <a:spcPct val="120000"/>
              </a:lnSpc>
              <a:defRPr/>
            </a:pPr>
            <a:r>
              <a:rPr lang="ru-RU" sz="2800" i="1" dirty="0" smtClean="0">
                <a:solidFill>
                  <a:srgbClr val="3333CC"/>
                </a:solidFill>
                <a:latin typeface="Georgia" pitchFamily="18" charset="0"/>
                <a:cs typeface="LetoSans"/>
                <a:sym typeface="Tahoma" charset="0"/>
              </a:rPr>
              <a:t>Светлана Горохова</a:t>
            </a:r>
          </a:p>
          <a:p>
            <a:pPr>
              <a:lnSpc>
                <a:spcPct val="120000"/>
              </a:lnSpc>
              <a:defRPr/>
            </a:pPr>
            <a:r>
              <a:rPr lang="ru-RU" sz="2000" dirty="0" smtClean="0">
                <a:latin typeface="Georgia" pitchFamily="18" charset="0"/>
                <a:cs typeface="LetoSans"/>
                <a:sym typeface="Tahoma" charset="0"/>
              </a:rPr>
              <a:t>Директор</a:t>
            </a:r>
            <a:endParaRPr lang="ru-RU" sz="2000" dirty="0" smtClean="0">
              <a:latin typeface="Georgia" pitchFamily="18" charset="0"/>
              <a:cs typeface="LetoSans"/>
              <a:sym typeface="Tahoma" charset="0"/>
            </a:endParaRPr>
          </a:p>
          <a:p>
            <a:pPr>
              <a:lnSpc>
                <a:spcPct val="120000"/>
              </a:lnSpc>
              <a:defRPr/>
            </a:pPr>
            <a:r>
              <a:rPr lang="ru-RU" sz="2000" dirty="0" smtClean="0">
                <a:latin typeface="Georgia" pitchFamily="18" charset="0"/>
                <a:cs typeface="LetoSans"/>
                <a:sym typeface="Tahoma" charset="0"/>
              </a:rPr>
              <a:t>Академия </a:t>
            </a:r>
            <a:r>
              <a:rPr lang="ru-RU" sz="2000" dirty="0" err="1" smtClean="0">
                <a:latin typeface="Georgia" pitchFamily="18" charset="0"/>
                <a:cs typeface="LetoSans"/>
                <a:sym typeface="Tahoma" charset="0"/>
              </a:rPr>
              <a:t>Рудомино</a:t>
            </a:r>
            <a:r>
              <a:rPr lang="ru-RU" sz="2000" dirty="0" smtClean="0">
                <a:latin typeface="Georgia" pitchFamily="18" charset="0"/>
                <a:cs typeface="LetoSans"/>
                <a:sym typeface="Tahoma" charset="0"/>
              </a:rPr>
              <a:t>.</a:t>
            </a:r>
          </a:p>
          <a:p>
            <a:pPr>
              <a:lnSpc>
                <a:spcPct val="120000"/>
              </a:lnSpc>
              <a:defRPr/>
            </a:pPr>
            <a:r>
              <a:rPr lang="ru-RU" sz="2000" dirty="0" smtClean="0">
                <a:latin typeface="Georgia" pitchFamily="18" charset="0"/>
                <a:cs typeface="LetoSans"/>
                <a:sym typeface="Tahoma" charset="0"/>
              </a:rPr>
              <a:t>Всероссийская государственная библиотека иностранной литературы им. </a:t>
            </a:r>
            <a:r>
              <a:rPr lang="ru-RU" sz="2000" dirty="0" err="1" smtClean="0">
                <a:latin typeface="Georgia" pitchFamily="18" charset="0"/>
                <a:cs typeface="LetoSans"/>
                <a:sym typeface="Tahoma" charset="0"/>
              </a:rPr>
              <a:t>М.И.Рудомино</a:t>
            </a:r>
            <a:endParaRPr lang="ru-RU" sz="2000" dirty="0">
              <a:latin typeface="Georgia" pitchFamily="18" charset="0"/>
              <a:cs typeface="LetoSans"/>
              <a:sym typeface="Tahoma" charset="0"/>
            </a:endParaRPr>
          </a:p>
          <a:p>
            <a:pPr>
              <a:lnSpc>
                <a:spcPct val="120000"/>
              </a:lnSpc>
              <a:defRPr/>
            </a:pPr>
            <a:r>
              <a:rPr lang="en-US" sz="2000" dirty="0" err="1">
                <a:latin typeface="Georgia" pitchFamily="18" charset="0"/>
                <a:cs typeface="LetoSans"/>
                <a:sym typeface="Tahoma" charset="0"/>
              </a:rPr>
              <a:t>svetlana.a.gorokhova</a:t>
            </a:r>
            <a:r>
              <a:rPr lang="ru-RU" sz="2000" dirty="0">
                <a:latin typeface="Georgia" pitchFamily="18" charset="0"/>
                <a:cs typeface="LetoSans"/>
                <a:sym typeface="Tahoma" charset="0"/>
              </a:rPr>
              <a:t>@</a:t>
            </a:r>
            <a:r>
              <a:rPr lang="ru-RU" sz="2000" dirty="0" err="1">
                <a:latin typeface="Georgia" pitchFamily="18" charset="0"/>
                <a:cs typeface="LetoSans"/>
                <a:sym typeface="Tahoma" charset="0"/>
              </a:rPr>
              <a:t>libfl.ru</a:t>
            </a:r>
            <a:r>
              <a:rPr lang="ru-RU" sz="2000" dirty="0">
                <a:latin typeface="Georgia" pitchFamily="18" charset="0"/>
                <a:cs typeface="LetoSans"/>
                <a:sym typeface="Tahoma" charset="0"/>
              </a:rPr>
              <a:t>  |  +7 909 6</a:t>
            </a:r>
            <a:r>
              <a:rPr lang="en-US" sz="2000" dirty="0">
                <a:latin typeface="Georgia" pitchFamily="18" charset="0"/>
                <a:cs typeface="LetoSans"/>
                <a:sym typeface="Tahoma" charset="0"/>
              </a:rPr>
              <a:t>55 86 90</a:t>
            </a:r>
            <a:endParaRPr lang="ru-RU" sz="2000" dirty="0">
              <a:latin typeface="Georgia" pitchFamily="18" charset="0"/>
              <a:cs typeface="LetoSans"/>
            </a:endParaRPr>
          </a:p>
        </p:txBody>
      </p:sp>
      <p:pic>
        <p:nvPicPr>
          <p:cNvPr id="6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642902410"/>
      </p:ext>
    </p:extLst>
  </p:cSld>
  <p:clrMapOvr>
    <a:masterClrMapping/>
  </p:clrMapOvr>
  <p:transition spd="slow" advClick="0" advTm="20000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8325" y="-1255"/>
            <a:ext cx="1486906" cy="97561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98521" y="7436446"/>
            <a:ext cx="1486905" cy="214346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3387195" y="9431841"/>
            <a:ext cx="6135689" cy="425254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normAutofit/>
          </a:bodyPr>
          <a:lstStyle/>
          <a:p>
            <a: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ctrTitle"/>
          </p:nvPr>
        </p:nvSpPr>
        <p:spPr>
          <a:xfrm>
            <a:off x="1245816" y="3364632"/>
            <a:ext cx="6861241" cy="3302001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6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Библиотека иностранной литературы им. </a:t>
            </a:r>
            <a:r>
              <a:rPr lang="ru-RU" sz="4000" dirty="0" err="1" smtClean="0">
                <a:solidFill>
                  <a:srgbClr val="3333CC"/>
                </a:solidFill>
                <a:latin typeface="Georgia" pitchFamily="18" charset="0"/>
              </a:rPr>
              <a:t>М.И.Рудомино</a:t>
            </a:r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 – одно из самых динамично развивающихся учреждений культуры в России</a:t>
            </a:r>
            <a:endParaRPr sz="4000"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subTitle" sz="quarter" idx="1"/>
          </p:nvPr>
        </p:nvSpPr>
        <p:spPr>
          <a:xfrm>
            <a:off x="1178124" y="8070026"/>
            <a:ext cx="6594278" cy="1130301"/>
          </a:xfrm>
          <a:prstGeom prst="rect">
            <a:avLst/>
          </a:prstGeom>
        </p:spPr>
        <p:txBody>
          <a:bodyPr/>
          <a:lstStyle/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София</a:t>
            </a:r>
            <a:endParaRPr dirty="0">
              <a:latin typeface="Georgia" pitchFamily="18" charset="0"/>
            </a:endParaRPr>
          </a:p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26 сентября 2018 года</a:t>
            </a:r>
            <a:endParaRPr dirty="0">
              <a:latin typeface="Georgia" pitchFamily="18" charset="0"/>
            </a:endParaRPr>
          </a:p>
        </p:txBody>
      </p:sp>
      <p:pic>
        <p:nvPicPr>
          <p:cNvPr id="12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98521" y="5579698"/>
            <a:ext cx="1486905" cy="15991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7906656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792081" y="1276400"/>
            <a:ext cx="7742767" cy="288032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  <a:t>Миссия библиотеки: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Georgia" pitchFamily="18" charset="0"/>
              </a:rPr>
            </a:br>
            <a:r>
              <a:rPr lang="ru-RU" sz="40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  <a:t>Мы открываем нашим читателям знания, культуру и возможности мира</a:t>
            </a:r>
            <a:br>
              <a:rPr lang="ru-RU" sz="4000" dirty="0">
                <a:solidFill>
                  <a:schemeClr val="accent2">
                    <a:lumMod val="75000"/>
                  </a:schemeClr>
                </a:solidFill>
                <a:latin typeface="Georgia" pitchFamily="18" charset="0"/>
              </a:rPr>
            </a:br>
            <a:endParaRPr sz="4000" dirty="0">
              <a:solidFill>
                <a:schemeClr val="accent2">
                  <a:lumMod val="75000"/>
                </a:schemeClr>
              </a:solidFill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2391833" y="4005030"/>
            <a:ext cx="7916334" cy="5120241"/>
          </a:xfrm>
          <a:prstGeom prst="rect">
            <a:avLst/>
          </a:prstGeom>
        </p:spPr>
        <p:txBody>
          <a:bodyPr>
            <a:normAutofit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marL="0" indent="0" algn="ctr">
              <a:buNone/>
            </a:pPr>
            <a:r>
              <a:rPr lang="ru-RU" sz="3200" dirty="0" smtClean="0">
                <a:latin typeface="Georgia" pitchFamily="18" charset="0"/>
              </a:rPr>
              <a:t>Цели: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Georgia" pitchFamily="18" charset="0"/>
              </a:rPr>
              <a:t>Быть центром интеллектуальной работы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Georgia" pitchFamily="18" charset="0"/>
              </a:rPr>
              <a:t>Способствовать улучшению жизни каждого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Georgia" pitchFamily="18" charset="0"/>
              </a:rPr>
              <a:t>Стирать барьеры непонимания и стереотипы</a:t>
            </a:r>
          </a:p>
          <a:p>
            <a:pPr>
              <a:buFont typeface="Wingdings" pitchFamily="2" charset="2"/>
              <a:buChar char="§"/>
            </a:pPr>
            <a:r>
              <a:rPr lang="ru-RU" sz="2800" dirty="0" smtClean="0">
                <a:latin typeface="Georgia" pitchFamily="18" charset="0"/>
              </a:rPr>
              <a:t>Способствовать взаимодействию культур</a:t>
            </a:r>
            <a:endParaRPr sz="2800" dirty="0">
              <a:latin typeface="Georgia" pitchFamily="18" charset="0"/>
            </a:endParaRP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093334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>
            <a:spLocks noGrp="1"/>
          </p:cNvSpPr>
          <p:nvPr>
            <p:ph type="title"/>
          </p:nvPr>
        </p:nvSpPr>
        <p:spPr>
          <a:xfrm>
            <a:off x="2792081" y="556320"/>
            <a:ext cx="9175553" cy="194421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u="sng" dirty="0" smtClean="0">
                <a:solidFill>
                  <a:srgbClr val="3333CC"/>
                </a:solidFill>
                <a:latin typeface="Georgia" pitchFamily="18" charset="0"/>
              </a:rPr>
              <a:t>Иностранка </a:t>
            </a:r>
            <a:r>
              <a:rPr lang="en-US" u="sng" dirty="0" smtClean="0">
                <a:solidFill>
                  <a:srgbClr val="3333CC"/>
                </a:solidFill>
                <a:latin typeface="Georgia" pitchFamily="18" charset="0"/>
              </a:rPr>
              <a:t>in brief</a:t>
            </a:r>
            <a:endParaRPr u="sng"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52" name="Shape 152"/>
          <p:cNvSpPr>
            <a:spLocks noGrp="1"/>
          </p:cNvSpPr>
          <p:nvPr>
            <p:ph type="body" sz="half" idx="1"/>
          </p:nvPr>
        </p:nvSpPr>
        <p:spPr>
          <a:xfrm>
            <a:off x="2391832" y="2428528"/>
            <a:ext cx="8233365" cy="6552728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endParaRPr lang="ru-RU" dirty="0" smtClean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smtClean="0">
                <a:latin typeface="Georgia" pitchFamily="18" charset="0"/>
              </a:rPr>
              <a:t>4 </a:t>
            </a:r>
            <a:r>
              <a:rPr dirty="0">
                <a:latin typeface="Georgia" pitchFamily="18" charset="0"/>
              </a:rPr>
              <a:t>558 423 </a:t>
            </a:r>
            <a:r>
              <a:rPr dirty="0" smtClean="0"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общее количество документов</a:t>
            </a:r>
            <a:endParaRPr dirty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>
                <a:latin typeface="Georgia" pitchFamily="18" charset="0"/>
              </a:rPr>
              <a:t>1 960 450 </a:t>
            </a:r>
            <a:r>
              <a:rPr lang="ru-RU" dirty="0" smtClean="0">
                <a:latin typeface="Georgia" pitchFamily="18" charset="0"/>
              </a:rPr>
              <a:t>книг</a:t>
            </a:r>
            <a:endParaRPr dirty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Новейшие поступления</a:t>
            </a:r>
            <a:r>
              <a:rPr dirty="0" smtClean="0">
                <a:latin typeface="Georgia" pitchFamily="18" charset="0"/>
              </a:rPr>
              <a:t> </a:t>
            </a:r>
            <a:r>
              <a:rPr dirty="0">
                <a:latin typeface="Georgia" pitchFamily="18" charset="0"/>
              </a:rPr>
              <a:t>13 955 </a:t>
            </a: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smtClean="0">
                <a:latin typeface="Georgia" pitchFamily="18" charset="0"/>
              </a:rPr>
              <a:t>21 </a:t>
            </a:r>
            <a:r>
              <a:rPr dirty="0">
                <a:latin typeface="Georgia" pitchFamily="18" charset="0"/>
              </a:rPr>
              <a:t>619 </a:t>
            </a:r>
            <a:r>
              <a:rPr lang="ru-RU" dirty="0" smtClean="0">
                <a:latin typeface="Georgia" pitchFamily="18" charset="0"/>
              </a:rPr>
              <a:t>периодических изданий</a:t>
            </a:r>
            <a:r>
              <a:rPr dirty="0" smtClean="0">
                <a:latin typeface="Georgia" pitchFamily="18" charset="0"/>
              </a:rPr>
              <a:t> </a:t>
            </a:r>
            <a:endParaRPr lang="ru-RU" dirty="0" smtClean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dirty="0" smtClean="0">
                <a:latin typeface="Georgia" pitchFamily="18" charset="0"/>
              </a:rPr>
              <a:t>2000</a:t>
            </a:r>
            <a:r>
              <a:rPr lang="ru-RU" dirty="0" smtClean="0">
                <a:latin typeface="Georgia" pitchFamily="18" charset="0"/>
              </a:rPr>
              <a:t> мероприятий в </a:t>
            </a:r>
            <a:r>
              <a:rPr lang="en-US" dirty="0" smtClean="0">
                <a:latin typeface="Georgia" pitchFamily="18" charset="0"/>
              </a:rPr>
              <a:t>2017</a:t>
            </a:r>
            <a:endParaRPr lang="en-US" dirty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dirty="0">
                <a:latin typeface="Georgia" pitchFamily="18" charset="0"/>
              </a:rPr>
              <a:t>42 </a:t>
            </a:r>
            <a:r>
              <a:rPr lang="ru-RU" dirty="0" smtClean="0">
                <a:latin typeface="Georgia" pitchFamily="18" charset="0"/>
              </a:rPr>
              <a:t>выставки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>
                <a:latin typeface="Georgia" pitchFamily="18" charset="0"/>
              </a:rPr>
              <a:t>(</a:t>
            </a:r>
            <a:r>
              <a:rPr lang="en-US" dirty="0" smtClean="0">
                <a:latin typeface="Georgia" pitchFamily="18" charset="0"/>
              </a:rPr>
              <a:t>63</a:t>
            </a:r>
            <a:r>
              <a:rPr lang="ru-RU" dirty="0">
                <a:latin typeface="Georgia" pitchFamily="18" charset="0"/>
              </a:rPr>
              <a:t> </a:t>
            </a:r>
            <a:r>
              <a:rPr lang="ru-RU" dirty="0" smtClean="0">
                <a:latin typeface="Georgia" pitchFamily="18" charset="0"/>
              </a:rPr>
              <a:t>000 посетителей</a:t>
            </a:r>
            <a:r>
              <a:rPr lang="en-US" dirty="0" smtClean="0">
                <a:latin typeface="Georgia" pitchFamily="18" charset="0"/>
              </a:rPr>
              <a:t>)</a:t>
            </a:r>
            <a:endParaRPr lang="en-US" dirty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dirty="0" smtClean="0">
                <a:latin typeface="Georgia" pitchFamily="18" charset="0"/>
              </a:rPr>
              <a:t>3 </a:t>
            </a:r>
            <a:r>
              <a:rPr lang="en-US" dirty="0">
                <a:latin typeface="Georgia" pitchFamily="18" charset="0"/>
              </a:rPr>
              <a:t>000 </a:t>
            </a:r>
            <a:r>
              <a:rPr lang="ru-RU" dirty="0" smtClean="0">
                <a:latin typeface="Georgia" pitchFamily="18" charset="0"/>
              </a:rPr>
              <a:t>участников акции </a:t>
            </a:r>
            <a:r>
              <a:rPr lang="ru-RU" dirty="0" err="1" smtClean="0">
                <a:latin typeface="Georgia" pitchFamily="18" charset="0"/>
              </a:rPr>
              <a:t>Библионочь</a:t>
            </a:r>
            <a:endParaRPr lang="en-US" dirty="0">
              <a:latin typeface="Georgia" pitchFamily="18" charset="0"/>
            </a:endParaRPr>
          </a:p>
          <a:p>
            <a:pPr defTabSz="391414">
              <a:spcBef>
                <a:spcPts val="2800"/>
              </a:spcBef>
              <a:buClr>
                <a:srgbClr val="0430F3"/>
              </a:buClr>
              <a:buSzPct val="100000"/>
              <a:buFont typeface="Wingdings" pitchFamily="2" charset="2"/>
              <a:buChar char="§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dirty="0">
                <a:latin typeface="Georgia" pitchFamily="18" charset="0"/>
              </a:rPr>
              <a:t>5 </a:t>
            </a:r>
            <a:r>
              <a:rPr lang="ru-RU" dirty="0" smtClean="0">
                <a:latin typeface="Georgia" pitchFamily="18" charset="0"/>
              </a:rPr>
              <a:t>фестивалей языка, культуры и литературы</a:t>
            </a:r>
            <a:r>
              <a:rPr lang="en-US" dirty="0" smtClean="0">
                <a:latin typeface="Georgia" pitchFamily="18" charset="0"/>
              </a:rPr>
              <a:t> </a:t>
            </a:r>
            <a:r>
              <a:rPr lang="en-US" dirty="0">
                <a:latin typeface="Georgia" pitchFamily="18" charset="0"/>
              </a:rPr>
              <a:t>(10 250 </a:t>
            </a:r>
            <a:r>
              <a:rPr lang="ru-RU" dirty="0" smtClean="0">
                <a:latin typeface="Georgia" pitchFamily="18" charset="0"/>
              </a:rPr>
              <a:t>посетителей</a:t>
            </a:r>
            <a:r>
              <a:rPr lang="en-US" dirty="0" smtClean="0">
                <a:latin typeface="Georgia" pitchFamily="18" charset="0"/>
              </a:rPr>
              <a:t>)</a:t>
            </a:r>
            <a:endParaRPr lang="en-US" dirty="0">
              <a:latin typeface="Georgia" pitchFamily="18" charset="0"/>
            </a:endParaRPr>
          </a:p>
          <a:p>
            <a:pPr marL="297814" indent="-297814" defTabSz="391414">
              <a:spcBef>
                <a:spcPts val="2800"/>
              </a:spcBef>
              <a:buClr>
                <a:srgbClr val="0430F3"/>
              </a:buClr>
              <a:buSzPct val="100000"/>
              <a:buChar char="-"/>
              <a:defRPr sz="3015">
                <a:latin typeface="Helvetica"/>
                <a:ea typeface="Helvetica"/>
                <a:cs typeface="Helvetica"/>
                <a:sym typeface="Helvetica"/>
              </a:defRPr>
            </a:pPr>
            <a:endParaRPr dirty="0">
              <a:latin typeface="Georgia" pitchFamily="18" charset="0"/>
            </a:endParaRPr>
          </a:p>
        </p:txBody>
      </p:sp>
      <p:pic>
        <p:nvPicPr>
          <p:cNvPr id="153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32733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22830" y="3194631"/>
            <a:ext cx="2739915" cy="916510"/>
          </a:xfrm>
          <a:prstGeom prst="rect">
            <a:avLst/>
          </a:prstGeom>
        </p:spPr>
        <p:txBody>
          <a:bodyPr wrap="square" lIns="145646" tIns="72823" rIns="145646" bIns="72823">
            <a:spAutoFit/>
          </a:bodyPr>
          <a:lstStyle/>
          <a:p>
            <a:pPr algn="ctr"/>
            <a:r>
              <a:rPr lang="ru-RU" sz="3200" dirty="0">
                <a:latin typeface="LetoSans"/>
                <a:cs typeface="LetoSans"/>
              </a:rPr>
              <a:t>86 811</a:t>
            </a:r>
            <a:r>
              <a:rPr lang="ru-RU" sz="3800" dirty="0">
                <a:latin typeface="LetoSans"/>
                <a:cs typeface="LetoSans"/>
              </a:rPr>
              <a:t/>
            </a:r>
            <a:br>
              <a:rPr lang="ru-RU" sz="3800" dirty="0">
                <a:latin typeface="LetoSans"/>
                <a:cs typeface="LetoSans"/>
              </a:rPr>
            </a:br>
            <a:r>
              <a:rPr lang="ru-RU" sz="1800" dirty="0">
                <a:latin typeface="LetoSans"/>
                <a:cs typeface="LetoSans"/>
              </a:rPr>
              <a:t>в</a:t>
            </a:r>
            <a:r>
              <a:rPr lang="ru-RU" sz="1800" dirty="0" smtClean="0">
                <a:latin typeface="LetoSans"/>
                <a:cs typeface="LetoSans"/>
              </a:rPr>
              <a:t> 2016 году</a:t>
            </a:r>
            <a:endParaRPr lang="ru-RU" sz="1800" dirty="0">
              <a:latin typeface="LetoSans"/>
              <a:cs typeface="LetoSan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88405" y="943296"/>
            <a:ext cx="9016166" cy="1131953"/>
          </a:xfrm>
          <a:prstGeom prst="rect">
            <a:avLst/>
          </a:prstGeom>
        </p:spPr>
        <p:txBody>
          <a:bodyPr wrap="square" lIns="145646" tIns="72823" rIns="145646" bIns="72823">
            <a:spAutoFit/>
          </a:bodyPr>
          <a:lstStyle/>
          <a:p>
            <a:r>
              <a:rPr lang="ru-RU" sz="3200" b="1" u="heavy" dirty="0" smtClean="0">
                <a:solidFill>
                  <a:srgbClr val="3333CC"/>
                </a:solidFill>
                <a:uFill>
                  <a:solidFill>
                    <a:srgbClr val="030FFE"/>
                  </a:solidFill>
                </a:uFill>
                <a:latin typeface="Georgia" pitchFamily="18" charset="0"/>
                <a:ea typeface="LetoSans" charset="0"/>
                <a:cs typeface="LetoSans" charset="0"/>
              </a:rPr>
              <a:t>РОСТ АУДИТОРИИ</a:t>
            </a:r>
            <a:r>
              <a:rPr lang="en-US" sz="3200" b="1" u="heavy" dirty="0" smtClean="0">
                <a:solidFill>
                  <a:srgbClr val="3333CC"/>
                </a:solidFill>
                <a:uFill>
                  <a:solidFill>
                    <a:srgbClr val="030FFE"/>
                  </a:solidFill>
                </a:uFill>
                <a:latin typeface="Georgia" pitchFamily="18" charset="0"/>
                <a:ea typeface="LetoSans" charset="0"/>
                <a:cs typeface="LetoSans" charset="0"/>
              </a:rPr>
              <a:t> </a:t>
            </a:r>
            <a:r>
              <a:rPr lang="en-US" sz="3200" b="1" u="heavy" dirty="0">
                <a:solidFill>
                  <a:srgbClr val="3333CC"/>
                </a:solidFill>
                <a:uFill>
                  <a:solidFill>
                    <a:srgbClr val="030FFE"/>
                  </a:solidFill>
                </a:uFill>
                <a:latin typeface="Georgia" pitchFamily="18" charset="0"/>
                <a:cs typeface="LetoSans"/>
              </a:rPr>
              <a:t/>
            </a:r>
            <a:br>
              <a:rPr lang="en-US" sz="3200" b="1" u="heavy" dirty="0">
                <a:solidFill>
                  <a:srgbClr val="3333CC"/>
                </a:solidFill>
                <a:uFill>
                  <a:solidFill>
                    <a:srgbClr val="030FFE"/>
                  </a:solidFill>
                </a:uFill>
                <a:latin typeface="Georgia" pitchFamily="18" charset="0"/>
                <a:cs typeface="LetoSans"/>
              </a:rPr>
            </a:br>
            <a:endParaRPr lang="de-DE" sz="3200" dirty="0">
              <a:solidFill>
                <a:srgbClr val="3333CC"/>
              </a:solidFill>
              <a:uFill>
                <a:solidFill>
                  <a:srgbClr val="030FFE"/>
                </a:solidFill>
              </a:uFill>
              <a:latin typeface="Georgia" pitchFamily="18" charset="0"/>
              <a:cs typeface="LetoSans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169382" y="5392075"/>
            <a:ext cx="12349248" cy="4549344"/>
            <a:chOff x="-115450" y="2652072"/>
            <a:chExt cx="8683065" cy="2399068"/>
          </a:xfrm>
        </p:grpSpPr>
        <p:pic>
          <p:nvPicPr>
            <p:cNvPr id="14" name="Изображение 13" descr="2017-11-09 17.36.14.jpg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15450" y="2797836"/>
              <a:ext cx="3018846" cy="2253304"/>
            </a:xfrm>
            <a:prstGeom prst="rect">
              <a:avLst/>
            </a:prstGeom>
          </p:spPr>
        </p:pic>
        <p:sp>
          <p:nvSpPr>
            <p:cNvPr id="18" name="Прямоугольник 17"/>
            <p:cNvSpPr/>
            <p:nvPr/>
          </p:nvSpPr>
          <p:spPr>
            <a:xfrm>
              <a:off x="5241647" y="3602184"/>
              <a:ext cx="1098585" cy="93073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950364" y="3602184"/>
              <a:ext cx="1144421" cy="930738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950364" y="2652072"/>
              <a:ext cx="1144421" cy="950111"/>
            </a:xfrm>
            <a:prstGeom prst="rect">
              <a:avLst/>
            </a:prstGeom>
            <a:pattFill prst="narHorz">
              <a:fgClr>
                <a:srgbClr val="0000FF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340232" y="4405922"/>
              <a:ext cx="439615" cy="12699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8094785" y="4210538"/>
              <a:ext cx="439615" cy="322383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>
              <a:off x="404091" y="4532921"/>
              <a:ext cx="8163524" cy="1"/>
            </a:xfrm>
            <a:prstGeom prst="line">
              <a:avLst/>
            </a:prstGeom>
            <a:ln>
              <a:solidFill>
                <a:srgbClr val="0000FF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6604229" y="3238310"/>
            <a:ext cx="2777846" cy="916510"/>
          </a:xfrm>
          <a:prstGeom prst="rect">
            <a:avLst/>
          </a:prstGeom>
        </p:spPr>
        <p:txBody>
          <a:bodyPr wrap="square" lIns="145646" tIns="72823" rIns="145646" bIns="72823">
            <a:spAutoFit/>
          </a:bodyPr>
          <a:lstStyle/>
          <a:p>
            <a:pPr algn="ctr"/>
            <a:r>
              <a:rPr lang="ru-RU" sz="3200" dirty="0">
                <a:latin typeface="LetoSans"/>
                <a:cs typeface="LetoSans"/>
              </a:rPr>
              <a:t>155 047</a:t>
            </a:r>
            <a:r>
              <a:rPr lang="ru-RU" sz="4500" dirty="0">
                <a:latin typeface="LetoSans"/>
                <a:cs typeface="LetoSans"/>
              </a:rPr>
              <a:t/>
            </a:r>
            <a:br>
              <a:rPr lang="ru-RU" sz="4500" dirty="0">
                <a:latin typeface="LetoSans"/>
                <a:cs typeface="LetoSans"/>
              </a:rPr>
            </a:br>
            <a:r>
              <a:rPr lang="ru-RU" sz="1800" dirty="0" smtClean="0">
                <a:latin typeface="LetoSans"/>
                <a:cs typeface="LetoSans"/>
              </a:rPr>
              <a:t>в 2017 году</a:t>
            </a:r>
            <a:endParaRPr lang="ru-RU" sz="1800" dirty="0">
              <a:latin typeface="LetoSans"/>
              <a:cs typeface="LetoSan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287482" y="4846614"/>
            <a:ext cx="2733946" cy="916510"/>
          </a:xfrm>
          <a:prstGeom prst="rect">
            <a:avLst/>
          </a:prstGeom>
        </p:spPr>
        <p:txBody>
          <a:bodyPr wrap="square" lIns="145646" tIns="72823" rIns="145646" bIns="72823">
            <a:spAutoFit/>
          </a:bodyPr>
          <a:lstStyle/>
          <a:p>
            <a:pPr algn="ctr"/>
            <a:r>
              <a:rPr lang="ru-RU" sz="3200" dirty="0">
                <a:latin typeface="LetoSans"/>
                <a:cs typeface="LetoSans"/>
              </a:rPr>
              <a:t>6 667</a:t>
            </a:r>
            <a:br>
              <a:rPr lang="ru-RU" sz="3200" dirty="0">
                <a:latin typeface="LetoSans"/>
                <a:cs typeface="LetoSans"/>
              </a:rPr>
            </a:br>
            <a:r>
              <a:rPr lang="ru-RU" sz="1800" dirty="0" smtClean="0">
                <a:latin typeface="LetoSans"/>
                <a:cs typeface="LetoSans"/>
              </a:rPr>
              <a:t>новые читатели</a:t>
            </a:r>
            <a:endParaRPr lang="ru-RU" sz="1800" dirty="0">
              <a:latin typeface="LetoSans"/>
              <a:cs typeface="LetoSans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>
            <a:off x="6033311" y="3833848"/>
            <a:ext cx="570917" cy="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 33"/>
          <p:cNvSpPr/>
          <p:nvPr/>
        </p:nvSpPr>
        <p:spPr>
          <a:xfrm>
            <a:off x="6592347" y="4846614"/>
            <a:ext cx="2806603" cy="916510"/>
          </a:xfrm>
          <a:prstGeom prst="rect">
            <a:avLst/>
          </a:prstGeom>
        </p:spPr>
        <p:txBody>
          <a:bodyPr wrap="square" lIns="145646" tIns="72823" rIns="145646" bIns="72823">
            <a:spAutoFit/>
          </a:bodyPr>
          <a:lstStyle/>
          <a:p>
            <a:pPr algn="ctr"/>
            <a:r>
              <a:rPr lang="ru-RU" sz="3200" dirty="0">
                <a:latin typeface="LetoSans"/>
                <a:cs typeface="LetoSans"/>
              </a:rPr>
              <a:t>13 267 </a:t>
            </a:r>
            <a:endParaRPr lang="ru-RU" sz="1800" dirty="0">
              <a:latin typeface="LetoSans"/>
              <a:cs typeface="LetoSans"/>
            </a:endParaRPr>
          </a:p>
          <a:p>
            <a:pPr algn="ctr"/>
            <a:r>
              <a:rPr lang="ru-RU" sz="1800" dirty="0" smtClean="0">
                <a:latin typeface="LetoSans"/>
                <a:cs typeface="LetoSans"/>
              </a:rPr>
              <a:t>Новые читатели</a:t>
            </a:r>
            <a:endParaRPr lang="ru-RU" sz="1800" dirty="0">
              <a:latin typeface="LetoSans"/>
              <a:cs typeface="LetoSans"/>
            </a:endParaRPr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6021429" y="5462103"/>
            <a:ext cx="570917" cy="0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11853291" y="8350884"/>
            <a:ext cx="625230" cy="342928"/>
          </a:xfrm>
          <a:prstGeom prst="rect">
            <a:avLst/>
          </a:prstGeom>
          <a:pattFill prst="narHorz">
            <a:fgClr>
              <a:srgbClr val="FFFF00"/>
            </a:fgClr>
            <a:bgClr>
              <a:prstClr val="white"/>
            </a:bgClr>
          </a:patt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646" tIns="72823" rIns="145646" bIns="72823" rtlCol="0" anchor="ctr"/>
          <a:lstStyle/>
          <a:p>
            <a:pPr algn="ctr"/>
            <a:endParaRPr lang="ru-RU"/>
          </a:p>
        </p:txBody>
      </p:sp>
      <p:pic>
        <p:nvPicPr>
          <p:cNvPr id="5" name="Изображение 4" descr="logo_web_blue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834" y="0"/>
            <a:ext cx="1024000" cy="1983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322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Shape 187"/>
          <p:cNvSpPr>
            <a:spLocks noGrp="1"/>
          </p:cNvSpPr>
          <p:nvPr>
            <p:ph type="title"/>
          </p:nvPr>
        </p:nvSpPr>
        <p:spPr>
          <a:xfrm>
            <a:off x="2522371" y="1371869"/>
            <a:ext cx="8102828" cy="2159001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5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solidFill>
                  <a:srgbClr val="3333CC"/>
                </a:solidFill>
                <a:latin typeface="Georgia" pitchFamily="18" charset="0"/>
              </a:rPr>
              <a:t>Факторы роста аудитории</a:t>
            </a:r>
            <a:endParaRPr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88" name="Shape 188"/>
          <p:cNvSpPr>
            <a:spLocks noGrp="1"/>
          </p:cNvSpPr>
          <p:nvPr>
            <p:ph type="body" sz="half" idx="1"/>
          </p:nvPr>
        </p:nvSpPr>
        <p:spPr>
          <a:xfrm>
            <a:off x="2391832" y="3508648"/>
            <a:ext cx="8503055" cy="5067593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defTabSz="473201">
              <a:spcBef>
                <a:spcPts val="3400"/>
              </a:spcBef>
              <a:buClr>
                <a:srgbClr val="0430F3"/>
              </a:buClr>
              <a:buSzPct val="100000"/>
              <a:buFont typeface="Wingdings" pitchFamily="2" charset="2"/>
              <a:buChar char="Ø"/>
              <a:defRPr sz="364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>
                <a:latin typeface="Georgia" pitchFamily="18" charset="0"/>
              </a:rPr>
              <a:t>Изучение </a:t>
            </a:r>
            <a:r>
              <a:rPr lang="ru-RU" dirty="0" smtClean="0">
                <a:latin typeface="Georgia" pitchFamily="18" charset="0"/>
              </a:rPr>
              <a:t>интересов посетителей и </a:t>
            </a:r>
            <a:r>
              <a:rPr lang="ru-RU" dirty="0">
                <a:latin typeface="Georgia" pitchFamily="18" charset="0"/>
              </a:rPr>
              <a:t>приведение </a:t>
            </a:r>
            <a:r>
              <a:rPr lang="ru-RU" dirty="0" smtClean="0">
                <a:latin typeface="Georgia" pitchFamily="18" charset="0"/>
              </a:rPr>
              <a:t>деятельности библиотеки в </a:t>
            </a:r>
            <a:r>
              <a:rPr lang="ru-RU" dirty="0">
                <a:latin typeface="Georgia" pitchFamily="18" charset="0"/>
              </a:rPr>
              <a:t>соответствие </a:t>
            </a:r>
            <a:r>
              <a:rPr lang="ru-RU" dirty="0" smtClean="0">
                <a:latin typeface="Georgia" pitchFamily="18" charset="0"/>
              </a:rPr>
              <a:t>с основными потребностями аудитории</a:t>
            </a:r>
            <a:endParaRPr lang="ru-RU" dirty="0">
              <a:latin typeface="Georgia" pitchFamily="18" charset="0"/>
            </a:endParaRPr>
          </a:p>
          <a:p>
            <a:pPr defTabSz="473201">
              <a:spcBef>
                <a:spcPts val="3400"/>
              </a:spcBef>
              <a:buClr>
                <a:srgbClr val="0430F3"/>
              </a:buClr>
              <a:buSzPct val="100000"/>
              <a:buFont typeface="Wingdings" pitchFamily="2" charset="2"/>
              <a:buChar char="Ø"/>
              <a:defRPr sz="364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Новый визуальный образ и создание комфортного пространства</a:t>
            </a:r>
            <a:endParaRPr dirty="0">
              <a:latin typeface="Georgia" pitchFamily="18" charset="0"/>
            </a:endParaRPr>
          </a:p>
          <a:p>
            <a:pPr defTabSz="473201">
              <a:spcBef>
                <a:spcPts val="3400"/>
              </a:spcBef>
              <a:buClr>
                <a:srgbClr val="0430F3"/>
              </a:buClr>
              <a:buSzPct val="100000"/>
              <a:buFont typeface="Wingdings" pitchFamily="2" charset="2"/>
              <a:buChar char="Ø"/>
              <a:defRPr sz="364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Продвижение в цифровой среде</a:t>
            </a:r>
            <a:endParaRPr dirty="0">
              <a:latin typeface="Georgia" pitchFamily="18" charset="0"/>
            </a:endParaRPr>
          </a:p>
          <a:p>
            <a:pPr defTabSz="473201">
              <a:spcBef>
                <a:spcPts val="3400"/>
              </a:spcBef>
              <a:buClr>
                <a:srgbClr val="0430F3"/>
              </a:buClr>
              <a:buSzPct val="100000"/>
              <a:buFont typeface="Wingdings" pitchFamily="2" charset="2"/>
              <a:buChar char="Ø"/>
              <a:defRPr sz="364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Развитие фонда</a:t>
            </a:r>
            <a:endParaRPr dirty="0">
              <a:latin typeface="Georgia" pitchFamily="18" charset="0"/>
            </a:endParaRPr>
          </a:p>
          <a:p>
            <a:pPr defTabSz="473201">
              <a:spcBef>
                <a:spcPts val="3400"/>
              </a:spcBef>
              <a:buClr>
                <a:srgbClr val="0430F3"/>
              </a:buClr>
              <a:buSzPct val="100000"/>
              <a:buFont typeface="Wingdings" pitchFamily="2" charset="2"/>
              <a:buChar char="Ø"/>
              <a:defRPr sz="3645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Партнерства с НКО, образовательными структурами  и бизнесом </a:t>
            </a:r>
            <a:endParaRPr dirty="0">
              <a:latin typeface="Georgia" pitchFamily="18" charset="0"/>
            </a:endParaRPr>
          </a:p>
        </p:txBody>
      </p:sp>
      <p:pic>
        <p:nvPicPr>
          <p:cNvPr id="189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90" name="Shape 190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775754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asted-image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88325" y="-1255"/>
            <a:ext cx="1486906" cy="9756110"/>
          </a:xfrm>
          <a:prstGeom prst="rect">
            <a:avLst/>
          </a:prstGeom>
          <a:ln w="12700">
            <a:miter lim="400000"/>
          </a:ln>
        </p:spPr>
      </p:pic>
      <p:pic>
        <p:nvPicPr>
          <p:cNvPr id="121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98521" y="7436446"/>
            <a:ext cx="1486905" cy="2143460"/>
          </a:xfrm>
          <a:prstGeom prst="rect">
            <a:avLst/>
          </a:prstGeom>
          <a:ln w="12700">
            <a:miter lim="400000"/>
          </a:ln>
        </p:spPr>
      </p:pic>
      <p:sp>
        <p:nvSpPr>
          <p:cNvPr id="122" name="Shape 122"/>
          <p:cNvSpPr/>
          <p:nvPr/>
        </p:nvSpPr>
        <p:spPr>
          <a:xfrm>
            <a:off x="3387195" y="9431841"/>
            <a:ext cx="6135689" cy="425254"/>
          </a:xfrm>
          <a:prstGeom prst="rect">
            <a:avLst/>
          </a:prstGeom>
          <a:ln w="12700">
            <a:miter lim="400000"/>
          </a:ln>
        </p:spPr>
        <p:txBody>
          <a:bodyPr lIns="44999" tIns="44999" rIns="44999" bIns="44999">
            <a:normAutofit/>
          </a:bodyPr>
          <a:lstStyle/>
          <a:p>
            <a:pPr defTabSz="449262">
              <a:tabLst>
                <a:tab pos="444500" algn="l"/>
                <a:tab pos="889000" algn="l"/>
                <a:tab pos="1346200" algn="l"/>
                <a:tab pos="1790700" algn="l"/>
                <a:tab pos="2235200" algn="l"/>
                <a:tab pos="2692400" algn="l"/>
                <a:tab pos="3136900" algn="l"/>
                <a:tab pos="3581400" algn="l"/>
                <a:tab pos="4038600" algn="l"/>
                <a:tab pos="4483100" algn="l"/>
                <a:tab pos="4940300" algn="l"/>
                <a:tab pos="5384800" algn="l"/>
                <a:tab pos="5829300" algn="l"/>
                <a:tab pos="6286500" algn="l"/>
                <a:tab pos="6731000" algn="l"/>
                <a:tab pos="7175500" algn="l"/>
                <a:tab pos="7632700" algn="l"/>
                <a:tab pos="8077200" algn="l"/>
                <a:tab pos="8534400" algn="l"/>
                <a:tab pos="8978900" algn="l"/>
              </a:tabLst>
              <a:defRPr sz="1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23" name="Shape 123"/>
          <p:cNvSpPr>
            <a:spLocks noGrp="1"/>
          </p:cNvSpPr>
          <p:nvPr>
            <p:ph type="ctrTitle"/>
          </p:nvPr>
        </p:nvSpPr>
        <p:spPr>
          <a:xfrm>
            <a:off x="1193800" y="3368111"/>
            <a:ext cx="6861241" cy="1724714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>
              <a:defRPr sz="66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Академия </a:t>
            </a:r>
            <a:r>
              <a:rPr lang="ru-RU" sz="4000" dirty="0" err="1" smtClean="0">
                <a:solidFill>
                  <a:srgbClr val="3333CC"/>
                </a:solidFill>
                <a:latin typeface="Georgia" pitchFamily="18" charset="0"/>
              </a:rPr>
              <a:t>Рудомино</a:t>
            </a:r>
            <a:r>
              <a:rPr lang="ru-RU" sz="4000" dirty="0" smtClean="0">
                <a:solidFill>
                  <a:srgbClr val="3333CC"/>
                </a:solidFill>
                <a:latin typeface="Georgia" pitchFamily="18" charset="0"/>
              </a:rPr>
              <a:t> как  партнер на всю жизнь</a:t>
            </a:r>
            <a:endParaRPr sz="4000"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24" name="Shape 124"/>
          <p:cNvSpPr>
            <a:spLocks noGrp="1"/>
          </p:cNvSpPr>
          <p:nvPr>
            <p:ph type="subTitle" sz="quarter" idx="1"/>
          </p:nvPr>
        </p:nvSpPr>
        <p:spPr>
          <a:xfrm>
            <a:off x="1178124" y="8070026"/>
            <a:ext cx="6594278" cy="1130301"/>
          </a:xfrm>
          <a:prstGeom prst="rect">
            <a:avLst/>
          </a:prstGeom>
        </p:spPr>
        <p:txBody>
          <a:bodyPr/>
          <a:lstStyle/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София</a:t>
            </a:r>
            <a:endParaRPr dirty="0">
              <a:latin typeface="Georgia" pitchFamily="18" charset="0"/>
            </a:endParaRPr>
          </a:p>
          <a:p>
            <a:pPr algn="r" defTabSz="233679">
              <a:defRPr sz="2840">
                <a:latin typeface="Helvetica"/>
                <a:ea typeface="Helvetica"/>
                <a:cs typeface="Helvetica"/>
                <a:sym typeface="Helvetica"/>
              </a:defRPr>
            </a:pPr>
            <a:r>
              <a:rPr lang="ru-RU" dirty="0" smtClean="0">
                <a:latin typeface="Georgia" pitchFamily="18" charset="0"/>
              </a:rPr>
              <a:t>26 сентября 2018 года</a:t>
            </a:r>
            <a:endParaRPr dirty="0">
              <a:latin typeface="Georgia" pitchFamily="18" charset="0"/>
            </a:endParaRPr>
          </a:p>
        </p:txBody>
      </p:sp>
      <p:pic>
        <p:nvPicPr>
          <p:cNvPr id="125" name="pasted-image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98521" y="5579698"/>
            <a:ext cx="1486905" cy="159912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3477716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1780456"/>
            <a:ext cx="9929730" cy="1836564"/>
          </a:xfrm>
          <a:prstGeom prst="rect">
            <a:avLst/>
          </a:prstGeom>
        </p:spPr>
        <p:txBody>
          <a:bodyPr/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>
                <a:solidFill>
                  <a:srgbClr val="3333CC"/>
                </a:solidFill>
                <a:latin typeface="Georgia" pitchFamily="18" charset="0"/>
              </a:rPr>
              <a:t>Для наших пользователей:</a:t>
            </a:r>
            <a:endParaRPr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461840" y="3508648"/>
            <a:ext cx="9433048" cy="5760639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Обучение иностранным языкам – основа диалога культур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Детские программы Иностранки – растим разностороннюю личность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Точка самореализации – приобретение новых компетенций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Точка роста – профориентация и карьерный рост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Представительства крупнейших университетов мира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Программы познавательного и образовательного культурного туризма в России и за рубежом</a:t>
            </a:r>
            <a:endParaRPr dirty="0">
              <a:latin typeface="Georgia" pitchFamily="18" charset="0"/>
            </a:endParaRP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logo_web_blu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8508" y="-1"/>
            <a:ext cx="1071782" cy="1557289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Shape 133"/>
          <p:cNvSpPr>
            <a:spLocks noGrp="1"/>
          </p:cNvSpPr>
          <p:nvPr>
            <p:ph type="title"/>
          </p:nvPr>
        </p:nvSpPr>
        <p:spPr>
          <a:xfrm>
            <a:off x="2037904" y="628328"/>
            <a:ext cx="9929730" cy="1584176"/>
          </a:xfrm>
          <a:prstGeom prst="rect">
            <a:avLst/>
          </a:prstGeom>
        </p:spPr>
        <p:txBody>
          <a:bodyPr/>
          <a:lstStyle>
            <a:lvl1pPr algn="l">
              <a:defRPr sz="5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lang="ru-RU" dirty="0" smtClean="0">
                <a:solidFill>
                  <a:srgbClr val="3333CC"/>
                </a:solidFill>
                <a:latin typeface="Georgia" pitchFamily="18" charset="0"/>
              </a:rPr>
              <a:t>Для профессионалов:</a:t>
            </a:r>
            <a:endParaRPr dirty="0">
              <a:solidFill>
                <a:srgbClr val="3333CC"/>
              </a:solidFill>
              <a:latin typeface="Georgia" pitchFamily="18" charset="0"/>
            </a:endParaRPr>
          </a:p>
        </p:txBody>
      </p:sp>
      <p:sp>
        <p:nvSpPr>
          <p:cNvPr id="134" name="Shape 134"/>
          <p:cNvSpPr>
            <a:spLocks noGrp="1"/>
          </p:cNvSpPr>
          <p:nvPr>
            <p:ph type="body" sz="half" idx="1"/>
          </p:nvPr>
        </p:nvSpPr>
        <p:spPr>
          <a:xfrm>
            <a:off x="1461840" y="2212504"/>
            <a:ext cx="9433048" cy="7056783"/>
          </a:xfrm>
          <a:prstGeom prst="rect">
            <a:avLst/>
          </a:prstGeom>
        </p:spPr>
        <p:txBody>
          <a:bodyPr>
            <a:normAutofit fontScale="55000" lnSpcReduction="20000"/>
          </a:bodyPr>
          <a:lstStyle>
            <a:lvl1pPr marL="444499" indent="-444499">
              <a:buClr>
                <a:srgbClr val="0430F3"/>
              </a:buClr>
              <a:buSzPct val="100000"/>
              <a:buChar char="-"/>
              <a:defRPr sz="45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Программы повышения квалификации для работников сферы культуры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Тематические программы для библиотек России и стран СНГ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Ежегодная </a:t>
            </a:r>
            <a:r>
              <a:rPr lang="ru-RU" dirty="0" err="1" smtClean="0">
                <a:latin typeface="Georgia" pitchFamily="18" charset="0"/>
              </a:rPr>
              <a:t>форсайт</a:t>
            </a:r>
            <a:r>
              <a:rPr lang="ru-RU" dirty="0" smtClean="0">
                <a:latin typeface="Georgia" pitchFamily="18" charset="0"/>
              </a:rPr>
              <a:t>-сессия «Формируя будущее библиотек» (Движение </a:t>
            </a:r>
            <a:r>
              <a:rPr lang="en-US" dirty="0" smtClean="0">
                <a:latin typeface="Georgia" pitchFamily="18" charset="0"/>
              </a:rPr>
              <a:t>ALMA)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Образовательные программы с участием международных экспертов  (Школа реставратора, Как воспитать лидера в своей библиотеке)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Региональный центр стратегической программы </a:t>
            </a:r>
            <a:r>
              <a:rPr lang="en-US" dirty="0" smtClean="0">
                <a:latin typeface="Georgia" pitchFamily="18" charset="0"/>
              </a:rPr>
              <a:t>IFLA PAC</a:t>
            </a:r>
            <a:r>
              <a:rPr lang="ru-RU" dirty="0" smtClean="0">
                <a:latin typeface="Georgia" pitchFamily="18" charset="0"/>
              </a:rPr>
              <a:t> для стран СНГ и Восточной Европы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>
                <a:latin typeface="Georgia" pitchFamily="18" charset="0"/>
              </a:rPr>
              <a:t>Программы повышения квалификации для преподавателей английского языка на базе уникальных материалов </a:t>
            </a:r>
            <a:r>
              <a:rPr lang="en-US" dirty="0" smtClean="0">
                <a:latin typeface="Georgia" pitchFamily="18" charset="0"/>
              </a:rPr>
              <a:t>Pearson Learning Studio</a:t>
            </a:r>
          </a:p>
        </p:txBody>
      </p:sp>
      <p:pic>
        <p:nvPicPr>
          <p:cNvPr id="135" name="pasted-image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625198" y="7992521"/>
            <a:ext cx="1855930" cy="1756426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Shape 136"/>
          <p:cNvSpPr/>
          <p:nvPr/>
        </p:nvSpPr>
        <p:spPr>
          <a:xfrm>
            <a:off x="-223387" y="-5884041"/>
            <a:ext cx="30137101" cy="457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6604271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1335</TotalTime>
  <Words>457</Words>
  <Application>Microsoft Office PowerPoint</Application>
  <PresentationFormat>Произвольный</PresentationFormat>
  <Paragraphs>78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White</vt:lpstr>
      <vt:lpstr>Современная библиотека как партнер на всю жизнь. Пятый элемент успеха. </vt:lpstr>
      <vt:lpstr>Библиотека иностранной литературы им. М.И.Рудомино – одно из самых динамично развивающихся учреждений культуры в России</vt:lpstr>
      <vt:lpstr>Миссия библиотеки: Мы открываем нашим читателям знания, культуру и возможности мира </vt:lpstr>
      <vt:lpstr>Иностранка in brief</vt:lpstr>
      <vt:lpstr>Презентация PowerPoint</vt:lpstr>
      <vt:lpstr>Факторы роста аудитории</vt:lpstr>
      <vt:lpstr>Академия Рудомино как  партнер на всю жизнь</vt:lpstr>
      <vt:lpstr>Для наших пользователей:</vt:lpstr>
      <vt:lpstr>Для профессионалов:</vt:lpstr>
      <vt:lpstr>Для сотрудников Иностранки:</vt:lpstr>
      <vt:lpstr>Профессиональные организации</vt:lpstr>
      <vt:lpstr>Международные профессиональные партнерства:</vt:lpstr>
      <vt:lpstr>Академия – название философской школы Платона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of Trustees Annual Meeting</dc:title>
  <dc:creator>SvetaGorokhova</dc:creator>
  <cp:lastModifiedBy>SvetaGorokhova</cp:lastModifiedBy>
  <cp:revision>22</cp:revision>
  <dcterms:modified xsi:type="dcterms:W3CDTF">2018-09-20T15:57:58Z</dcterms:modified>
</cp:coreProperties>
</file>