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avi" ContentType="video/avi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80" r:id="rId3"/>
    <p:sldId id="286" r:id="rId4"/>
    <p:sldId id="281" r:id="rId5"/>
    <p:sldId id="278" r:id="rId6"/>
    <p:sldId id="276" r:id="rId7"/>
    <p:sldId id="277" r:id="rId8"/>
    <p:sldId id="279" r:id="rId9"/>
    <p:sldId id="257" r:id="rId10"/>
    <p:sldId id="258" r:id="rId11"/>
    <p:sldId id="259" r:id="rId12"/>
    <p:sldId id="260" r:id="rId13"/>
    <p:sldId id="284" r:id="rId14"/>
    <p:sldId id="283" r:id="rId15"/>
    <p:sldId id="262" r:id="rId16"/>
    <p:sldId id="285" r:id="rId17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50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86941" autoAdjust="0"/>
  </p:normalViewPr>
  <p:slideViewPr>
    <p:cSldViewPr>
      <p:cViewPr>
        <p:scale>
          <a:sx n="70" d="100"/>
          <a:sy n="70" d="100"/>
        </p:scale>
        <p:origin x="-1814" y="-21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D6B283-BE7E-4B04-9FC0-7D6B631D683A}" type="datetimeFigureOut">
              <a:rPr lang="bg-BG" smtClean="0"/>
              <a:t>27.9.2018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0D4541-8D22-4DAA-9D2B-AC889D9C355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99646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dirty="0" smtClean="0"/>
              <a:t>Малка библиотека с интересна история и с интересно ежедневие. Какво е за </a:t>
            </a:r>
            <a:r>
              <a:rPr lang="bg-BG" b="1" dirty="0" smtClean="0"/>
              <a:t>нас</a:t>
            </a:r>
            <a:r>
              <a:rPr lang="bg-BG" dirty="0" smtClean="0"/>
              <a:t> тя? В никакъв случай не е само работно място! Тя е поле за реализиране на професионалните и творческите ни идеи. За щастие, времената, в които живеем, предразполагат към усъвършенстване както на нас самите, така и на услугите, които предлагаме, на методите ни на работа и не на последно място на средата, в която посрещаме ежедневно ползвателите на фондовете ни. Усещането за уют и комфорт, по наше мнение, е от основно значение за осигуряване на приятелска среда. Усмивките по лицата ни и професионалния подход към всеки са гаранция за това.</a:t>
            </a:r>
            <a:endParaRPr lang="en-US" dirty="0" smtClean="0"/>
          </a:p>
          <a:p>
            <a:endParaRPr lang="bg-BG" dirty="0" smtClean="0"/>
          </a:p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0D4541-8D22-4DAA-9D2B-AC889D9C3559}" type="slidenum">
              <a:rPr lang="bg-BG" smtClean="0"/>
              <a:t>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743606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sz="1200" dirty="0" smtClean="0">
                <a:latin typeface="Arial Narrow" panose="020B0606020202030204" pitchFamily="34" charset="0"/>
              </a:rPr>
              <a:t>Дали</a:t>
            </a:r>
            <a:r>
              <a:rPr lang="bg-BG" sz="1200" baseline="0" dirty="0" smtClean="0">
                <a:latin typeface="Arial Narrow" panose="020B0606020202030204" pitchFamily="34" charset="0"/>
              </a:rPr>
              <a:t> у</a:t>
            </a:r>
            <a:r>
              <a:rPr lang="bg-BG" sz="1200" dirty="0" smtClean="0">
                <a:latin typeface="Arial Narrow" panose="020B0606020202030204" pitchFamily="34" charset="0"/>
              </a:rPr>
              <a:t>слугите ни отговарят на съвременните потребности и тенденции? Какво правим за съхраняване на паметта за театъра и киното? А за опазване на книжовното богатство</a:t>
            </a:r>
            <a:r>
              <a:rPr lang="bg-BG" sz="1200" baseline="0" dirty="0" smtClean="0">
                <a:latin typeface="Arial Narrow" panose="020B0606020202030204" pitchFamily="34" charset="0"/>
              </a:rPr>
              <a:t> и</a:t>
            </a:r>
            <a:r>
              <a:rPr lang="bg-BG" sz="1200" dirty="0" smtClean="0">
                <a:latin typeface="Arial Narrow" panose="020B0606020202030204" pitchFamily="34" charset="0"/>
              </a:rPr>
              <a:t> за околната среда? Как гледаме на иновативния подход към традиционните предизвикателства? Къде виждаме мястото на новите технологии?</a:t>
            </a:r>
            <a:r>
              <a:rPr lang="en-US" sz="1200" dirty="0" smtClean="0">
                <a:latin typeface="Arial Narrow" panose="020B0606020202030204" pitchFamily="34" charset="0"/>
              </a:rPr>
              <a:t> </a:t>
            </a:r>
            <a:r>
              <a:rPr lang="bg-BG" sz="1200" dirty="0" smtClean="0">
                <a:latin typeface="Arial Narrow" panose="020B0606020202030204" pitchFamily="34" charset="0"/>
              </a:rPr>
              <a:t>Въпроси, </a:t>
            </a:r>
            <a:r>
              <a:rPr lang="bg-BG" sz="1200" dirty="0" err="1" smtClean="0">
                <a:latin typeface="Arial Narrow" panose="020B0606020202030204" pitchFamily="34" charset="0"/>
              </a:rPr>
              <a:t>въпроси</a:t>
            </a:r>
            <a:r>
              <a:rPr lang="bg-BG" sz="1200" dirty="0" smtClean="0">
                <a:latin typeface="Arial Narrow" panose="020B0606020202030204" pitchFamily="34" charset="0"/>
              </a:rPr>
              <a:t>, </a:t>
            </a:r>
            <a:r>
              <a:rPr lang="bg-BG" sz="1200" dirty="0" err="1" smtClean="0">
                <a:latin typeface="Arial Narrow" panose="020B0606020202030204" pitchFamily="34" charset="0"/>
              </a:rPr>
              <a:t>въпроси</a:t>
            </a:r>
            <a:r>
              <a:rPr lang="bg-BG" sz="1200" dirty="0" smtClean="0">
                <a:latin typeface="Arial Narrow" panose="020B0606020202030204" pitchFamily="34" charset="0"/>
              </a:rPr>
              <a:t>. Всеки ден търсим отговорите им. Понякога успяваме, понякога продължаваме търсенето. </a:t>
            </a:r>
            <a:endParaRPr lang="bg-BG" dirty="0" smtClean="0"/>
          </a:p>
          <a:p>
            <a:r>
              <a:rPr lang="bg-BG" dirty="0" smtClean="0"/>
              <a:t>Книги; Театрална</a:t>
            </a:r>
            <a:r>
              <a:rPr lang="bg-BG" baseline="0" dirty="0" smtClean="0"/>
              <a:t> и кино периодика; Филмотека; Компютъризирани работни места; </a:t>
            </a:r>
            <a:r>
              <a:rPr lang="en-US" baseline="0" dirty="0" smtClean="0"/>
              <a:t>Wi Fi</a:t>
            </a:r>
            <a:r>
              <a:rPr lang="bg-BG" baseline="0" dirty="0" smtClean="0"/>
              <a:t>; тиха зона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0D4541-8D22-4DAA-9D2B-AC889D9C3559}" type="slidenum">
              <a:rPr lang="bg-BG" smtClean="0"/>
              <a:t>2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4325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 smtClean="0"/>
              <a:t>Фонд Редки и ценни – ръкописни, литографски,</a:t>
            </a:r>
            <a:r>
              <a:rPr lang="bg-BG" baseline="0" dirty="0" smtClean="0"/>
              <a:t> машинописни пиеси, както и </a:t>
            </a:r>
            <a:r>
              <a:rPr lang="bg-BG" dirty="0" smtClean="0"/>
              <a:t>пиеси,</a:t>
            </a:r>
            <a:r>
              <a:rPr lang="bg-BG" baseline="0" dirty="0" smtClean="0"/>
              <a:t> издавани през 19 в., театрална периодика от началото на 20 в.</a:t>
            </a: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0D4541-8D22-4DAA-9D2B-AC889D9C3559}" type="slidenum">
              <a:rPr lang="bg-BG" smtClean="0"/>
              <a:t>4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585581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1100" dirty="0" smtClean="0">
                <a:latin typeface="Arial Narrow" panose="020B0606020202030204" pitchFamily="34" charset="0"/>
              </a:rPr>
              <a:t>Нашите студенти имат възможност</a:t>
            </a:r>
            <a:r>
              <a:rPr lang="bg-BG" sz="1100" baseline="0" dirty="0" smtClean="0">
                <a:latin typeface="Arial Narrow" panose="020B0606020202030204" pitchFamily="34" charset="0"/>
              </a:rPr>
              <a:t> да принтират, да копират, да сканират при нас необходимите им учебни материали. Инсталиран е на няколко компютъра софтуер за сценарии, софтуер за професионално обработване на изображения.</a:t>
            </a:r>
            <a:endParaRPr lang="bg-BG" sz="1100" dirty="0" smtClean="0">
              <a:latin typeface="Arial Narrow" panose="020B0606020202030204" pitchFamily="34" charset="0"/>
            </a:endParaRPr>
          </a:p>
          <a:p>
            <a:endParaRPr lang="bg-BG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0D4541-8D22-4DAA-9D2B-AC889D9C3559}" type="slidenum">
              <a:rPr lang="bg-BG" smtClean="0"/>
              <a:t>5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16373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0D4541-8D22-4DAA-9D2B-AC889D9C3559}" type="slidenum">
              <a:rPr lang="bg-BG" smtClean="0"/>
              <a:t>6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173117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 smtClean="0"/>
              <a:t>Дали сме достатъчно компетентни, за да оказваме адекватна помощ? Едва ли някога ще бъдем толкова компетентни, че да успеем</a:t>
            </a:r>
            <a:r>
              <a:rPr lang="bg-BG" baseline="0" dirty="0" smtClean="0"/>
              <a:t> да отговорим на всички търсения. По-важно е, че полагаме максимални усилия, за да повишаваме компетенциите си. Курсовете, които сме посетили са не един и два. И ще стават все повече. Екипът ни има удостоверения за курсове по финансиране, разработване и управление на проекти в областта на културата, за ТДК и за УДК, за специалните колекции, за поколението </a:t>
            </a:r>
            <a:r>
              <a:rPr lang="en-US" baseline="0" dirty="0" smtClean="0"/>
              <a:t>Z</a:t>
            </a:r>
            <a:r>
              <a:rPr lang="bg-BG" baseline="0" dirty="0" smtClean="0"/>
              <a:t>, за управление на човешките ресурси и др. По Еразъм + посетих Театралната академия в Краков. </a:t>
            </a: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0D4541-8D22-4DAA-9D2B-AC889D9C3559}" type="slidenum">
              <a:rPr lang="bg-BG" smtClean="0"/>
              <a:t>7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725619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dirty="0" smtClean="0"/>
              <a:t>Какво е библиотеката за нашите читатели? Какво получават читателите ни тук? Комфортно ли се чувстват те, докато я ползват? Отговорите съм онагледила. Дано да се забавлявате!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dirty="0" smtClean="0"/>
              <a:t>Камен Коларов</a:t>
            </a:r>
            <a:r>
              <a:rPr lang="bg-BG" baseline="0" dirty="0" smtClean="0"/>
              <a:t> – награда </a:t>
            </a:r>
            <a:r>
              <a:rPr lang="bg-BG" baseline="0" dirty="0" err="1" smtClean="0"/>
              <a:t>Джеймисън</a:t>
            </a:r>
            <a:r>
              <a:rPr lang="bg-BG" baseline="0" dirty="0" smtClean="0"/>
              <a:t> за късометражен филм „Диагноза“(дипломен филм)</a:t>
            </a:r>
            <a:endParaRPr lang="bg-BG" dirty="0" smtClean="0"/>
          </a:p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0D4541-8D22-4DAA-9D2B-AC889D9C3559}" type="slidenum">
              <a:rPr lang="bg-BG" smtClean="0"/>
              <a:t>9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516160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</a:t>
            </a:r>
            <a:r>
              <a:rPr lang="bg-BG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миера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– 12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октомври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«На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границата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между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безгрижието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отговорния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живот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трима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приятели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решават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да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прекарат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последното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си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лято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като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тийнейджъри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пътувайки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без план сред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̆-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затънтените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кътчета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България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Купуват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стара „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жигула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стягат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раниците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се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впускат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сурово приключение, в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което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всичко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което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да се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обърка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се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обърква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Къпане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реки,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спане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при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непознати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баби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закусване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сред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чифтокопитни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животни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Приключение, в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което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губейки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себе си по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пътя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пак се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намираш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 дома. По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филма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се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пише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книга и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излезе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пазара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през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пролетта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2019.»</a:t>
            </a: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0D4541-8D22-4DAA-9D2B-AC889D9C3559}" type="slidenum">
              <a:rPr lang="bg-BG" smtClean="0"/>
              <a:t>14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08955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AC9F-13D4-499A-8ACA-BEB837561801}" type="datetimeFigureOut">
              <a:rPr lang="bg-BG" smtClean="0"/>
              <a:t>27.9.2018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67DE7-E691-4E6D-8D4F-6DAF93102AA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5704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AC9F-13D4-499A-8ACA-BEB837561801}" type="datetimeFigureOut">
              <a:rPr lang="bg-BG" smtClean="0"/>
              <a:t>27.9.2018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67DE7-E691-4E6D-8D4F-6DAF93102AA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8463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AC9F-13D4-499A-8ACA-BEB837561801}" type="datetimeFigureOut">
              <a:rPr lang="bg-BG" smtClean="0"/>
              <a:t>27.9.2018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67DE7-E691-4E6D-8D4F-6DAF93102AA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84510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AC9F-13D4-499A-8ACA-BEB837561801}" type="datetimeFigureOut">
              <a:rPr lang="bg-BG" smtClean="0"/>
              <a:t>27.9.2018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67DE7-E691-4E6D-8D4F-6DAF93102AA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90296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AC9F-13D4-499A-8ACA-BEB837561801}" type="datetimeFigureOut">
              <a:rPr lang="bg-BG" smtClean="0"/>
              <a:t>27.9.2018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67DE7-E691-4E6D-8D4F-6DAF93102AA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60632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AC9F-13D4-499A-8ACA-BEB837561801}" type="datetimeFigureOut">
              <a:rPr lang="bg-BG" smtClean="0"/>
              <a:t>27.9.2018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67DE7-E691-4E6D-8D4F-6DAF93102AA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7216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AC9F-13D4-499A-8ACA-BEB837561801}" type="datetimeFigureOut">
              <a:rPr lang="bg-BG" smtClean="0"/>
              <a:t>27.9.2018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67DE7-E691-4E6D-8D4F-6DAF93102AA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3362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AC9F-13D4-499A-8ACA-BEB837561801}" type="datetimeFigureOut">
              <a:rPr lang="bg-BG" smtClean="0"/>
              <a:t>27.9.2018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67DE7-E691-4E6D-8D4F-6DAF93102AA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73493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AC9F-13D4-499A-8ACA-BEB837561801}" type="datetimeFigureOut">
              <a:rPr lang="bg-BG" smtClean="0"/>
              <a:t>27.9.2018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67DE7-E691-4E6D-8D4F-6DAF93102AA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45007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AC9F-13D4-499A-8ACA-BEB837561801}" type="datetimeFigureOut">
              <a:rPr lang="bg-BG" smtClean="0"/>
              <a:t>27.9.2018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67DE7-E691-4E6D-8D4F-6DAF93102AA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86632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AC9F-13D4-499A-8ACA-BEB837561801}" type="datetimeFigureOut">
              <a:rPr lang="bg-BG" smtClean="0"/>
              <a:t>27.9.2018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67DE7-E691-4E6D-8D4F-6DAF93102AA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6110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9AC9F-13D4-499A-8ACA-BEB837561801}" type="datetimeFigureOut">
              <a:rPr lang="bg-BG" smtClean="0"/>
              <a:t>27.9.2018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67DE7-E691-4E6D-8D4F-6DAF93102AA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22489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g"/><Relationship Id="rId5" Type="http://schemas.openxmlformats.org/officeDocument/2006/relationships/image" Target="../media/image60.jpeg"/><Relationship Id="rId4" Type="http://schemas.openxmlformats.org/officeDocument/2006/relationships/image" Target="../media/image5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3.png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avi"/><Relationship Id="rId1" Type="http://schemas.openxmlformats.org/officeDocument/2006/relationships/video" Target="NULL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7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1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9.jpeg"/><Relationship Id="rId5" Type="http://schemas.openxmlformats.org/officeDocument/2006/relationships/image" Target="../media/image4.jpeg"/><Relationship Id="rId10" Type="http://schemas.openxmlformats.org/officeDocument/2006/relationships/image" Target="../media/image1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13" Type="http://schemas.openxmlformats.org/officeDocument/2006/relationships/image" Target="../media/image26.jpeg"/><Relationship Id="rId3" Type="http://schemas.openxmlformats.org/officeDocument/2006/relationships/image" Target="../media/image1.pn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Relationship Id="rId14" Type="http://schemas.openxmlformats.org/officeDocument/2006/relationships/image" Target="../media/image2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image" Target="../media/image1.png"/><Relationship Id="rId7" Type="http://schemas.openxmlformats.org/officeDocument/2006/relationships/image" Target="../media/image3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1.pn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1.pn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Relationship Id="rId9" Type="http://schemas.openxmlformats.org/officeDocument/2006/relationships/image" Target="../media/image4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0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504" y="1628800"/>
            <a:ext cx="9036496" cy="3674839"/>
          </a:xfrm>
        </p:spPr>
        <p:txBody>
          <a:bodyPr>
            <a:normAutofit/>
          </a:bodyPr>
          <a:lstStyle/>
          <a:p>
            <a:r>
              <a:rPr lang="bg-BG" sz="4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БИБЛИОТЕКАТА НА </a:t>
            </a:r>
            <a:r>
              <a:rPr lang="bg-BG" sz="4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НАТФИЗ</a:t>
            </a:r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/>
            </a:r>
            <a:b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</a:br>
            <a:r>
              <a:rPr lang="bg-BG" sz="4000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МЯСТО </a:t>
            </a:r>
            <a:r>
              <a:rPr lang="bg-BG" sz="4000" b="1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ЗА </a:t>
            </a:r>
            <a:r>
              <a:rPr lang="bg-BG" sz="4000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ОБУЧЕНИЕ,</a:t>
            </a:r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/>
            </a:r>
            <a:b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</a:br>
            <a:r>
              <a:rPr lang="bg-BG" sz="4000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ТВОРЧЕСКИ </a:t>
            </a:r>
            <a:r>
              <a:rPr lang="bg-BG" sz="4000" b="1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СРЕЩИ И </a:t>
            </a:r>
            <a:r>
              <a:rPr lang="bg-BG" sz="4000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РЕЛАКС</a:t>
            </a:r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/>
            </a:r>
            <a:b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</a:br>
            <a:r>
              <a:rPr lang="bg-BG" sz="4000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В </a:t>
            </a:r>
            <a:r>
              <a:rPr lang="bg-BG" sz="4000" b="1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ЕДНО</a:t>
            </a:r>
            <a:endParaRPr lang="bg-BG" sz="4000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7" y="6093296"/>
            <a:ext cx="9126733" cy="764704"/>
          </a:xfrm>
        </p:spPr>
        <p:txBody>
          <a:bodyPr>
            <a:normAutofit fontScale="92500" lnSpcReduction="20000"/>
          </a:bodyPr>
          <a:lstStyle/>
          <a:p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</a:rPr>
              <a:t>Съвременната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 библиотека – </a:t>
            </a:r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</a:rPr>
              <a:t>център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 за обучение, диалог на </a:t>
            </a:r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</a:rPr>
              <a:t>култури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</a:rPr>
              <a:t>иновации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 и нови технологии</a:t>
            </a:r>
            <a:endParaRPr lang="en-US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</a:rPr>
              <a:t>Юбилейна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 научна конференция,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</a:rPr>
              <a:t>посветена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 на 130-годишнината на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</a:rPr>
              <a:t>Университетската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 библиотека</a:t>
            </a:r>
            <a:endParaRPr lang="en-US" sz="16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„Св. Климент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</a:rPr>
              <a:t>Охридски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”</a:t>
            </a:r>
            <a:endParaRPr lang="bg-BG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33" t="3583" r="50268" b="70098"/>
          <a:stretch/>
        </p:blipFill>
        <p:spPr>
          <a:xfrm>
            <a:off x="0" y="0"/>
            <a:ext cx="904721" cy="1128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57315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33" t="3583" r="50268" b="70098"/>
          <a:stretch/>
        </p:blipFill>
        <p:spPr>
          <a:xfrm>
            <a:off x="0" y="0"/>
            <a:ext cx="904721" cy="1128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28" y="0"/>
            <a:ext cx="3707904" cy="278092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0"/>
            <a:ext cx="3779912" cy="28349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283090"/>
            <a:ext cx="4860032" cy="35749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51378" y="16835"/>
            <a:ext cx="1080120" cy="70788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g-BG" sz="20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Час по монтаж</a:t>
            </a:r>
            <a:endParaRPr lang="bg-BG" sz="20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51559" y="6457890"/>
            <a:ext cx="2225058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bg-BG" sz="20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Час по драматургия</a:t>
            </a:r>
            <a:endParaRPr lang="bg-BG" sz="20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38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33" t="3583" r="50268" b="70098"/>
          <a:stretch/>
        </p:blipFill>
        <p:spPr>
          <a:xfrm>
            <a:off x="0" y="0"/>
            <a:ext cx="904721" cy="1128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1128"/>
            <a:ext cx="3035829" cy="22768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43" b="23402"/>
          <a:stretch/>
        </p:blipFill>
        <p:spPr>
          <a:xfrm>
            <a:off x="4351243" y="332656"/>
            <a:ext cx="3705876" cy="26561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26" t="17397" r="20532" b="24626"/>
          <a:stretch/>
        </p:blipFill>
        <p:spPr>
          <a:xfrm>
            <a:off x="1691680" y="1114775"/>
            <a:ext cx="2449285" cy="29064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47864" y="5896436"/>
            <a:ext cx="5712635" cy="95410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g-BG" sz="28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За </a:t>
            </a:r>
            <a:r>
              <a:rPr lang="bg-BG" sz="2800" b="1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релакс</a:t>
            </a:r>
            <a:r>
              <a:rPr lang="bg-BG" sz="28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– книга, дрямка, а защо не и партия шах</a:t>
            </a:r>
            <a:endParaRPr lang="bg-BG" sz="2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309677"/>
            <a:ext cx="3264684" cy="237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38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33" t="3583" r="50268" b="70098"/>
          <a:stretch/>
        </p:blipFill>
        <p:spPr>
          <a:xfrm>
            <a:off x="0" y="0"/>
            <a:ext cx="904721" cy="1128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1763688" y="302775"/>
            <a:ext cx="5688632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g-BG" sz="2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Творчески срещи с чуждестранни гости</a:t>
            </a:r>
            <a:endParaRPr lang="bg-BG" sz="28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2" y="1340768"/>
            <a:ext cx="1923678" cy="25649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060" y="980728"/>
            <a:ext cx="2067694" cy="27569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61" y="3356992"/>
            <a:ext cx="2355726" cy="31409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364125"/>
            <a:ext cx="2427734" cy="32369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830526"/>
            <a:ext cx="3075806" cy="410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38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33" t="3583" r="50268" b="70098"/>
          <a:stretch/>
        </p:blipFill>
        <p:spPr>
          <a:xfrm>
            <a:off x="0" y="0"/>
            <a:ext cx="904721" cy="1128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73" y="3997424"/>
            <a:ext cx="3803915" cy="28529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76" r="29165" b="14255"/>
          <a:stretch/>
        </p:blipFill>
        <p:spPr>
          <a:xfrm>
            <a:off x="5047179" y="34756"/>
            <a:ext cx="4096822" cy="24581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18" r="8758"/>
          <a:stretch/>
        </p:blipFill>
        <p:spPr>
          <a:xfrm>
            <a:off x="5436096" y="2636912"/>
            <a:ext cx="3064331" cy="38610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644" y="-14943"/>
            <a:ext cx="2924374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553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7784" y="278665"/>
            <a:ext cx="3250704" cy="850106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bg-BG" sz="2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Право в десетката!</a:t>
            </a:r>
            <a:endParaRPr lang="bg-BG" sz="28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Да Се Изгубиш Нарочно - интервю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56176" y="1624466"/>
            <a:ext cx="2527300" cy="4525963"/>
          </a:xfr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7" t="11746" r="12322" b="10317"/>
          <a:stretch/>
        </p:blipFill>
        <p:spPr bwMode="auto">
          <a:xfrm>
            <a:off x="251520" y="1484784"/>
            <a:ext cx="5059756" cy="2865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33333" r="13750" b="23650"/>
          <a:stretch/>
        </p:blipFill>
        <p:spPr bwMode="auto">
          <a:xfrm>
            <a:off x="4192" y="4797152"/>
            <a:ext cx="6012160" cy="197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33" t="3583" r="50268" b="70098"/>
          <a:stretch/>
        </p:blipFill>
        <p:spPr>
          <a:xfrm>
            <a:off x="0" y="0"/>
            <a:ext cx="904721" cy="1128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64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2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33" t="3583" r="50268" b="70098"/>
          <a:stretch/>
        </p:blipFill>
        <p:spPr>
          <a:xfrm>
            <a:off x="-15930" y="16970"/>
            <a:ext cx="904721" cy="1128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937385"/>
            <a:ext cx="2940461" cy="39206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249" y="16970"/>
            <a:ext cx="3995936" cy="29969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794525"/>
            <a:ext cx="4572000" cy="30575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226" y="1052736"/>
            <a:ext cx="4164023" cy="312301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47664" y="319745"/>
            <a:ext cx="2365159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g-BG" sz="2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Споделена обич</a:t>
            </a:r>
            <a:endParaRPr lang="bg-BG" sz="28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38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9992" y="5949280"/>
            <a:ext cx="4578385" cy="706090"/>
          </a:xfrm>
          <a:solidFill>
            <a:schemeClr val="accent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bg-BG" sz="2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Аз съм Надежда Дякова</a:t>
            </a:r>
            <a:br>
              <a:rPr lang="bg-BG" sz="2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</a:br>
            <a:r>
              <a:rPr lang="bg-BG" sz="2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и благодаря за вниманието Ви!</a:t>
            </a:r>
            <a:endParaRPr lang="bg-BG" sz="28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Дивна - Готов Ли Си за Мен (prod. by KriskoBeats) [Official HD Video].avi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end="182216.780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75656" y="1772816"/>
            <a:ext cx="6528152" cy="3672408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33" t="3583" r="50268" b="70098"/>
          <a:stretch/>
        </p:blipFill>
        <p:spPr>
          <a:xfrm>
            <a:off x="0" y="0"/>
            <a:ext cx="904721" cy="1128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904721" y="302775"/>
            <a:ext cx="7843743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g-BG" sz="28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Да посрещаме предизвикателствата с усмивка и с песен!</a:t>
            </a:r>
            <a:endParaRPr lang="bg-BG" sz="2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47664" y="1239342"/>
            <a:ext cx="6264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 smtClean="0">
                <a:latin typeface="Monotype Corsiva" panose="03010101010201010101" pitchFamily="66" charset="0"/>
              </a:rPr>
              <a:t>Кратък поздрав от Дивна и от нашата библиотека</a:t>
            </a:r>
            <a:endParaRPr lang="bg-BG" sz="24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159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59091">
                <p:cTn id="3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2" grpId="0" animBg="1"/>
      <p:bldP spid="6" grpId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21" b="9830"/>
          <a:stretch/>
        </p:blipFill>
        <p:spPr>
          <a:xfrm>
            <a:off x="5217173" y="4594173"/>
            <a:ext cx="2379088" cy="2304511"/>
          </a:xfrm>
          <a:prstGeom prst="rect">
            <a:avLst/>
          </a:prstGeom>
        </p:spPr>
      </p:pic>
      <p:pic>
        <p:nvPicPr>
          <p:cNvPr id="1029" name="Picture 5" descr="Y:\BIBLIOTEKA\Снимки\001 - БИБЛИОТЕКАТА\IMG_97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859" y="9398"/>
            <a:ext cx="18288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Y:\BIBLIOTEKA\Снимки\001 - БИБЛИОТЕКАТА\P100012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244015"/>
            <a:ext cx="2317533" cy="17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Y:\BIBLIOTEKA\Снимки\001 - БИБЛИОТЕКАТА\IMG_974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401" y="4506204"/>
            <a:ext cx="2669176" cy="177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Y:\BIBLIOTEKA\Снимки\001 - БИБЛИОТЕКАТА\IMG_970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832" y="1618472"/>
            <a:ext cx="1512168" cy="226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Y:\BIBLIOTEKA\Снимки\001 - БИБЛИОТЕКАТА\IMG_972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852" y="319049"/>
            <a:ext cx="3898268" cy="259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Y:\BIBLIOTEKA\Снимки\001 - БИБЛИОТЕКАТА\P100012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401" y="2689780"/>
            <a:ext cx="2421899" cy="1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33" t="3583" r="50268" b="70098"/>
          <a:stretch/>
        </p:blipFill>
        <p:spPr>
          <a:xfrm>
            <a:off x="0" y="0"/>
            <a:ext cx="904721" cy="1128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5094955"/>
            <a:ext cx="3203848" cy="1803729"/>
          </a:xfrm>
          <a:prstGeom prst="rect">
            <a:avLst/>
          </a:prstGeom>
        </p:spPr>
      </p:pic>
      <p:pic>
        <p:nvPicPr>
          <p:cNvPr id="1030" name="Picture 6" descr="Y:\BIBLIOTEKA\Снимки\001 - БИБЛИОТЕКАТА\IMG_9714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721" y="9398"/>
            <a:ext cx="3397077" cy="2264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533" y="3000249"/>
            <a:ext cx="3135728" cy="23517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06" r="21179" b="12223"/>
          <a:stretch/>
        </p:blipFill>
        <p:spPr>
          <a:xfrm>
            <a:off x="7631832" y="4299906"/>
            <a:ext cx="1526721" cy="195942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635896" y="1844824"/>
            <a:ext cx="1080120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g-BG" sz="28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Книги</a:t>
            </a:r>
            <a:endParaRPr lang="bg-BG" sz="2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61194" y="2043283"/>
            <a:ext cx="1743253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g-BG" sz="28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Периодика</a:t>
            </a:r>
            <a:endParaRPr lang="bg-BG" sz="2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01187" y="3897127"/>
            <a:ext cx="1182581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g-BG" sz="28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Филми</a:t>
            </a:r>
            <a:endParaRPr lang="bg-BG" sz="2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4612833"/>
            <a:ext cx="611560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g-BG" sz="28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РС</a:t>
            </a:r>
            <a:endParaRPr lang="bg-BG" sz="2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91881" y="5094955"/>
            <a:ext cx="1076106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Wi</a:t>
            </a:r>
            <a:r>
              <a:rPr lang="en-US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Fi</a:t>
            </a:r>
            <a:endParaRPr lang="bg-BG" sz="2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36096" y="3000249"/>
            <a:ext cx="1185864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g-BG" sz="28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Заемна</a:t>
            </a:r>
            <a:endParaRPr lang="bg-BG" sz="2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04173" y="6116081"/>
            <a:ext cx="1512243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g-BG" sz="2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Читалня</a:t>
            </a:r>
            <a:endParaRPr lang="bg-BG" sz="28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182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33" t="3583" r="50268" b="70098"/>
          <a:stretch/>
        </p:blipFill>
        <p:spPr>
          <a:xfrm>
            <a:off x="0" y="0"/>
            <a:ext cx="904721" cy="1128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5" t="11587" r="11071" b="17461"/>
          <a:stretch/>
        </p:blipFill>
        <p:spPr bwMode="auto">
          <a:xfrm>
            <a:off x="3491880" y="98039"/>
            <a:ext cx="5502210" cy="2807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70" b="10317"/>
          <a:stretch/>
        </p:blipFill>
        <p:spPr bwMode="auto">
          <a:xfrm>
            <a:off x="2051720" y="1640530"/>
            <a:ext cx="5680270" cy="2505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4" t="11712" r="22228" b="33403"/>
          <a:stretch/>
        </p:blipFill>
        <p:spPr bwMode="auto">
          <a:xfrm>
            <a:off x="444624" y="3861048"/>
            <a:ext cx="6143600" cy="2720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6" t="3219" r="61712" b="72813"/>
          <a:stretch/>
        </p:blipFill>
        <p:spPr bwMode="auto">
          <a:xfrm>
            <a:off x="6932296" y="5237978"/>
            <a:ext cx="2035628" cy="127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3608" y="332656"/>
            <a:ext cx="230425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g-BG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Връзка с библиотеката</a:t>
            </a:r>
            <a:endParaRPr lang="bg-BG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18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33" t="3583" r="50268" b="70098"/>
          <a:stretch/>
        </p:blipFill>
        <p:spPr>
          <a:xfrm>
            <a:off x="0" y="0"/>
            <a:ext cx="904721" cy="1128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1" y="2602815"/>
            <a:ext cx="2397934" cy="13501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635" y="51345"/>
            <a:ext cx="1890210" cy="25202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48180" y="1051874"/>
            <a:ext cx="2752361" cy="20642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3432" y="1844824"/>
            <a:ext cx="1923678" cy="25649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05099"/>
            <a:ext cx="2289676" cy="30529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127276"/>
            <a:ext cx="2067694" cy="27569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31" b="4402"/>
          <a:stretch/>
        </p:blipFill>
        <p:spPr>
          <a:xfrm>
            <a:off x="876175" y="-20526"/>
            <a:ext cx="2552629" cy="289992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564385"/>
            <a:ext cx="2067515" cy="367190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4" r="7924"/>
          <a:stretch/>
        </p:blipFill>
        <p:spPr>
          <a:xfrm>
            <a:off x="5469184" y="4398806"/>
            <a:ext cx="3690257" cy="243272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570" y="2303790"/>
            <a:ext cx="2062493" cy="366298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402527"/>
            <a:ext cx="1930743" cy="3429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07904" y="113521"/>
            <a:ext cx="3231428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g-BG" sz="28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Фонд „Редки и ценни“</a:t>
            </a:r>
            <a:endParaRPr lang="bg-BG" sz="2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60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33" t="3583" r="50268" b="70098"/>
          <a:stretch/>
        </p:blipFill>
        <p:spPr>
          <a:xfrm>
            <a:off x="0" y="0"/>
            <a:ext cx="904721" cy="1128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Y:\BIBLIOTEKA\Снимки\001 - БИБЛИОТЕКАТА\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823" y="44624"/>
            <a:ext cx="2902676" cy="387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Y:\BIBLIOTEKA\Снимки\001 - БИБЛИОТЕКАТА\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176259"/>
            <a:ext cx="2524634" cy="3366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Y:\BIBLIOTEKA\Снимки\2017\за плакат\IMG_368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5498"/>
            <a:ext cx="4128014" cy="2752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639" y="2132856"/>
            <a:ext cx="2668116" cy="30689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36912"/>
            <a:ext cx="2936301" cy="370493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59632" y="85498"/>
            <a:ext cx="1305850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g-BG" sz="2000" b="1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букскенер</a:t>
            </a:r>
            <a:endParaRPr lang="bg-BG" sz="20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26777" y="47493"/>
            <a:ext cx="1199818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g-BG" sz="20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принтери</a:t>
            </a:r>
            <a:endParaRPr lang="bg-BG" sz="20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91755" y="6157177"/>
            <a:ext cx="2252653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g-BG" sz="20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к</a:t>
            </a:r>
            <a:r>
              <a:rPr lang="bg-BG" sz="20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опирни устройства</a:t>
            </a:r>
            <a:endParaRPr lang="bg-BG" sz="20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7545" y="5818623"/>
            <a:ext cx="1496144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g-BG" sz="20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м</a:t>
            </a:r>
            <a:r>
              <a:rPr lang="bg-BG" sz="20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алък скенер</a:t>
            </a:r>
            <a:endParaRPr lang="bg-BG" sz="20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23639" y="4555485"/>
            <a:ext cx="2064007" cy="6463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g-BG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мултифункционално устройство</a:t>
            </a:r>
            <a:endParaRPr lang="bg-BG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516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33" t="3583" r="50268" b="70098"/>
          <a:stretch/>
        </p:blipFill>
        <p:spPr>
          <a:xfrm>
            <a:off x="0" y="0"/>
            <a:ext cx="904721" cy="1128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047" y="1556792"/>
            <a:ext cx="2339555" cy="175466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536685"/>
            <a:ext cx="2903307" cy="21774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229"/>
          <a:stretch/>
        </p:blipFill>
        <p:spPr>
          <a:xfrm>
            <a:off x="179512" y="1748646"/>
            <a:ext cx="3239344" cy="198663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00"/>
          <a:stretch/>
        </p:blipFill>
        <p:spPr>
          <a:xfrm>
            <a:off x="7573309" y="188640"/>
            <a:ext cx="1570691" cy="234601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392851"/>
            <a:ext cx="3286866" cy="246514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11540" y="72104"/>
            <a:ext cx="6440780" cy="83099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g-BG" sz="2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Спокойна, ведра, уютна среда. Място за уединение с книга в ръка, но и за неформален разговор с колеги</a:t>
            </a:r>
            <a:endParaRPr lang="bg-BG" sz="24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77"/>
          <a:stretch/>
        </p:blipFill>
        <p:spPr>
          <a:xfrm>
            <a:off x="2485789" y="903101"/>
            <a:ext cx="2301439" cy="21517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16"/>
          <a:stretch/>
        </p:blipFill>
        <p:spPr>
          <a:xfrm>
            <a:off x="3275854" y="3596160"/>
            <a:ext cx="3479371" cy="18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58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33" t="3583" r="50268" b="70098"/>
          <a:stretch/>
        </p:blipFill>
        <p:spPr>
          <a:xfrm>
            <a:off x="0" y="0"/>
            <a:ext cx="904721" cy="1128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 descr="Ð£ÐÐ ÑÐµÐ¼Ð¸Ð½Ð°Ñ, Ð°Ð¿ÑÐ¸Ð» 20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501460"/>
            <a:ext cx="3807333" cy="2349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60" y="1093912"/>
            <a:ext cx="3484740" cy="26135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0" y="3920530"/>
            <a:ext cx="2888321" cy="2166241"/>
          </a:xfrm>
          <a:prstGeom prst="rect">
            <a:avLst/>
          </a:prstGeom>
        </p:spPr>
      </p:pic>
      <p:pic>
        <p:nvPicPr>
          <p:cNvPr id="5124" name="Picture 4" descr="P111017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75" t="25440" r="-36025" b="24197"/>
          <a:stretch/>
        </p:blipFill>
        <p:spPr bwMode="auto">
          <a:xfrm>
            <a:off x="4499992" y="3068960"/>
            <a:ext cx="5995612" cy="2471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523" y="4830557"/>
            <a:ext cx="2627784" cy="19708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282" y="878210"/>
            <a:ext cx="2283718" cy="304495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04721" y="52913"/>
            <a:ext cx="3888432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g-BG" sz="24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Обучения, </a:t>
            </a:r>
            <a:r>
              <a:rPr lang="bg-BG" sz="2400" b="1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обучения</a:t>
            </a:r>
            <a:r>
              <a:rPr lang="bg-BG" sz="24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, </a:t>
            </a:r>
            <a:r>
              <a:rPr lang="bg-BG" sz="2400" b="1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обучения</a:t>
            </a:r>
            <a:endParaRPr lang="bg-BG" sz="24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99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Y:\BIBLIOTEKA\Снимки\2017\стажанти и практиканти - Copy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39"/>
          <a:stretch/>
        </p:blipFill>
        <p:spPr bwMode="auto">
          <a:xfrm>
            <a:off x="4619239" y="1070739"/>
            <a:ext cx="4080168" cy="1933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33" t="3583" r="50268" b="70098"/>
          <a:stretch/>
        </p:blipFill>
        <p:spPr>
          <a:xfrm>
            <a:off x="0" y="0"/>
            <a:ext cx="904721" cy="1128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923969" y="116632"/>
            <a:ext cx="7915751" cy="95410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g-BG" sz="28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Предаваме опит и знания в реална работна среда на стажанти и практиканти</a:t>
            </a:r>
            <a:endParaRPr lang="bg-BG" sz="28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4"/>
          <a:stretch/>
        </p:blipFill>
        <p:spPr>
          <a:xfrm>
            <a:off x="755576" y="3710665"/>
            <a:ext cx="2375624" cy="29330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45"/>
          <a:stretch/>
        </p:blipFill>
        <p:spPr>
          <a:xfrm>
            <a:off x="6375203" y="3699520"/>
            <a:ext cx="2768797" cy="31584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32" b="14498"/>
          <a:stretch/>
        </p:blipFill>
        <p:spPr>
          <a:xfrm>
            <a:off x="57200" y="1328381"/>
            <a:ext cx="2733768" cy="26415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416" y="3332351"/>
            <a:ext cx="3176855" cy="127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761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33" t="3583" r="50268" b="70098"/>
          <a:stretch/>
        </p:blipFill>
        <p:spPr>
          <a:xfrm>
            <a:off x="0" y="0"/>
            <a:ext cx="904721" cy="1128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49" b="14691"/>
          <a:stretch/>
        </p:blipFill>
        <p:spPr>
          <a:xfrm>
            <a:off x="5713137" y="0"/>
            <a:ext cx="3430863" cy="30951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00"/>
          <a:stretch/>
        </p:blipFill>
        <p:spPr>
          <a:xfrm>
            <a:off x="1619672" y="0"/>
            <a:ext cx="3651870" cy="379306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75848" y="2657674"/>
            <a:ext cx="1368152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g-BG" sz="20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репетиция</a:t>
            </a:r>
            <a:endParaRPr lang="bg-BG" sz="20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30"/>
          <a:stretch/>
        </p:blipFill>
        <p:spPr>
          <a:xfrm>
            <a:off x="4239926" y="4269739"/>
            <a:ext cx="4904074" cy="25882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78" t="29013" r="4685" b="18862"/>
          <a:stretch/>
        </p:blipFill>
        <p:spPr>
          <a:xfrm>
            <a:off x="0" y="2420888"/>
            <a:ext cx="4572000" cy="27695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5190422"/>
            <a:ext cx="3635896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g-BG" sz="2400" b="1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обсъждане на творчески идеи</a:t>
            </a:r>
            <a:endParaRPr lang="bg-BG" sz="24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55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660</TotalTime>
  <Words>702</Words>
  <Application>Microsoft Office PowerPoint</Application>
  <PresentationFormat>On-screen Show (4:3)</PresentationFormat>
  <Paragraphs>49</Paragraphs>
  <Slides>16</Slides>
  <Notes>8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БИБЛИОТЕКАТА НА НАТФИЗ МЯСТО ЗА ОБУЧЕНИЕ, ТВОРЧЕСКИ СРЕЩИ И РЕЛАКС В ЕДНО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Право в десетката!</vt:lpstr>
      <vt:lpstr>PowerPoint Presentation</vt:lpstr>
      <vt:lpstr>Аз съм Надежда Дякова и благодаря за вниманието Ви!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БИБЛИОТЕКАТА НА НАТФИЗ – МЯСТО ЗА ОБУЧЕНИЕ, ТВОРЧЕСКИ СРЕЩИ И РЕЛАКС В ЕДНО</dc:title>
  <dc:creator>nadq</dc:creator>
  <cp:lastModifiedBy>nadq</cp:lastModifiedBy>
  <cp:revision>53</cp:revision>
  <dcterms:created xsi:type="dcterms:W3CDTF">2018-09-25T12:29:32Z</dcterms:created>
  <dcterms:modified xsi:type="dcterms:W3CDTF">2018-09-27T08:06:34Z</dcterms:modified>
</cp:coreProperties>
</file>