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63" r:id="rId4"/>
    <p:sldId id="264" r:id="rId5"/>
    <p:sldId id="265" r:id="rId6"/>
    <p:sldId id="266" r:id="rId7"/>
    <p:sldId id="269" r:id="rId8"/>
    <p:sldId id="267" r:id="rId9"/>
    <p:sldId id="268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13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41400"/>
            <a:ext cx="12192000" cy="421640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buNone/>
            </a:pPr>
            <a:endParaRPr lang="en-US" sz="4400" b="0" cap="none" spc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tx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  <a:noFill/>
        </p:spPr>
        <p:txBody>
          <a:bodyPr anchor="b"/>
          <a:lstStyle>
            <a:lvl1pPr algn="ctr">
              <a:defRPr sz="6000" b="0" cap="none" spc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7B1E0-F476-4322-AA53-0018286DBC2F}" type="datetime1">
              <a:rPr lang="en-US" smtClean="0"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1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944-B6E8-44FA-B3BC-28C8F3B97A63}" type="datetime1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5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6BA2A-22AB-40C3-A6FE-08AE8F5EAD50}" type="datetime1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8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9E97-DADD-4C08-B07A-21ABC2EC9C0C}" type="datetime1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26430-5DC0-47CA-BF30-F2CEF34F1CCC}" type="datetime1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2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E9D0-9F88-4809-9326-E87DB6BC4685}" type="datetime1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51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D937-36D5-440B-91A0-6786F6EDBFCD}" type="datetime1">
              <a:rPr lang="en-US" smtClean="0"/>
              <a:t>9/27/2018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5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D020A-2292-4331-AC54-713AADF8BC0C}" type="datetime1">
              <a:rPr lang="en-US" smtClean="0"/>
              <a:t>9/27/2018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A559-F34C-48D0-A2A2-37B0B078BBAB}" type="datetime1">
              <a:rPr lang="en-US" smtClean="0"/>
              <a:t>9/27/2018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B5B2-44EC-4F73-968D-750C1952CA62}" type="datetime1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3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D9984-D554-4F72-BAB6-CB2CCA8D58F4}" type="datetime1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6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ABCC73E2-E386-4A38-B838-238D9BA645F8}" type="datetime1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5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/>
          <a:solidFill>
            <a:schemeClr val="tx2">
              <a:lumMod val="50000"/>
            </a:schemeClr>
          </a:solidFill>
          <a:effectLst>
            <a:outerShdw blurRad="38100" dist="19050" dir="2700000" algn="tl" rotWithShape="0">
              <a:schemeClr val="tx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БИБЛИОТЕЧНО ОБСЛУЖВАНЕ В ОБЛАСТТА НА МУЗИКАТА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Из практиката на Библиотеката на Национална музикална академия „Проф. Панчо Владигеров“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34988" y="991149"/>
            <a:ext cx="9249904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ctr" anchorCtr="1">
            <a:spAutoFit/>
          </a:bodyPr>
          <a:lstStyle/>
          <a:p>
            <a:pPr algn="ctr"/>
            <a:r>
              <a:rPr lang="bg-BG" sz="5400" dirty="0" smtClean="0"/>
              <a:t>Благодаря за вниманието !!!</a:t>
            </a:r>
          </a:p>
          <a:p>
            <a:pPr algn="ctr"/>
            <a:r>
              <a:rPr lang="bg-BG" sz="5400" dirty="0" smtClean="0">
                <a:sym typeface="Wingdings" panose="05000000000000000000" pitchFamily="2" charset="2"/>
              </a:rPr>
              <a:t>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677333" y="3464370"/>
            <a:ext cx="7380547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bg-BG" sz="4000" dirty="0" smtClean="0"/>
              <a:t>Йорданка Л. Деянова</a:t>
            </a:r>
          </a:p>
          <a:p>
            <a:r>
              <a:rPr lang="en-US" sz="4000" dirty="0" smtClean="0"/>
              <a:t>yordankadeyanova@gmail.com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6177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dirty="0" smtClean="0"/>
              <a:t>Основни с</a:t>
            </a:r>
            <a:r>
              <a:rPr lang="bg-BG" dirty="0" smtClean="0"/>
              <a:t>пецифики на музикалните библиотеки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838222" y="2299759"/>
            <a:ext cx="4730045" cy="2114197"/>
          </a:xfrm>
        </p:spPr>
        <p:txBody>
          <a:bodyPr>
            <a:normAutofit/>
          </a:bodyPr>
          <a:lstStyle/>
          <a:p>
            <a:pPr lvl="0" algn="ctr"/>
            <a:r>
              <a:rPr lang="bg-BG" sz="3600" dirty="0" smtClean="0"/>
              <a:t>Информацията</a:t>
            </a:r>
          </a:p>
          <a:p>
            <a:pPr lvl="0" algn="ctr"/>
            <a:r>
              <a:rPr lang="bg-BG" sz="3600" dirty="0" smtClean="0"/>
              <a:t>Потребителите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9949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756" y="361244"/>
            <a:ext cx="10515600" cy="219004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I. </a:t>
            </a:r>
            <a:r>
              <a:rPr lang="bg-BG" sz="4000" dirty="0" smtClean="0"/>
              <a:t>Въздействие на активното музициране върху интелектуалното, социалното и личностно развитие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210298"/>
            <a:ext cx="11969262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bg-BG" sz="2400" dirty="0"/>
              <a:t> </a:t>
            </a:r>
            <a:r>
              <a:rPr lang="bg-BG" sz="2400" dirty="0" smtClean="0"/>
              <a:t> </a:t>
            </a:r>
            <a:r>
              <a:rPr lang="bg-BG" sz="2400" dirty="0" smtClean="0"/>
              <a:t>   „Психологията на изпълнителската дейност е длъжна да съчетава винаги в индивидуален контекст явления от слуховата, зрителната, двигателната модалност, с емоционална реактивност, нагласи и установки, които трябва да съжителстват във висше „творческо единство“, за да се постигат върховете на трудното и капризно изпълнителско изкуство.“ </a:t>
            </a:r>
          </a:p>
          <a:p>
            <a:pPr algn="r"/>
            <a:r>
              <a:rPr lang="bg-BG" sz="2400" dirty="0" smtClean="0"/>
              <a:t>Христозов, Христо. „Музикална психология“, с.116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9788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423" y="196117"/>
            <a:ext cx="10873154" cy="172158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I. </a:t>
            </a:r>
            <a:r>
              <a:rPr lang="bg-BG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Въздействие на активното музициране върху интелектуалното, социалното и личностно развитие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78" y="2167996"/>
            <a:ext cx="8438956" cy="4351337"/>
          </a:xfrm>
        </p:spPr>
      </p:pic>
    </p:spTree>
    <p:extLst>
      <p:ext uri="{BB962C8B-B14F-4D97-AF65-F5344CB8AC3E}">
        <p14:creationId xmlns:p14="http://schemas.microsoft.com/office/powerpoint/2010/main" val="401090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423" y="196117"/>
            <a:ext cx="10873154" cy="172158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I. </a:t>
            </a:r>
            <a:r>
              <a:rPr lang="bg-BG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Въздействие на активното музициране върху интелектуалното, социалното и личностно развитие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endParaRPr lang="en-US" sz="3200" dirty="0"/>
          </a:p>
          <a:p>
            <a:r>
              <a:rPr lang="bg-BG" sz="3200" dirty="0" smtClean="0"/>
              <a:t>„Образът на слепия музикант или поет има почти митичен резонанс, сякаш боговете са дали даровете на музиката или поезията като компенсация за отнетото сетиво“</a:t>
            </a:r>
          </a:p>
          <a:p>
            <a:pPr algn="r"/>
            <a:r>
              <a:rPr lang="en-US" sz="3200" dirty="0" smtClean="0"/>
              <a:t>Sacks, Oliver. </a:t>
            </a:r>
            <a:r>
              <a:rPr lang="en-US" sz="3200" dirty="0" err="1" smtClean="0"/>
              <a:t>Musicophilia</a:t>
            </a:r>
            <a:r>
              <a:rPr lang="en-US" sz="3200" dirty="0" smtClean="0"/>
              <a:t>, p. 161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4878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423" y="196117"/>
            <a:ext cx="10873154" cy="172158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I. </a:t>
            </a:r>
            <a:r>
              <a:rPr lang="bg-BG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Въздействие на активното музициране върху интелектуалното, социалното и личностно развитие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712" y="2224441"/>
            <a:ext cx="5830575" cy="4351337"/>
          </a:xfrm>
        </p:spPr>
      </p:pic>
    </p:spTree>
    <p:extLst>
      <p:ext uri="{BB962C8B-B14F-4D97-AF65-F5344CB8AC3E}">
        <p14:creationId xmlns:p14="http://schemas.microsoft.com/office/powerpoint/2010/main" val="102795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423" y="248357"/>
            <a:ext cx="10873154" cy="172158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I. </a:t>
            </a:r>
            <a:r>
              <a:rPr lang="bg-BG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Въздействие на активното музициране върху интелектуалното, социалното и личностно развитие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521" y="2289175"/>
            <a:ext cx="8438958" cy="4351338"/>
          </a:xfrm>
        </p:spPr>
      </p:pic>
    </p:spTree>
    <p:extLst>
      <p:ext uri="{BB962C8B-B14F-4D97-AF65-F5344CB8AC3E}">
        <p14:creationId xmlns:p14="http://schemas.microsoft.com/office/powerpoint/2010/main" val="246309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423" y="196117"/>
            <a:ext cx="10873154" cy="172158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I. </a:t>
            </a:r>
            <a:r>
              <a:rPr lang="bg-BG" sz="4000" dirty="0">
                <a:solidFill>
                  <a:srgbClr val="637052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Въздействие на активното музициране върху интелектуалното, социалното и личностно развитие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bg-BG" dirty="0" smtClean="0"/>
              <a:t>Някои позитивни ефекти от активното музициране:</a:t>
            </a:r>
          </a:p>
          <a:p>
            <a:endParaRPr lang="bg-BG" dirty="0" smtClean="0"/>
          </a:p>
          <a:p>
            <a:r>
              <a:rPr lang="bg-BG" dirty="0" smtClean="0"/>
              <a:t>- лингвистични способности</a:t>
            </a:r>
          </a:p>
          <a:p>
            <a:r>
              <a:rPr lang="bg-BG" dirty="0" smtClean="0"/>
              <a:t>- фина моторика, концентрация и координация</a:t>
            </a:r>
          </a:p>
          <a:p>
            <a:r>
              <a:rPr lang="bg-BG" dirty="0" smtClean="0"/>
              <a:t>- мощни емоционални реакции</a:t>
            </a:r>
          </a:p>
          <a:p>
            <a:r>
              <a:rPr lang="bg-BG" dirty="0" smtClean="0"/>
              <a:t>- характер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87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dirty="0" smtClean="0"/>
              <a:t>II. </a:t>
            </a:r>
            <a:r>
              <a:rPr lang="bg-BG" dirty="0" smtClean="0"/>
              <a:t>Музикантите като библиотечни потребители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360" y="2119313"/>
            <a:ext cx="6455280" cy="4351337"/>
          </a:xfrm>
        </p:spPr>
      </p:pic>
    </p:spTree>
    <p:extLst>
      <p:ext uri="{BB962C8B-B14F-4D97-AF65-F5344CB8AC3E}">
        <p14:creationId xmlns:p14="http://schemas.microsoft.com/office/powerpoint/2010/main" val="3023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eet music design templat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1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Sheet music design slides.potx" id="{09D230C4-ED1F-4782-ABA0-B528A81E30C6}" vid="{782C1FB5-44AD-41D7-B4F1-9A54F55FAEF7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Sheet music design slides(2)</Template>
  <TotalTime>131</TotalTime>
  <Words>243</Words>
  <Application>Microsoft Office PowerPoint</Application>
  <PresentationFormat>Widescreen</PresentationFormat>
  <Paragraphs>29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Wingdings</vt:lpstr>
      <vt:lpstr>Sheet music design template</vt:lpstr>
      <vt:lpstr>БИБЛИОТЕЧНО ОБСЛУЖВАНЕ В ОБЛАСТТА НА МУЗИКАТА</vt:lpstr>
      <vt:lpstr>Основни специфики на музикалните библиотеки</vt:lpstr>
      <vt:lpstr>I. Въздействие на активното музициране върху интелектуалното, социалното и личностно развитие</vt:lpstr>
      <vt:lpstr>I. Въздействие на активното музициране върху интелектуалното, социалното и личностно развитие</vt:lpstr>
      <vt:lpstr>I. Въздействие на активното музициране върху интелектуалното, социалното и личностно развитие</vt:lpstr>
      <vt:lpstr>I. Въздействие на активното музициране върху интелектуалното, социалното и личностно развитие</vt:lpstr>
      <vt:lpstr>I. Въздействие на активното музициране върху интелектуалното, социалното и личностно развитие</vt:lpstr>
      <vt:lpstr>I. Въздействие на активното музициране върху интелектуалното, социалното и личностно развитие</vt:lpstr>
      <vt:lpstr>II. Музикантите като библиотечни потребители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Samsung-15</dc:creator>
  <cp:lastModifiedBy>Samsung-15</cp:lastModifiedBy>
  <cp:revision>11</cp:revision>
  <dcterms:created xsi:type="dcterms:W3CDTF">2018-09-27T04:17:12Z</dcterms:created>
  <dcterms:modified xsi:type="dcterms:W3CDTF">2018-09-27T06:40:26Z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74067200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