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1" r:id="rId6"/>
    <p:sldId id="265" r:id="rId7"/>
    <p:sldId id="271" r:id="rId8"/>
    <p:sldId id="267" r:id="rId9"/>
    <p:sldId id="270" r:id="rId10"/>
    <p:sldId id="272" r:id="rId11"/>
    <p:sldId id="273" r:id="rId12"/>
    <p:sldId id="274" r:id="rId13"/>
    <p:sldId id="269" r:id="rId14"/>
    <p:sldId id="278" r:id="rId15"/>
    <p:sldId id="279" r:id="rId16"/>
    <p:sldId id="280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66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4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7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41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4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75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8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7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6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44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3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30975-880B-40D8-AB34-ECA9C737F147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19560-E169-4667-BB4C-0A7E69DE7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7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tiff"/><Relationship Id="rId4" Type="http://schemas.openxmlformats.org/officeDocument/2006/relationships/image" Target="../media/image67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13" Type="http://schemas.openxmlformats.org/officeDocument/2006/relationships/image" Target="../media/image95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12" Type="http://schemas.openxmlformats.org/officeDocument/2006/relationships/image" Target="../media/image94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11" Type="http://schemas.openxmlformats.org/officeDocument/2006/relationships/image" Target="../media/image93.jpeg"/><Relationship Id="rId5" Type="http://schemas.openxmlformats.org/officeDocument/2006/relationships/image" Target="../media/image87.jpeg"/><Relationship Id="rId10" Type="http://schemas.openxmlformats.org/officeDocument/2006/relationships/image" Target="../media/image92.jpeg"/><Relationship Id="rId4" Type="http://schemas.openxmlformats.org/officeDocument/2006/relationships/image" Target="../media/image86.jpeg"/><Relationship Id="rId9" Type="http://schemas.openxmlformats.org/officeDocument/2006/relationships/image" Target="../media/image91.jpeg"/><Relationship Id="rId14" Type="http://schemas.openxmlformats.org/officeDocument/2006/relationships/image" Target="../media/image9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Relationship Id="rId9" Type="http://schemas.openxmlformats.org/officeDocument/2006/relationships/image" Target="../media/image1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g-BG" sz="4400" b="1" dirty="0">
                <a:latin typeface="+mn-lt"/>
              </a:rPr>
              <a:t>Съхраняване на оригинала при цикличните реставрационни намеси в ръкописи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4439" y="3897442"/>
            <a:ext cx="9813561" cy="1360357"/>
          </a:xfrm>
        </p:spPr>
        <p:txBody>
          <a:bodyPr>
            <a:normAutofit/>
          </a:bodyPr>
          <a:lstStyle/>
          <a:p>
            <a:r>
              <a:rPr lang="bg-BG" sz="2800" dirty="0" smtClean="0"/>
              <a:t>Румяна Дечева, реставратор </a:t>
            </a:r>
            <a:endParaRPr lang="en-US" sz="2800" dirty="0"/>
          </a:p>
          <a:p>
            <a:pPr algn="l"/>
            <a:r>
              <a:rPr lang="bg-BG" sz="2800" dirty="0" smtClean="0"/>
              <a:t>ЦСВП „Проф. Иван </a:t>
            </a:r>
            <a:r>
              <a:rPr lang="bg-BG" sz="2800" dirty="0" err="1" smtClean="0"/>
              <a:t>Дуйчев</a:t>
            </a:r>
            <a:r>
              <a:rPr lang="bg-BG" sz="2800" dirty="0" smtClean="0"/>
              <a:t>“</a:t>
            </a:r>
            <a:r>
              <a:rPr lang="en-US" sz="2800" dirty="0"/>
              <a:t> </a:t>
            </a:r>
            <a:r>
              <a:rPr lang="bg-BG" sz="2800" dirty="0" smtClean="0"/>
              <a:t>при</a:t>
            </a:r>
            <a:r>
              <a:rPr lang="en-US" sz="2800" dirty="0" smtClean="0"/>
              <a:t> </a:t>
            </a:r>
            <a:r>
              <a:rPr lang="bg-BG" sz="2800" dirty="0" smtClean="0"/>
              <a:t>СУ „Св. Климент Охридски“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96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2" descr="P11902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1" y="2247637"/>
            <a:ext cx="2438528" cy="148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" descr="monok_Gr_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25" y="2161249"/>
            <a:ext cx="3374305" cy="158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P11902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2446241"/>
            <a:ext cx="4342099" cy="111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-548533"/>
            <a:ext cx="9297610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0850" algn="l"/>
                <a:tab pos="900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</a:tabLst>
            </a:pPr>
            <a:endParaRPr kumimoji="0" lang="bg-BG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</a:tabLst>
            </a:pPr>
            <a:endParaRPr lang="bg-BG" altLang="en-US" sz="1300" dirty="0"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</a:tabLst>
            </a:pPr>
            <a:endParaRPr kumimoji="0" lang="bg-BG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</a:tabLst>
            </a:pPr>
            <a:r>
              <a:rPr kumimoji="0" lang="bg-BG" alt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Подписани от подвързвача Козма кодекси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</a:tabLst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969400" y="1364620"/>
            <a:ext cx="3770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endParaRPr kumimoji="0" lang="bg-BG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-379178" y="266767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б</a:t>
            </a:r>
            <a:endParaRPr kumimoji="0" lang="en-US" altLang="en-US" sz="1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22434" y="3095918"/>
            <a:ext cx="10988777" cy="3062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87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87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altLang="en-US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just"/>
            <a:endParaRPr kumimoji="0" lang="bg-BG" alt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387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bg-BG" altLang="en-US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bg-BG" altLang="en-US" sz="3200" dirty="0">
                <a:ea typeface="Times New Roman" panose="02020603050405020304" pitchFamily="18" charset="0"/>
              </a:rPr>
              <a:t> </a:t>
            </a:r>
            <a:endParaRPr kumimoji="0" lang="bg-BG" alt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387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а – </a:t>
            </a:r>
            <a:r>
              <a:rPr kumimoji="0" lang="bg-BG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Монокондилион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на </a:t>
            </a:r>
            <a:r>
              <a:rPr kumimoji="0" lang="bg-BG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подвързача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Козма от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Nr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2610 Атина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387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б –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Cod. D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altLang="en-US" sz="2800" b="1" dirty="0">
                <a:latin typeface="Calibri" panose="020F0502020204030204" pitchFamily="34" charset="0"/>
                <a:ea typeface="Times New Roman" panose="02020603050405020304" pitchFamily="18" charset="0"/>
              </a:rPr>
              <a:t>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22 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387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в – Приписка за подвързване от Козма през 1613/14 г.,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Cod. D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US" altLang="en-US" sz="2800" b="1" dirty="0">
                <a:latin typeface="Calibri" panose="020F0502020204030204" pitchFamily="34" charset="0"/>
                <a:ea typeface="Times New Roman" panose="02020603050405020304" pitchFamily="18" charset="0"/>
              </a:rPr>
              <a:t>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</a:t>
            </a:r>
            <a:r>
              <a:rPr kumimoji="0" lang="bg-BG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7</a:t>
            </a:r>
            <a:endParaRPr kumimoji="0" lang="bg-BG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6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474" y="-2944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Cod. D. sl. 2</a:t>
            </a:r>
            <a:endParaRPr lang="en-US" sz="32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274" y="405063"/>
            <a:ext cx="3812500" cy="2859375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7251" y="1043693"/>
            <a:ext cx="2732258" cy="2049194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1246" y="1038915"/>
            <a:ext cx="2609958" cy="19574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99033" y="1531945"/>
            <a:ext cx="2508678" cy="9714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1" y="3979888"/>
            <a:ext cx="2618281" cy="196371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244" y="3697613"/>
            <a:ext cx="1896195" cy="25282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274" y="3963943"/>
            <a:ext cx="2835470" cy="21266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756" y="3979889"/>
            <a:ext cx="2814210" cy="211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42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387" y="-324423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</a:rPr>
              <a:t>Cod. D. sl. 2 - </a:t>
            </a:r>
            <a:r>
              <a:rPr lang="bg-BG" sz="3200" b="1" dirty="0" smtClean="0">
                <a:latin typeface="Calibri" panose="020F0502020204030204" pitchFamily="34" charset="0"/>
              </a:rPr>
              <a:t>реставрация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3" y="744681"/>
            <a:ext cx="3525482" cy="264411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81" y="3586378"/>
            <a:ext cx="1800367" cy="11777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2" y="4961743"/>
            <a:ext cx="1651584" cy="15401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972" y="832983"/>
            <a:ext cx="1842652" cy="25558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20389" y="1238174"/>
            <a:ext cx="2520815" cy="17454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948" y="3534202"/>
            <a:ext cx="1868774" cy="14015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7983" y="5057146"/>
            <a:ext cx="1896256" cy="19153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8933" y="833778"/>
            <a:ext cx="2522704" cy="24659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339" y="3877890"/>
            <a:ext cx="3566580" cy="26239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093" y="3784423"/>
            <a:ext cx="3499359" cy="281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40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Cod. D. suppl</a:t>
            </a:r>
            <a:r>
              <a:rPr lang="en-US" sz="3200" b="1" dirty="0">
                <a:latin typeface="+mn-lt"/>
              </a:rPr>
              <a:t>. sl. </a:t>
            </a:r>
            <a:r>
              <a:rPr lang="en-US" sz="3200" b="1" dirty="0" smtClean="0">
                <a:latin typeface="+mn-lt"/>
              </a:rPr>
              <a:t>6                                   Cod. D. </a:t>
            </a:r>
            <a:r>
              <a:rPr lang="en-US" sz="3200" b="1" dirty="0">
                <a:latin typeface="+mn-lt"/>
              </a:rPr>
              <a:t>g</a:t>
            </a:r>
            <a:r>
              <a:rPr lang="en-US" sz="3200" b="1" dirty="0" smtClean="0">
                <a:latin typeface="+mn-lt"/>
              </a:rPr>
              <a:t>r. 157</a:t>
            </a:r>
            <a:endParaRPr lang="en-US" sz="32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5" y="1391899"/>
            <a:ext cx="3668710" cy="25964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99" y="4168280"/>
            <a:ext cx="3767896" cy="2562169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92843" y="2396743"/>
            <a:ext cx="4063855" cy="30478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97927" y="2396744"/>
            <a:ext cx="4063854" cy="304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600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89513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+mn-lt"/>
              </a:rPr>
              <a:t>Cod. D. Gr. 338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80" y="654334"/>
            <a:ext cx="2101389" cy="31520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470" y="728763"/>
            <a:ext cx="4077324" cy="2718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06" y="4033003"/>
            <a:ext cx="1778450" cy="11856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851" y="794762"/>
            <a:ext cx="2537955" cy="19034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148" y="764783"/>
            <a:ext cx="2577929" cy="19334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8744" y="3614785"/>
            <a:ext cx="2161050" cy="32380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851" y="3614785"/>
            <a:ext cx="2204886" cy="33073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700" y="3842163"/>
            <a:ext cx="1901714" cy="28525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63" y="5360801"/>
            <a:ext cx="1792340" cy="134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93953" y="479685"/>
            <a:ext cx="9144000" cy="6789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+mn-lt"/>
              </a:rPr>
              <a:t>Cod. D. gr. 282</a:t>
            </a:r>
            <a:endParaRPr lang="en-US" sz="28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6817" y="1832135"/>
            <a:ext cx="3257887" cy="2171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04284" y="2538366"/>
            <a:ext cx="2884456" cy="959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207" y="4547041"/>
            <a:ext cx="2738203" cy="20536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8610" y="1139762"/>
            <a:ext cx="2941911" cy="22064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19" y="4214060"/>
            <a:ext cx="3182177" cy="23866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04876" y="1146855"/>
            <a:ext cx="2998655" cy="224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83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555" y="-309432"/>
            <a:ext cx="10515600" cy="1325563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latin typeface="+mn-lt"/>
              </a:rPr>
              <a:t>Затваряне на разкъсвания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37345" y="899494"/>
            <a:ext cx="1910408" cy="14328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91945" y="894394"/>
            <a:ext cx="1869603" cy="14022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54" y="4265753"/>
            <a:ext cx="1593432" cy="11950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39" y="4265753"/>
            <a:ext cx="1593432" cy="11950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6" y="5711253"/>
            <a:ext cx="1746318" cy="1309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13" y="5711253"/>
            <a:ext cx="1528996" cy="11467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15" y="2762019"/>
            <a:ext cx="1680562" cy="12604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604" y="2762868"/>
            <a:ext cx="1679430" cy="12595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26586" y="3439756"/>
            <a:ext cx="3478115" cy="26085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33723" y="3431549"/>
            <a:ext cx="3412475" cy="25593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14" y="641926"/>
            <a:ext cx="2426273" cy="18197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216" y="641926"/>
            <a:ext cx="2409529" cy="18071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911" y="921548"/>
            <a:ext cx="1330575" cy="99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07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b="1" dirty="0" smtClean="0">
                <a:latin typeface="+mn-lt"/>
              </a:rPr>
              <a:t>Иван </a:t>
            </a:r>
            <a:r>
              <a:rPr lang="bg-BG" sz="3200" b="1" dirty="0" err="1" smtClean="0">
                <a:latin typeface="+mn-lt"/>
              </a:rPr>
              <a:t>Касев</a:t>
            </a:r>
            <a:r>
              <a:rPr lang="bg-BG" sz="3200" b="1" dirty="0" smtClean="0">
                <a:latin typeface="+mn-lt"/>
              </a:rPr>
              <a:t> от Трявна, рисунка, ХІХ в.</a:t>
            </a:r>
            <a:endParaRPr lang="en-US" sz="32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7" t="4827" r="13563" b="2989"/>
          <a:stretch/>
        </p:blipFill>
        <p:spPr>
          <a:xfrm>
            <a:off x="359360" y="1480457"/>
            <a:ext cx="2535493" cy="2529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3" t="4368" r="14425" b="2529"/>
          <a:stretch/>
        </p:blipFill>
        <p:spPr>
          <a:xfrm>
            <a:off x="3069770" y="1480457"/>
            <a:ext cx="2601183" cy="2538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09" y="4503875"/>
            <a:ext cx="2439144" cy="18293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93106" y="4460612"/>
            <a:ext cx="2554511" cy="191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3" b="8533"/>
          <a:stretch/>
        </p:blipFill>
        <p:spPr>
          <a:xfrm rot="5400000">
            <a:off x="7659889" y="2222820"/>
            <a:ext cx="5795216" cy="3027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400" y="2571178"/>
            <a:ext cx="2576930" cy="193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29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923" y="-18487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               </a:t>
            </a:r>
            <a:r>
              <a:rPr lang="en-US" sz="3200" b="1" dirty="0" smtClean="0">
                <a:latin typeface="+mn-lt"/>
              </a:rPr>
              <a:t>Cod. D. sl</a:t>
            </a:r>
            <a:r>
              <a:rPr lang="en-US" sz="3200" b="1" dirty="0">
                <a:latin typeface="+mn-lt"/>
              </a:rPr>
              <a:t>.</a:t>
            </a:r>
            <a:r>
              <a:rPr lang="en-US" sz="3200" b="1" dirty="0" smtClean="0">
                <a:latin typeface="+mn-lt"/>
              </a:rPr>
              <a:t> 31</a:t>
            </a:r>
            <a:endParaRPr lang="en-US" sz="32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19" y="365125"/>
            <a:ext cx="2142011" cy="595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833" y="4763953"/>
            <a:ext cx="2457451" cy="18430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99246" y="1137525"/>
            <a:ext cx="2388338" cy="17912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1594" y="1787261"/>
            <a:ext cx="3036678" cy="22775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723" y="73659"/>
            <a:ext cx="2544658" cy="19084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45805" y="2730789"/>
            <a:ext cx="5558155" cy="21523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81351" y="3379038"/>
            <a:ext cx="4555348" cy="21306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7965" y="3955282"/>
            <a:ext cx="3145519" cy="222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1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800" b="1" dirty="0" smtClean="0">
                <a:latin typeface="+mn-lt"/>
              </a:rPr>
              <a:t>Охрид </a:t>
            </a:r>
            <a:r>
              <a:rPr lang="bg-BG" sz="2800" b="1" dirty="0" err="1" smtClean="0">
                <a:latin typeface="+mn-lt"/>
              </a:rPr>
              <a:t>Инв</a:t>
            </a:r>
            <a:r>
              <a:rPr lang="bg-BG" sz="2800" b="1" dirty="0" smtClean="0">
                <a:latin typeface="+mn-lt"/>
              </a:rPr>
              <a:t>. 55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87" y="2010396"/>
            <a:ext cx="3262745" cy="43475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09" y="2006614"/>
            <a:ext cx="326350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27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210" y="-509666"/>
            <a:ext cx="10515600" cy="2125403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+mn-lt"/>
              </a:rPr>
              <a:t>                                                                 </a:t>
            </a:r>
            <a:br>
              <a:rPr lang="en-US" sz="3200" b="1" dirty="0" smtClean="0">
                <a:latin typeface="+mn-lt"/>
              </a:rPr>
            </a:br>
            <a:r>
              <a:rPr lang="en-US" sz="3200" b="1" dirty="0">
                <a:latin typeface="+mn-lt"/>
              </a:rPr>
              <a:t/>
            </a:r>
            <a:br>
              <a:rPr lang="en-US" sz="3200" b="1" dirty="0">
                <a:latin typeface="+mn-lt"/>
              </a:rPr>
            </a:br>
            <a:r>
              <a:rPr lang="en-US" sz="3200" b="1" dirty="0" smtClean="0">
                <a:latin typeface="+mn-lt"/>
              </a:rPr>
              <a:t/>
            </a:r>
            <a:br>
              <a:rPr lang="en-US" sz="3200" b="1" dirty="0" smtClean="0">
                <a:latin typeface="+mn-lt"/>
              </a:rPr>
            </a:br>
            <a:r>
              <a:rPr lang="en-US" sz="3200" b="1" dirty="0">
                <a:latin typeface="+mn-lt"/>
              </a:rPr>
              <a:t>	</a:t>
            </a:r>
            <a:r>
              <a:rPr lang="en-US" sz="3200" b="1" dirty="0" smtClean="0">
                <a:latin typeface="+mn-lt"/>
              </a:rPr>
              <a:t>					Cod. D. gr. 212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 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8" y="58843"/>
            <a:ext cx="2075856" cy="31137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81" y="3381778"/>
            <a:ext cx="2099713" cy="31495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84" y="58844"/>
            <a:ext cx="2075856" cy="31137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0" y="3381778"/>
            <a:ext cx="2099713" cy="31495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3814269" y="3298885"/>
            <a:ext cx="3575186" cy="2383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7556919" y="3310132"/>
            <a:ext cx="3561692" cy="23744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0274" y="3907871"/>
            <a:ext cx="3563576" cy="11808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9453753" y="3879097"/>
            <a:ext cx="3558391" cy="123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40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Cod. D. gr. 41 </a:t>
            </a:r>
            <a:r>
              <a:rPr lang="bg-BG" sz="3200" b="1" dirty="0" smtClean="0">
                <a:latin typeface="+mn-lt"/>
              </a:rPr>
              <a:t>преди реставрация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3" t="4156" r="15251" b="7013"/>
          <a:stretch/>
        </p:blipFill>
        <p:spPr>
          <a:xfrm>
            <a:off x="2346819" y="1690688"/>
            <a:ext cx="2833214" cy="29362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2" t="10185" r="26250" b="4815"/>
          <a:stretch/>
        </p:blipFill>
        <p:spPr>
          <a:xfrm>
            <a:off x="5612616" y="1592839"/>
            <a:ext cx="2654300" cy="31319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27222" r="10417" b="19259"/>
          <a:stretch/>
        </p:blipFill>
        <p:spPr>
          <a:xfrm rot="5400000">
            <a:off x="8267448" y="2411745"/>
            <a:ext cx="3085819" cy="154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08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1" t="10926" r="14306" b="9074"/>
          <a:stretch/>
        </p:blipFill>
        <p:spPr>
          <a:xfrm rot="16200000">
            <a:off x="25207" y="1785146"/>
            <a:ext cx="2997586" cy="22919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t="13149" r="6389" b="3519"/>
          <a:stretch/>
        </p:blipFill>
        <p:spPr>
          <a:xfrm rot="16200000">
            <a:off x="2407199" y="1891857"/>
            <a:ext cx="2966931" cy="21091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t="15000" r="10138" b="12963"/>
          <a:stretch/>
        </p:blipFill>
        <p:spPr>
          <a:xfrm>
            <a:off x="725802" y="5002467"/>
            <a:ext cx="2027799" cy="1348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9" t="16008" r="5484" b="13622"/>
          <a:stretch/>
        </p:blipFill>
        <p:spPr>
          <a:xfrm rot="10800000">
            <a:off x="3089441" y="5107587"/>
            <a:ext cx="2071041" cy="12432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t="27486" r="6241" b="20976"/>
          <a:stretch/>
        </p:blipFill>
        <p:spPr>
          <a:xfrm rot="5400000">
            <a:off x="4669817" y="2264458"/>
            <a:ext cx="2842847" cy="13639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3518" r="15973" b="4629"/>
          <a:stretch/>
        </p:blipFill>
        <p:spPr>
          <a:xfrm>
            <a:off x="7927119" y="4055488"/>
            <a:ext cx="3006317" cy="25887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3" t="3634" r="6805"/>
          <a:stretch/>
        </p:blipFill>
        <p:spPr>
          <a:xfrm>
            <a:off x="7861120" y="1182246"/>
            <a:ext cx="3138314" cy="260047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5802" y="569998"/>
            <a:ext cx="56832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Cod. D. gr. 41 </a:t>
            </a:r>
            <a:r>
              <a:rPr lang="bg-BG" sz="3200" b="1" dirty="0" smtClean="0"/>
              <a:t>след реставрация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8680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7613" y="-197760"/>
            <a:ext cx="10515600" cy="1325563"/>
          </a:xfrm>
        </p:spPr>
        <p:txBody>
          <a:bodyPr>
            <a:normAutofit/>
          </a:bodyPr>
          <a:lstStyle/>
          <a:p>
            <a:r>
              <a:rPr lang="bg-BG" sz="3200" b="1" dirty="0" smtClean="0">
                <a:latin typeface="+mn-lt"/>
              </a:rPr>
              <a:t>  Книжно тяло                                                                                                      				</a:t>
            </a:r>
            <a:r>
              <a:rPr lang="bg-BG" sz="2000" b="1" dirty="0" smtClean="0">
                <a:latin typeface="+mn-lt"/>
              </a:rPr>
              <a:t>Требник, ХVІІ в., собственост на Румен Манов</a:t>
            </a:r>
            <a:endParaRPr lang="en-US" sz="20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47" y="712999"/>
            <a:ext cx="1823354" cy="136751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675" y="872370"/>
            <a:ext cx="3497574" cy="26231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599" y="881996"/>
            <a:ext cx="4625778" cy="2588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170" y="3680160"/>
            <a:ext cx="2076198" cy="32174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6" y="2536008"/>
            <a:ext cx="2361641" cy="17712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26903" y="4165388"/>
            <a:ext cx="3077271" cy="23079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41541" y="4165389"/>
            <a:ext cx="3077271" cy="23079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1" y="4762734"/>
            <a:ext cx="2473898" cy="185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94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latin typeface="+mn-lt"/>
              </a:rPr>
              <a:t>P 99</a:t>
            </a:r>
            <a:r>
              <a:rPr lang="bg-BG" sz="3200" b="1" dirty="0" smtClean="0">
                <a:latin typeface="+mn-lt"/>
              </a:rPr>
              <a:t>, ХІ в.</a:t>
            </a:r>
            <a:r>
              <a:rPr lang="bg-BG" sz="3200" b="1" dirty="0">
                <a:latin typeface="+mn-lt"/>
              </a:rPr>
              <a:t> </a:t>
            </a:r>
            <a:r>
              <a:rPr lang="bg-BG" sz="3200" b="1" dirty="0" smtClean="0">
                <a:latin typeface="+mn-lt"/>
              </a:rPr>
              <a:t>                                               Кюстендилски </a:t>
            </a:r>
            <a:r>
              <a:rPr lang="bg-BG" sz="3200" b="1" dirty="0">
                <a:latin typeface="+mn-lt"/>
              </a:rPr>
              <a:t>триод, ХІІІ в. </a:t>
            </a:r>
            <a:r>
              <a:rPr lang="bg-BG" sz="3200" b="1" dirty="0" smtClean="0">
                <a:latin typeface="+mn-lt"/>
              </a:rPr>
              <a:t/>
            </a:r>
            <a:br>
              <a:rPr lang="bg-BG" sz="3200" b="1" dirty="0" smtClean="0">
                <a:latin typeface="+mn-lt"/>
              </a:rPr>
            </a:br>
            <a:r>
              <a:rPr lang="bg-BG" sz="3200" b="1" dirty="0" smtClean="0">
                <a:latin typeface="+mn-lt"/>
              </a:rPr>
              <a:t>НБИВ – Пловдив                                  РИМ - Кюстендил                 							</a:t>
            </a:r>
            <a:br>
              <a:rPr lang="bg-BG" sz="3200" b="1" dirty="0" smtClean="0">
                <a:latin typeface="+mn-lt"/>
              </a:rPr>
            </a:br>
            <a:r>
              <a:rPr lang="bg-BG" sz="3200" b="1" dirty="0" smtClean="0">
                <a:latin typeface="+mn-lt"/>
              </a:rPr>
              <a:t/>
            </a:r>
            <a:br>
              <a:rPr lang="bg-BG" sz="3200" b="1" dirty="0" smtClean="0">
                <a:latin typeface="+mn-lt"/>
              </a:rPr>
            </a:br>
            <a:endParaRPr lang="en-US" sz="32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1" y="1386311"/>
            <a:ext cx="2236328" cy="16772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2973" y="3820149"/>
            <a:ext cx="2517097" cy="18878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528" y="1323963"/>
            <a:ext cx="2653257" cy="1989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921" y="4002921"/>
            <a:ext cx="2839209" cy="2019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743" y="1081934"/>
            <a:ext cx="3048000" cy="228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052" y="690459"/>
            <a:ext cx="2027186" cy="27029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600" y="3837638"/>
            <a:ext cx="3133672" cy="235025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706" y="4002921"/>
            <a:ext cx="2913294" cy="218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9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b="1" dirty="0" smtClean="0">
                <a:latin typeface="+mn-lt"/>
              </a:rPr>
              <a:t>Подвързия</a:t>
            </a:r>
            <a:endParaRPr lang="en-US" sz="3200" b="1" dirty="0">
              <a:latin typeface="+mn-lt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9766" y="1054344"/>
            <a:ext cx="3088166" cy="2058777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05439"/>
            <a:ext cx="2365783" cy="3154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73104" y="1776336"/>
            <a:ext cx="3392237" cy="25441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185" y="3981761"/>
            <a:ext cx="3531169" cy="26483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11277" y="736499"/>
            <a:ext cx="3477169" cy="260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60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+mn-lt"/>
              </a:rPr>
              <a:t>Cod. D. gr. 166                                Cod. D. sl. 2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75" y="1690688"/>
            <a:ext cx="4253808" cy="31925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219" y="1199213"/>
            <a:ext cx="1264561" cy="402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42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196</Words>
  <Application>Microsoft Office PowerPoint</Application>
  <PresentationFormat>Widescreen</PresentationFormat>
  <Paragraphs>32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Съхраняване на оригинала при цикличните реставрационни намеси в ръкописи </vt:lpstr>
      <vt:lpstr>Охрид Инв. 55</vt:lpstr>
      <vt:lpstr>                                                                          Cod. D. gr. 212  </vt:lpstr>
      <vt:lpstr>Cod. D. gr. 41 преди реставрация</vt:lpstr>
      <vt:lpstr>PowerPoint Presentation</vt:lpstr>
      <vt:lpstr>  Книжно тяло                                                                                                          Требник, ХVІІ в., собственост на Румен Манов</vt:lpstr>
      <vt:lpstr>P 99, ХІ в.                                                Кюстендилски триод, ХІІІ в.  НБИВ – Пловдив                                  РИМ - Кюстендил                          </vt:lpstr>
      <vt:lpstr>Подвързия</vt:lpstr>
      <vt:lpstr>Cod. D. gr. 166                                Cod. D. sl. 2</vt:lpstr>
      <vt:lpstr>PowerPoint Presentation</vt:lpstr>
      <vt:lpstr>Cod. D. sl. 2</vt:lpstr>
      <vt:lpstr>Cod. D. sl. 2 - реставрация</vt:lpstr>
      <vt:lpstr>Cod. D. suppl. sl. 6                                   Cod. D. gr. 157</vt:lpstr>
      <vt:lpstr>Cod. D. Gr. 338</vt:lpstr>
      <vt:lpstr>Cod. D. gr. 282</vt:lpstr>
      <vt:lpstr>Затваряне на разкъсвания</vt:lpstr>
      <vt:lpstr>Иван Касев от Трявна, рисунка, ХІХ в.</vt:lpstr>
      <vt:lpstr>               Cod. D. sl. 31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Съхраняване на оригинала при цикличните реставрационни намеси в ръкописи</dc:title>
  <dc:creator>chitalnya</dc:creator>
  <cp:lastModifiedBy>Windows User</cp:lastModifiedBy>
  <cp:revision>50</cp:revision>
  <dcterms:created xsi:type="dcterms:W3CDTF">2018-09-21T12:10:23Z</dcterms:created>
  <dcterms:modified xsi:type="dcterms:W3CDTF">2018-09-26T19:30:38Z</dcterms:modified>
</cp:coreProperties>
</file>