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6" r:id="rId2"/>
    <p:sldMasterId id="2147483728" r:id="rId3"/>
  </p:sldMasterIdLst>
  <p:notesMasterIdLst>
    <p:notesMasterId r:id="rId41"/>
  </p:notesMasterIdLst>
  <p:handoutMasterIdLst>
    <p:handoutMasterId r:id="rId42"/>
  </p:handoutMasterIdLst>
  <p:sldIdLst>
    <p:sldId id="257" r:id="rId4"/>
    <p:sldId id="262" r:id="rId5"/>
    <p:sldId id="299" r:id="rId6"/>
    <p:sldId id="286" r:id="rId7"/>
    <p:sldId id="269" r:id="rId8"/>
    <p:sldId id="283" r:id="rId9"/>
    <p:sldId id="302" r:id="rId10"/>
    <p:sldId id="301" r:id="rId11"/>
    <p:sldId id="278" r:id="rId12"/>
    <p:sldId id="279" r:id="rId13"/>
    <p:sldId id="280" r:id="rId14"/>
    <p:sldId id="271" r:id="rId15"/>
    <p:sldId id="298" r:id="rId16"/>
    <p:sldId id="272" r:id="rId17"/>
    <p:sldId id="277" r:id="rId18"/>
    <p:sldId id="270" r:id="rId19"/>
    <p:sldId id="266" r:id="rId20"/>
    <p:sldId id="300" r:id="rId21"/>
    <p:sldId id="263" r:id="rId22"/>
    <p:sldId id="289" r:id="rId23"/>
    <p:sldId id="264" r:id="rId24"/>
    <p:sldId id="267" r:id="rId25"/>
    <p:sldId id="291" r:id="rId26"/>
    <p:sldId id="292" r:id="rId27"/>
    <p:sldId id="293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297" r:id="rId40"/>
  </p:sldIdLst>
  <p:sldSz cx="9144000" cy="6858000" type="screen4x3"/>
  <p:notesSz cx="6858000" cy="9144000"/>
  <p:defaultTextStyle>
    <a:defPPr>
      <a:defRPr lang="bg-BG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 xmlns="">
        <p14:section name="Секция по подразбиране" id="{EFAFEDF1-6B4D-43F3-AAFA-B05991872393}">
          <p14:sldIdLst>
            <p14:sldId id="257"/>
            <p14:sldId id="262"/>
            <p14:sldId id="299"/>
            <p14:sldId id="286"/>
            <p14:sldId id="269"/>
            <p14:sldId id="283"/>
            <p14:sldId id="302"/>
            <p14:sldId id="301"/>
            <p14:sldId id="278"/>
            <p14:sldId id="279"/>
            <p14:sldId id="280"/>
            <p14:sldId id="271"/>
            <p14:sldId id="298"/>
            <p14:sldId id="272"/>
            <p14:sldId id="277"/>
            <p14:sldId id="270"/>
            <p14:sldId id="266"/>
            <p14:sldId id="300"/>
            <p14:sldId id="263"/>
            <p14:sldId id="289"/>
            <p14:sldId id="264"/>
            <p14:sldId id="267"/>
            <p14:sldId id="291"/>
            <p14:sldId id="292"/>
            <p14:sldId id="293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</p14:sldIdLst>
        </p14:section>
        <p14:section name="Неозаглавена секция" id="{0A49E1A1-058D-4287-B976-D12C5E77D4D6}">
          <p14:sldIdLst>
            <p14:sldId id="29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endParaRPr lang="bg-BG" altLang="bg-BG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7A19145C-42C3-4D85-98F4-64890BB75E6D}" type="datetimeFigureOut">
              <a:rPr lang="bg-BG" altLang="bg-BG"/>
              <a:pPr/>
              <a:t>25.9.2018 г.</a:t>
            </a:fld>
            <a:endParaRPr lang="bg-BG" altLang="bg-BG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endParaRPr lang="bg-BG" altLang="bg-BG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6307AFE-D928-4FB9-B1C6-DA6980590822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16830230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endParaRPr lang="bg-BG" altLang="bg-BG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0A01A4D-AC7C-48D8-9052-C7E0BD2C70E9}" type="datetimeFigureOut">
              <a:rPr lang="bg-BG" altLang="bg-BG"/>
              <a:pPr/>
              <a:t>25.9.2018 г.</a:t>
            </a:fld>
            <a:endParaRPr lang="bg-BG" altLang="bg-BG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Click to edit Master text styles</a:t>
            </a:r>
          </a:p>
          <a:p>
            <a:pPr lvl="1"/>
            <a:r>
              <a:rPr lang="bg-BG" altLang="bg-BG" smtClean="0"/>
              <a:t>Second level</a:t>
            </a:r>
          </a:p>
          <a:p>
            <a:pPr lvl="2"/>
            <a:r>
              <a:rPr lang="bg-BG" altLang="bg-BG" smtClean="0"/>
              <a:t>Third level</a:t>
            </a:r>
          </a:p>
          <a:p>
            <a:pPr lvl="3"/>
            <a:r>
              <a:rPr lang="bg-BG" altLang="bg-BG" smtClean="0"/>
              <a:t>Fourth level</a:t>
            </a:r>
          </a:p>
          <a:p>
            <a:pPr lvl="4"/>
            <a:r>
              <a:rPr lang="bg-BG" altLang="bg-BG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endParaRPr lang="bg-BG" altLang="bg-BG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8081E5D-BE83-4A7B-B0DD-A7D03662BF3B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26049496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E1B8ED9-3914-478E-A167-90578A2E49BF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D51EF36-B130-43A5-8D90-3988D0E3B74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855138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F0AD935-4CA0-4A93-A17A-DFDD12FC7CCB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F9DF0DA-8FCF-4276-BC13-3E4DA0029F8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1933164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0E816B6A-0400-4FC5-8E40-D307C513503D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65FB1A75-00BE-482C-999D-5F4CA60080B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907231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146DB9-1C99-429A-9853-A581C5973130}" type="datetimeFigureOut">
              <a:rPr lang="bg-BG" altLang="bg-BG"/>
              <a:pPr/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22AEB-F54E-446C-B1D0-3C196021E2C8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3204890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28BA2C-851A-4829-BA9D-627D97931315}" type="datetimeFigureOut">
              <a:rPr lang="bg-BG" altLang="bg-BG"/>
              <a:pPr/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AF6C7A-BB03-4F17-BEF2-3C65EABE7441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4183417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5420F2-B6C8-4112-83F0-A7700D0D9C72}" type="datetimeFigureOut">
              <a:rPr lang="bg-BG" altLang="bg-BG"/>
              <a:pPr/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992E4-866D-4452-AFEC-414C69C18709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15480867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A4E77F-ACD3-4C06-B0D4-1B0FC950D250}" type="datetimeFigureOut">
              <a:rPr lang="bg-BG" altLang="bg-BG"/>
              <a:pPr/>
              <a:t>25.9.2018 г.</a:t>
            </a:fld>
            <a:endParaRPr lang="bg-BG" alt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850F72-6E8F-47B8-B6C1-425903EBDC37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4023629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6A2019-AEEF-41AD-B3FD-99168E93B74D}" type="datetimeFigureOut">
              <a:rPr lang="bg-BG" altLang="bg-BG"/>
              <a:pPr/>
              <a:t>25.9.2018 г.</a:t>
            </a:fld>
            <a:endParaRPr lang="bg-BG" alt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E933E-A600-4F36-B505-C5EEBFD01DD2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908231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747923-B476-4322-8C1F-0088D3EF0353}" type="datetimeFigureOut">
              <a:rPr lang="bg-BG" altLang="bg-BG"/>
              <a:pPr/>
              <a:t>25.9.2018 г.</a:t>
            </a:fld>
            <a:endParaRPr lang="bg-BG" altLang="bg-B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06248-5361-4057-91B2-430FEAD3E4EB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41435491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CB96BD-0C25-40A7-91A9-2C8C9BFB0130}" type="datetimeFigureOut">
              <a:rPr lang="bg-BG" altLang="bg-BG"/>
              <a:pPr/>
              <a:t>25.9.2018 г.</a:t>
            </a:fld>
            <a:endParaRPr lang="bg-BG" alt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6E5752-003E-488B-912A-995245E8320E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35936888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052297-C256-4047-9F5B-11CDB3A8FAEB}" type="datetimeFigureOut">
              <a:rPr lang="bg-BG" altLang="bg-BG"/>
              <a:pPr/>
              <a:t>25.9.2018 г.</a:t>
            </a:fld>
            <a:endParaRPr lang="bg-BG" alt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CD2A7A-57E9-4CDB-8AB9-9F5EFBBC85C8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2198662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56FFE33-E3B5-43F6-A4BA-64C0929AAE4B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013388D-43E8-4FC1-ACDA-B20CF02A50BC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4877896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91196B-0481-4C16-9E39-89087E1DCBB9}" type="datetimeFigureOut">
              <a:rPr lang="bg-BG" altLang="bg-BG"/>
              <a:pPr/>
              <a:t>25.9.2018 г.</a:t>
            </a:fld>
            <a:endParaRPr lang="bg-BG" alt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ED5AA7-8C58-4D5E-80DA-48D82D63C704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24380300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232DCA-FE2F-40D4-ABDA-F2C8DF6FB0AE}" type="datetimeFigureOut">
              <a:rPr lang="bg-BG" altLang="bg-BG"/>
              <a:pPr/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CDEAA0-FFC6-4244-8326-A87548C85D5D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456243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D03F68-E344-4BBC-A5A9-DC599707CE36}" type="datetimeFigureOut">
              <a:rPr lang="bg-BG" altLang="bg-BG"/>
              <a:pPr/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664EEF-71A4-40C5-B353-77D5A87373DC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36340727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E1B8ED9-3914-478E-A167-90578A2E49BF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D51EF36-B130-43A5-8D90-3988D0E3B74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36232273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56FFE33-E3B5-43F6-A4BA-64C0929AAE4B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013388D-43E8-4FC1-ACDA-B20CF02A50BC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28054478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F4D27D8-7675-4B26-A1DB-72B95036350A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448574A-D4A9-43FF-A891-78316DC4635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26509650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5DBCD99A-D52D-455B-9769-CEFEB9184756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3FD6C67-83C5-4889-B1BB-E65345EFD77C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38690256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59A84CD-0CEF-423F-B1EE-66D33773F913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63AB333-F44D-4245-B2C9-0F5D915A8132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2735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A70BF15E-A8AB-4792-868A-1D86182273D2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83735C0-8F95-4B16-B7C2-5FCD3C78280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39778184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6D217D71-8BDC-4BEE-84C7-915154AA8555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19B9A2FB-81AB-4FE3-863C-124EA4097D3F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259504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F4D27D8-7675-4B26-A1DB-72B95036350A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448574A-D4A9-43FF-A891-78316DC4635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24903323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C724AD4-9BA8-4E22-9A6C-4C8D80B337FE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255F358-DAD8-4607-A362-F584F9D6D495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35975889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840DD32-5079-4B77-863F-94E9F2EA4A07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526F7343-683A-4DE5-8EF8-9C6832D0E56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4438441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F0AD935-4CA0-4A93-A17A-DFDD12FC7CCB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F9DF0DA-8FCF-4276-BC13-3E4DA0029F8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25483280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0E816B6A-0400-4FC5-8E40-D307C513503D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65FB1A75-00BE-482C-999D-5F4CA60080B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2553314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5DBCD99A-D52D-455B-9769-CEFEB9184756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3FD6C67-83C5-4889-B1BB-E65345EFD77C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2030737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59A84CD-0CEF-423F-B1EE-66D33773F913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63AB333-F44D-4245-B2C9-0F5D915A8132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328377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A70BF15E-A8AB-4792-868A-1D86182273D2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83735C0-8F95-4B16-B7C2-5FCD3C78280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3590139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6D217D71-8BDC-4BEE-84C7-915154AA8555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19B9A2FB-81AB-4FE3-863C-124EA4097D3F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801332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C724AD4-9BA8-4E22-9A6C-4C8D80B337FE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255F358-DAD8-4607-A362-F584F9D6D495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3665893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840DD32-5079-4B77-863F-94E9F2EA4A07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526F7343-683A-4DE5-8EF8-9C6832D0E56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3208352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l="-1000" t="-30000" r="-4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  <a:endParaRPr lang="bg-BG" altLang="bg-BG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bg-BG" altLang="bg-BG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+mn-lt"/>
                <a:ea typeface="MS PGothic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DF08E023-439B-4266-8D54-5DAE2BA437F6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+mn-lt"/>
                <a:ea typeface="MS PGothic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DE84D3C5-64CE-4515-AD07-8D51186FEAE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l="-1000" t="-30000" r="-4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  <a:endParaRPr lang="bg-BG" altLang="bg-BG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bg-BG" altLang="bg-BG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 algn="l"/>
            <a:fld id="{0FF4E68F-6CF6-43F2-A847-8DCAA1092837}" type="datetimeFigureOut">
              <a:rPr lang="bg-BG" altLang="bg-BG" smtClean="0">
                <a:ea typeface="MS PGothic" pitchFamily="34" charset="-128"/>
              </a:rPr>
              <a:pPr algn="l"/>
              <a:t>25.9.2018 г.</a:t>
            </a:fld>
            <a:endParaRPr lang="bg-BG" altLang="bg-BG" smtClean="0"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fld id="{5DE5C586-EA2F-4091-A137-8D7442AA73AA}" type="slidenum">
              <a:rPr lang="bg-BG" altLang="bg-BG" smtClean="0">
                <a:ea typeface="MS PGothic" pitchFamily="34" charset="-128"/>
              </a:rPr>
              <a:pPr/>
              <a:t>‹#›</a:t>
            </a:fld>
            <a:endParaRPr lang="bg-BG" altLang="bg-BG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6821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t="-30000" r="-3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  <a:endParaRPr lang="bg-BG" altLang="bg-BG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bg-BG" altLang="bg-BG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+mn-lt"/>
                <a:ea typeface="MS PGothic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DF08E023-439B-4266-8D54-5DAE2BA437F6}" type="datetimeFigureOut">
              <a:rPr lang="bg-BG" altLang="bg-BG"/>
              <a:pPr>
                <a:defRPr/>
              </a:pPr>
              <a:t>25.9.2018 г.</a:t>
            </a:fld>
            <a:endParaRPr lang="bg-BG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+mn-lt"/>
                <a:ea typeface="MS PGothic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DE84D3C5-64CE-4515-AD07-8D51186FEAE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xmlns="" val="263198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petarmutafchiev.nbu.bg/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archive.nbu.bg/" TargetMode="External"/><Relationship Id="rId2" Type="http://schemas.openxmlformats.org/officeDocument/2006/relationships/hyperlink" Target="http://qopac.nbu.bg/EOSWebOPAC/OPAC/Index.aspx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P M jpeg43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4457700" cy="613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4211960" y="332656"/>
            <a:ext cx="5108347" cy="405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bg-BG" b="1" dirty="0" smtClean="0"/>
              <a:t>„Иновативни </a:t>
            </a:r>
            <a:r>
              <a:rPr lang="bg-BG" b="1" dirty="0"/>
              <a:t>подходи при представяне на документалното наследство на проф. Петър Мутафчиев (1883-1943) в Център за книгата на Нов български </a:t>
            </a:r>
            <a:r>
              <a:rPr lang="bg-BG" b="1" dirty="0" smtClean="0"/>
              <a:t>университет“</a:t>
            </a:r>
            <a:endParaRPr lang="bg-BG" altLang="bg-BG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716016" y="4869160"/>
            <a:ext cx="4269160" cy="998984"/>
          </a:xfrm>
        </p:spPr>
        <p:txBody>
          <a:bodyPr/>
          <a:lstStyle/>
          <a:p>
            <a:r>
              <a:rPr lang="bg-BG" sz="2000" dirty="0">
                <a:latin typeface="Calibri" panose="020F0502020204030204" pitchFamily="34" charset="0"/>
              </a:rPr>
              <a:t>Пламен </a:t>
            </a:r>
            <a:r>
              <a:rPr lang="bg-BG" sz="2000" dirty="0" err="1">
                <a:latin typeface="Calibri" panose="020F0502020204030204" pitchFamily="34" charset="0"/>
              </a:rPr>
              <a:t>Буланов</a:t>
            </a:r>
            <a:r>
              <a:rPr lang="bg-BG" sz="2000" dirty="0">
                <a:latin typeface="Calibri" panose="020F0502020204030204" pitchFamily="34" charset="0"/>
              </a:rPr>
              <a:t>, Тихомир </a:t>
            </a:r>
            <a:r>
              <a:rPr lang="bg-BG" sz="2000" dirty="0" smtClean="0">
                <a:latin typeface="Calibri" panose="020F0502020204030204" pitchFamily="34" charset="0"/>
              </a:rPr>
              <a:t>Асенов</a:t>
            </a:r>
            <a:r>
              <a:rPr lang="en-US" sz="2000" dirty="0">
                <a:latin typeface="Calibri" panose="020F0502020204030204" pitchFamily="34" charset="0"/>
              </a:rPr>
              <a:t/>
            </a:r>
            <a:br>
              <a:rPr lang="en-US" sz="2000" dirty="0">
                <a:latin typeface="Calibri" panose="020F0502020204030204" pitchFamily="34" charset="0"/>
              </a:rPr>
            </a:br>
            <a:r>
              <a:rPr lang="bg-BG" sz="2000" dirty="0" smtClean="0">
                <a:latin typeface="Calibri" panose="020F0502020204030204" pitchFamily="34" charset="0"/>
              </a:rPr>
              <a:t>Нов </a:t>
            </a:r>
            <a:r>
              <a:rPr lang="bg-BG" sz="2000" dirty="0">
                <a:latin typeface="Calibri" panose="020F0502020204030204" pitchFamily="34" charset="0"/>
              </a:rPr>
              <a:t>български университет</a:t>
            </a:r>
          </a:p>
        </p:txBody>
      </p:sp>
    </p:spTree>
  </p:cSld>
  <p:clrMapOvr>
    <a:masterClrMapping/>
  </p:clrMapOvr>
  <p:transition spd="slow" advTm="1154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 idx="4294967295"/>
          </p:nvPr>
        </p:nvSpPr>
        <p:spPr>
          <a:xfrm>
            <a:off x="467544" y="260648"/>
            <a:ext cx="8229600" cy="634082"/>
          </a:xfrm>
        </p:spPr>
        <p:txBody>
          <a:bodyPr/>
          <a:lstStyle/>
          <a:p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Проф.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Петър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Мутафчиев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Нов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български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университет</a:t>
            </a:r>
            <a:endParaRPr lang="bg-BG" altLang="bg-BG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7590" name="Picture 6" descr="img34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1520" y="1268760"/>
            <a:ext cx="3657579" cy="5040000"/>
          </a:xfrm>
        </p:spPr>
      </p:pic>
      <p:pic>
        <p:nvPicPr>
          <p:cNvPr id="2" name="Картина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1916832"/>
            <a:ext cx="4800000" cy="36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>
            <p:ph type="title" idx="4294967295"/>
          </p:nvPr>
        </p:nvSpPr>
        <p:spPr>
          <a:xfrm>
            <a:off x="467544" y="332656"/>
            <a:ext cx="8229600" cy="648072"/>
          </a:xfrm>
        </p:spPr>
        <p:txBody>
          <a:bodyPr/>
          <a:lstStyle/>
          <a:p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Проф.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Петър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Мутафчиев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Нов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български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университет</a:t>
            </a:r>
            <a:endParaRPr lang="bg-BG" altLang="bg-BG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9637" name="Picture 5" descr="Аудитория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9512" y="2060848"/>
            <a:ext cx="8833720" cy="342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авоъгълник 1"/>
          <p:cNvSpPr>
            <a:spLocks noChangeArrowheads="1"/>
          </p:cNvSpPr>
          <p:nvPr/>
        </p:nvSpPr>
        <p:spPr bwMode="auto">
          <a:xfrm>
            <a:off x="539750" y="331787"/>
            <a:ext cx="8208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Проф.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Петър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Мутафчиев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български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университет</a:t>
            </a:r>
            <a:endParaRPr lang="bg-BG" altLang="bg-BG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Текстово поле 2"/>
          <p:cNvSpPr txBox="1">
            <a:spLocks noChangeArrowheads="1"/>
          </p:cNvSpPr>
          <p:nvPr/>
        </p:nvSpPr>
        <p:spPr bwMode="auto">
          <a:xfrm>
            <a:off x="250825" y="1196975"/>
            <a:ext cx="8713788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bg-BG" dirty="0"/>
              <a:t>ИСТОРИКЪТ КАТО ИЗСЛЕДОВАТЕЛ, ГРАЖДАНИН И ЧОВЕК</a:t>
            </a:r>
          </a:p>
          <a:p>
            <a:pPr algn="ctr" eaLnBrk="1" hangingPunct="1"/>
            <a:r>
              <a:rPr lang="ru-RU" altLang="bg-BG" dirty="0"/>
              <a:t>Конференция с </a:t>
            </a:r>
            <a:r>
              <a:rPr lang="ru-RU" altLang="bg-BG" dirty="0" err="1"/>
              <a:t>чуждестранно</a:t>
            </a:r>
            <a:r>
              <a:rPr lang="ru-RU" altLang="bg-BG" dirty="0"/>
              <a:t> участие, </a:t>
            </a:r>
            <a:r>
              <a:rPr lang="ru-RU" altLang="bg-BG" dirty="0" err="1"/>
              <a:t>посветена</a:t>
            </a:r>
            <a:r>
              <a:rPr lang="ru-RU" altLang="bg-BG" dirty="0"/>
              <a:t> на </a:t>
            </a:r>
            <a:r>
              <a:rPr lang="ru-RU" altLang="bg-BG" dirty="0" smtClean="0"/>
              <a:t>130-годишнината </a:t>
            </a:r>
            <a:r>
              <a:rPr lang="ru-RU" altLang="bg-BG" dirty="0"/>
              <a:t>от </a:t>
            </a:r>
            <a:r>
              <a:rPr lang="ru-RU" altLang="bg-BG" dirty="0" err="1"/>
              <a:t>рождението</a:t>
            </a:r>
            <a:r>
              <a:rPr lang="ru-RU" altLang="bg-BG" dirty="0"/>
              <a:t> и 70-годишнината от </a:t>
            </a:r>
            <a:r>
              <a:rPr lang="ru-RU" altLang="bg-BG" dirty="0" err="1"/>
              <a:t>смъртта</a:t>
            </a:r>
            <a:r>
              <a:rPr lang="ru-RU" altLang="bg-BG" dirty="0"/>
              <a:t> на </a:t>
            </a:r>
            <a:r>
              <a:rPr lang="ru-RU" altLang="bg-BG" dirty="0" err="1"/>
              <a:t>професор</a:t>
            </a:r>
            <a:r>
              <a:rPr lang="ru-RU" altLang="bg-BG" dirty="0"/>
              <a:t> </a:t>
            </a:r>
            <a:r>
              <a:rPr lang="ru-RU" altLang="bg-BG" dirty="0" err="1"/>
              <a:t>Петър</a:t>
            </a:r>
            <a:r>
              <a:rPr lang="ru-RU" altLang="bg-BG" dirty="0"/>
              <a:t> </a:t>
            </a:r>
            <a:r>
              <a:rPr lang="ru-RU" altLang="bg-BG" dirty="0" err="1"/>
              <a:t>Мутафчиев</a:t>
            </a:r>
            <a:r>
              <a:rPr lang="ru-RU" altLang="bg-BG" dirty="0"/>
              <a:t> (</a:t>
            </a:r>
            <a:r>
              <a:rPr lang="ru-RU" altLang="bg-BG" dirty="0" smtClean="0"/>
              <a:t>1883</a:t>
            </a:r>
            <a:r>
              <a:rPr lang="ru-RU" altLang="bg-BG" sz="2000" dirty="0" smtClean="0">
                <a:solidFill>
                  <a:prstClr val="black"/>
                </a:solidFill>
              </a:rPr>
              <a:t>–</a:t>
            </a:r>
            <a:r>
              <a:rPr lang="ru-RU" altLang="bg-BG" dirty="0" smtClean="0"/>
              <a:t>1943</a:t>
            </a:r>
            <a:r>
              <a:rPr lang="ru-RU" altLang="bg-BG" dirty="0"/>
              <a:t>), </a:t>
            </a:r>
          </a:p>
          <a:p>
            <a:pPr algn="ctr" eaLnBrk="1" hangingPunct="1"/>
            <a:r>
              <a:rPr lang="ru-RU" altLang="bg-BG" dirty="0"/>
              <a:t>НБУ, 17-18 май 2013 г., Аудитория 310 „Проф. </a:t>
            </a:r>
            <a:r>
              <a:rPr lang="ru-RU" altLang="bg-BG" dirty="0" err="1"/>
              <a:t>Петър</a:t>
            </a:r>
            <a:r>
              <a:rPr lang="ru-RU" altLang="bg-BG" dirty="0"/>
              <a:t> </a:t>
            </a:r>
            <a:r>
              <a:rPr lang="ru-RU" altLang="bg-BG" dirty="0" err="1"/>
              <a:t>Мутафчиев</a:t>
            </a:r>
            <a:r>
              <a:rPr lang="ru-RU" altLang="bg-BG" dirty="0"/>
              <a:t>“</a:t>
            </a:r>
          </a:p>
          <a:p>
            <a:pPr eaLnBrk="1" hangingPunct="1"/>
            <a:endParaRPr lang="bg-BG" altLang="bg-BG" dirty="0"/>
          </a:p>
        </p:txBody>
      </p:sp>
      <p:pic>
        <p:nvPicPr>
          <p:cNvPr id="15364" name="Картина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68638"/>
            <a:ext cx="4344988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Картина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4759" y="3068638"/>
            <a:ext cx="43434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>
            <p:ph type="title" idx="4294967295"/>
          </p:nvPr>
        </p:nvSpPr>
        <p:spPr>
          <a:xfrm>
            <a:off x="395288" y="274638"/>
            <a:ext cx="8424862" cy="561975"/>
          </a:xfrm>
        </p:spPr>
        <p:txBody>
          <a:bodyPr/>
          <a:lstStyle/>
          <a:p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Проф.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Петър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Мутафчиев</a:t>
            </a:r>
            <a:r>
              <a:rPr lang="ru-RU" altLang="bg-BG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български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университет</a:t>
            </a:r>
            <a:endParaRPr lang="bg-BG" altLang="bg-BG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43" name="Picture 3" descr="Konf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83568" y="1268760"/>
            <a:ext cx="3576260" cy="5040000"/>
          </a:xfrm>
        </p:spPr>
      </p:pic>
      <p:pic>
        <p:nvPicPr>
          <p:cNvPr id="61444" name="Picture 4" descr="Konf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932040" y="1268760"/>
            <a:ext cx="3475496" cy="5040000"/>
          </a:xfrm>
        </p:spPr>
      </p:pic>
    </p:spTree>
    <p:extLst>
      <p:ext uri="{BB962C8B-B14F-4D97-AF65-F5344CB8AC3E}">
        <p14:creationId xmlns:p14="http://schemas.microsoft.com/office/powerpoint/2010/main" xmlns="" val="297335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авоъгълник 1"/>
          <p:cNvSpPr>
            <a:spLocks noChangeArrowheads="1"/>
          </p:cNvSpPr>
          <p:nvPr/>
        </p:nvSpPr>
        <p:spPr bwMode="auto">
          <a:xfrm>
            <a:off x="539552" y="260648"/>
            <a:ext cx="8136706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Проф.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Петър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Мутафчиев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български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университет</a:t>
            </a:r>
            <a:endParaRPr lang="bg-BG" altLang="bg-BG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Картина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5280579" cy="39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Картина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429000"/>
            <a:ext cx="4345587" cy="32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Grp="1"/>
          </p:cNvSpPr>
          <p:nvPr>
            <p:ph type="title" idx="4294967295"/>
          </p:nvPr>
        </p:nvSpPr>
        <p:spPr>
          <a:xfrm>
            <a:off x="467544" y="260648"/>
            <a:ext cx="8229600" cy="418058"/>
          </a:xfrm>
        </p:spPr>
        <p:txBody>
          <a:bodyPr/>
          <a:lstStyle/>
          <a:p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Проф.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Петър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Мутафчиев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Нов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български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университет</a:t>
            </a:r>
            <a:endParaRPr lang="bg-BG" altLang="bg-BG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4520" name="Picture 8" descr="DSC0031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44008" y="3429000"/>
            <a:ext cx="4344000" cy="3258000"/>
          </a:xfrm>
        </p:spPr>
      </p:pic>
      <p:pic>
        <p:nvPicPr>
          <p:cNvPr id="2" name="Картина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980728"/>
            <a:ext cx="4800000" cy="36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Текстово поле 2"/>
          <p:cNvSpPr txBox="1">
            <a:spLocks noChangeArrowheads="1"/>
          </p:cNvSpPr>
          <p:nvPr/>
        </p:nvSpPr>
        <p:spPr bwMode="auto">
          <a:xfrm>
            <a:off x="4391025" y="2493833"/>
            <a:ext cx="47529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bg-BG" dirty="0" err="1"/>
              <a:t>Историкът</a:t>
            </a:r>
            <a:r>
              <a:rPr lang="ru-RU" altLang="bg-BG" dirty="0"/>
              <a:t> </a:t>
            </a:r>
            <a:r>
              <a:rPr lang="ru-RU" altLang="bg-BG" dirty="0" err="1"/>
              <a:t>като</a:t>
            </a:r>
            <a:r>
              <a:rPr lang="ru-RU" altLang="bg-BG" dirty="0"/>
              <a:t> </a:t>
            </a:r>
            <a:r>
              <a:rPr lang="ru-RU" altLang="bg-BG" dirty="0" err="1"/>
              <a:t>изследовател</a:t>
            </a:r>
            <a:r>
              <a:rPr lang="ru-RU" altLang="bg-BG" dirty="0"/>
              <a:t>, гражданин и </a:t>
            </a:r>
            <a:r>
              <a:rPr lang="ru-RU" altLang="bg-BG" dirty="0" err="1"/>
              <a:t>човек</a:t>
            </a:r>
            <a:r>
              <a:rPr lang="ru-RU" altLang="bg-BG" dirty="0"/>
              <a:t> : Сборник с </a:t>
            </a:r>
            <a:r>
              <a:rPr lang="ru-RU" altLang="bg-BG" dirty="0" err="1"/>
              <a:t>материали</a:t>
            </a:r>
            <a:r>
              <a:rPr lang="ru-RU" altLang="bg-BG" dirty="0"/>
              <a:t> от конференция, </a:t>
            </a:r>
            <a:r>
              <a:rPr lang="ru-RU" altLang="bg-BG" dirty="0" err="1"/>
              <a:t>посветена</a:t>
            </a:r>
            <a:r>
              <a:rPr lang="ru-RU" altLang="bg-BG" dirty="0"/>
              <a:t> на 130-год. от </a:t>
            </a:r>
            <a:r>
              <a:rPr lang="ru-RU" altLang="bg-BG" dirty="0" err="1"/>
              <a:t>рождението</a:t>
            </a:r>
            <a:r>
              <a:rPr lang="ru-RU" altLang="bg-BG" dirty="0"/>
              <a:t> и 70-год. от </a:t>
            </a:r>
            <a:r>
              <a:rPr lang="ru-RU" altLang="bg-BG" dirty="0" err="1"/>
              <a:t>смъртта</a:t>
            </a:r>
            <a:r>
              <a:rPr lang="ru-RU" altLang="bg-BG" dirty="0"/>
              <a:t> на проф. </a:t>
            </a:r>
            <a:r>
              <a:rPr lang="ru-RU" altLang="bg-BG" dirty="0" err="1"/>
              <a:t>Петър</a:t>
            </a:r>
            <a:r>
              <a:rPr lang="ru-RU" altLang="bg-BG" dirty="0"/>
              <a:t> </a:t>
            </a:r>
            <a:r>
              <a:rPr lang="ru-RU" altLang="bg-BG" dirty="0" err="1"/>
              <a:t>Мутафчиев</a:t>
            </a:r>
            <a:r>
              <a:rPr lang="ru-RU" altLang="bg-BG" dirty="0"/>
              <a:t> (</a:t>
            </a:r>
            <a:r>
              <a:rPr lang="ru-RU" altLang="bg-BG" dirty="0" smtClean="0"/>
              <a:t>1883</a:t>
            </a:r>
            <a:r>
              <a:rPr lang="ru-RU" altLang="bg-BG" dirty="0" smtClean="0">
                <a:solidFill>
                  <a:prstClr val="black"/>
                </a:solidFill>
              </a:rPr>
              <a:t>–</a:t>
            </a:r>
            <a:r>
              <a:rPr lang="ru-RU" altLang="bg-BG" dirty="0" smtClean="0"/>
              <a:t>1943)</a:t>
            </a:r>
            <a:r>
              <a:rPr lang="bg-BG" altLang="bg-BG" dirty="0" smtClean="0"/>
              <a:t>. </a:t>
            </a:r>
            <a:r>
              <a:rPr lang="ru-RU" altLang="bg-BG" dirty="0" err="1" smtClean="0"/>
              <a:t>Румен</a:t>
            </a:r>
            <a:r>
              <a:rPr lang="ru-RU" altLang="bg-BG" dirty="0" smtClean="0"/>
              <a:t> </a:t>
            </a:r>
            <a:r>
              <a:rPr lang="ru-RU" altLang="bg-BG" dirty="0"/>
              <a:t>Генов и др.; Ред. кол. </a:t>
            </a:r>
            <a:r>
              <a:rPr lang="ru-RU" altLang="bg-BG" dirty="0" err="1"/>
              <a:t>Румен</a:t>
            </a:r>
            <a:r>
              <a:rPr lang="ru-RU" altLang="bg-BG" dirty="0"/>
              <a:t> Генов и </a:t>
            </a:r>
            <a:r>
              <a:rPr lang="ru-RU" altLang="bg-BG" dirty="0" smtClean="0"/>
              <a:t>др. София</a:t>
            </a:r>
            <a:r>
              <a:rPr lang="ru-RU" altLang="bg-BG" dirty="0"/>
              <a:t>: Нов </a:t>
            </a:r>
            <a:r>
              <a:rPr lang="ru-RU" altLang="bg-BG" dirty="0" err="1"/>
              <a:t>български</a:t>
            </a:r>
            <a:r>
              <a:rPr lang="ru-RU" altLang="bg-BG" dirty="0"/>
              <a:t> университет, </a:t>
            </a:r>
            <a:r>
              <a:rPr lang="ru-RU" altLang="bg-BG" dirty="0" smtClean="0"/>
              <a:t>2016.</a:t>
            </a:r>
          </a:p>
          <a:p>
            <a:pPr eaLnBrk="1" hangingPunct="1"/>
            <a:r>
              <a:rPr lang="ru-RU" altLang="bg-BG" dirty="0" smtClean="0"/>
              <a:t>Сигнатура</a:t>
            </a:r>
            <a:r>
              <a:rPr lang="ru-RU" altLang="bg-BG" dirty="0"/>
              <a:t>: 930.1/.2 / П 483</a:t>
            </a:r>
            <a:endParaRPr lang="bg-BG" altLang="bg-BG" dirty="0"/>
          </a:p>
        </p:txBody>
      </p:sp>
      <p:pic>
        <p:nvPicPr>
          <p:cNvPr id="14339" name="Картина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14" y="990202"/>
            <a:ext cx="3995738" cy="558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Текстово поле 5"/>
          <p:cNvSpPr txBox="1">
            <a:spLocks noChangeArrowheads="1"/>
          </p:cNvSpPr>
          <p:nvPr/>
        </p:nvSpPr>
        <p:spPr bwMode="auto">
          <a:xfrm>
            <a:off x="467544" y="302203"/>
            <a:ext cx="83529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Проф.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Петър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Мутафчиев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български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университет</a:t>
            </a:r>
            <a:endParaRPr lang="bg-BG" altLang="bg-BG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Zala 310\Korici Petar Mutafchiev\1915 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3675062" cy="528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7216775" y="2592388"/>
            <a:ext cx="739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bg-BG" altLang="bg-BG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4408488" y="2852936"/>
            <a:ext cx="45720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bg-BG" altLang="bg-BG" dirty="0"/>
              <a:t>МУТАФЧИЕВ, Петър Стоянов.</a:t>
            </a:r>
          </a:p>
          <a:p>
            <a:pPr algn="l"/>
            <a:r>
              <a:rPr lang="ru-RU" altLang="bg-BG" dirty="0" err="1"/>
              <a:t>Материали</a:t>
            </a:r>
            <a:r>
              <a:rPr lang="ru-RU" altLang="bg-BG" dirty="0"/>
              <a:t> за </a:t>
            </a:r>
            <a:r>
              <a:rPr lang="ru-RU" altLang="bg-BG" dirty="0" err="1"/>
              <a:t>археологическата</a:t>
            </a:r>
            <a:r>
              <a:rPr lang="ru-RU" altLang="bg-BG" dirty="0"/>
              <a:t> карта на </a:t>
            </a:r>
            <a:r>
              <a:rPr lang="ru-RU" altLang="bg-BG" dirty="0" err="1"/>
              <a:t>България</a:t>
            </a:r>
            <a:r>
              <a:rPr lang="ru-RU" altLang="bg-BG" dirty="0"/>
              <a:t> : Кн. 2. : Стари </a:t>
            </a:r>
            <a:r>
              <a:rPr lang="ru-RU" altLang="bg-BG" dirty="0" err="1"/>
              <a:t>градища</a:t>
            </a:r>
            <a:r>
              <a:rPr lang="ru-RU" altLang="bg-BG" dirty="0"/>
              <a:t> и </a:t>
            </a:r>
            <a:r>
              <a:rPr lang="ru-RU" altLang="bg-BG" dirty="0" err="1"/>
              <a:t>друмове</a:t>
            </a:r>
            <a:r>
              <a:rPr lang="ru-RU" altLang="bg-BG" dirty="0"/>
              <a:t> </a:t>
            </a:r>
            <a:r>
              <a:rPr lang="ru-RU" altLang="bg-BG" dirty="0" err="1"/>
              <a:t>изъ</a:t>
            </a:r>
            <a:r>
              <a:rPr lang="ru-RU" altLang="bg-BG" dirty="0"/>
              <a:t> </a:t>
            </a:r>
            <a:r>
              <a:rPr lang="ru-RU" altLang="bg-BG" dirty="0" err="1"/>
              <a:t>долините</a:t>
            </a:r>
            <a:r>
              <a:rPr lang="ru-RU" altLang="bg-BG" dirty="0"/>
              <a:t> на </a:t>
            </a:r>
            <a:r>
              <a:rPr lang="ru-RU" altLang="bg-BG" dirty="0" err="1" smtClean="0"/>
              <a:t>Стряма</a:t>
            </a:r>
            <a:r>
              <a:rPr lang="ru-RU" altLang="bg-BG" dirty="0" smtClean="0"/>
              <a:t> </a:t>
            </a:r>
            <a:r>
              <a:rPr lang="ru-RU" altLang="bg-BG" dirty="0"/>
              <a:t>и </a:t>
            </a:r>
            <a:r>
              <a:rPr lang="ru-RU" altLang="bg-BG" dirty="0" err="1"/>
              <a:t>Т</a:t>
            </a:r>
            <a:r>
              <a:rPr lang="ru-RU" altLang="bg-BG" dirty="0" err="1" smtClean="0"/>
              <a:t>ополница</a:t>
            </a:r>
            <a:r>
              <a:rPr lang="ru-RU" altLang="bg-BG" dirty="0" smtClean="0"/>
              <a:t>. София</a:t>
            </a:r>
            <a:r>
              <a:rPr lang="ru-RU" altLang="bg-BG" dirty="0"/>
              <a:t>: </a:t>
            </a:r>
            <a:r>
              <a:rPr lang="ru-RU" altLang="bg-BG" dirty="0" err="1"/>
              <a:t>Царска</a:t>
            </a:r>
            <a:r>
              <a:rPr lang="ru-RU" altLang="bg-BG" dirty="0"/>
              <a:t> </a:t>
            </a:r>
            <a:r>
              <a:rPr lang="ru-RU" altLang="bg-BG" dirty="0" err="1"/>
              <a:t>придворна</a:t>
            </a:r>
            <a:r>
              <a:rPr lang="ru-RU" altLang="bg-BG" dirty="0"/>
              <a:t> печатница, 1915.</a:t>
            </a:r>
          </a:p>
          <a:p>
            <a:pPr algn="l"/>
            <a:r>
              <a:rPr lang="ru-RU" altLang="bg-BG" dirty="0"/>
              <a:t>Сигнатура: </a:t>
            </a:r>
            <a:r>
              <a:rPr lang="bg-BG" altLang="bg-BG" dirty="0"/>
              <a:t>МС 904 / М 962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4408488" y="2889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bg-BG" altLang="bg-BG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1496219" y="332656"/>
            <a:ext cx="61928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 трудове на проф. Петър Мутафчиев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 l="4000" t="-48000" r="2000" b="-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D:\Zala 310\Korici Petar Mutafchiev\1999 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027" y="1141884"/>
            <a:ext cx="3509963" cy="546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4408488" y="2889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bg-BG" altLang="bg-BG">
              <a:solidFill>
                <a:prstClr val="black"/>
              </a:solidFill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460500" y="288925"/>
            <a:ext cx="62642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bg-BG" altLang="bg-BG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 трудове на проф. Петър Мутафчиев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4139952" y="2924944"/>
            <a:ext cx="475456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bg-BG" altLang="bg-BG" dirty="0">
                <a:solidFill>
                  <a:prstClr val="black"/>
                </a:solidFill>
              </a:rPr>
              <a:t>МУТАФЧИЕВ, Петър Стоянов.</a:t>
            </a:r>
          </a:p>
          <a:p>
            <a:pPr algn="l"/>
            <a:r>
              <a:rPr lang="ru-RU" altLang="bg-BG" dirty="0" err="1">
                <a:solidFill>
                  <a:prstClr val="black"/>
                </a:solidFill>
              </a:rPr>
              <a:t>Изток</a:t>
            </a:r>
            <a:r>
              <a:rPr lang="ru-RU" altLang="bg-BG" dirty="0">
                <a:solidFill>
                  <a:prstClr val="black"/>
                </a:solidFill>
              </a:rPr>
              <a:t> и запад в </a:t>
            </a:r>
            <a:r>
              <a:rPr lang="ru-RU" altLang="bg-BG" dirty="0" err="1">
                <a:solidFill>
                  <a:prstClr val="black"/>
                </a:solidFill>
              </a:rPr>
              <a:t>европейското</a:t>
            </a:r>
            <a:r>
              <a:rPr lang="ru-RU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средновековие</a:t>
            </a:r>
            <a:r>
              <a:rPr lang="ru-RU" altLang="bg-BG" dirty="0">
                <a:solidFill>
                  <a:prstClr val="black"/>
                </a:solidFill>
              </a:rPr>
              <a:t> : </a:t>
            </a:r>
            <a:r>
              <a:rPr lang="ru-RU" altLang="bg-BG" dirty="0" smtClean="0">
                <a:solidFill>
                  <a:prstClr val="black"/>
                </a:solidFill>
              </a:rPr>
              <a:t>Избрано. София</a:t>
            </a:r>
            <a:r>
              <a:rPr lang="ru-RU" altLang="bg-BG" dirty="0">
                <a:solidFill>
                  <a:prstClr val="black"/>
                </a:solidFill>
              </a:rPr>
              <a:t>: Академично </a:t>
            </a:r>
            <a:r>
              <a:rPr lang="ru-RU" altLang="bg-BG" dirty="0" err="1">
                <a:solidFill>
                  <a:prstClr val="black"/>
                </a:solidFill>
              </a:rPr>
              <a:t>издателство</a:t>
            </a:r>
            <a:r>
              <a:rPr lang="ru-RU" altLang="bg-BG" dirty="0">
                <a:solidFill>
                  <a:prstClr val="black"/>
                </a:solidFill>
              </a:rPr>
              <a:t> "Проф. Марин Дринов", 1999.</a:t>
            </a:r>
          </a:p>
          <a:p>
            <a:pPr algn="l"/>
            <a:r>
              <a:rPr lang="ru-RU" altLang="bg-BG" dirty="0">
                <a:solidFill>
                  <a:prstClr val="black"/>
                </a:solidFill>
              </a:rPr>
              <a:t>Сигнатура: </a:t>
            </a:r>
            <a:r>
              <a:rPr lang="bg-BG" altLang="bg-BG" dirty="0">
                <a:solidFill>
                  <a:prstClr val="black"/>
                </a:solidFill>
              </a:rPr>
              <a:t>949.72.032 / М 962</a:t>
            </a:r>
          </a:p>
        </p:txBody>
      </p:sp>
    </p:spTree>
    <p:extLst>
      <p:ext uri="{BB962C8B-B14F-4D97-AF65-F5344CB8AC3E}">
        <p14:creationId xmlns:p14="http://schemas.microsoft.com/office/powerpoint/2010/main" xmlns="" val="112784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D:\Zala 310\Korici Petar Mutafchiev\1987 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38801"/>
            <a:ext cx="3775075" cy="527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907704" y="332656"/>
            <a:ext cx="54109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 трудове на проф. Петър Мутафчиев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4644008" y="3212976"/>
            <a:ext cx="395069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bg-BG" altLang="bg-BG" dirty="0"/>
              <a:t>МУТАФЧИЕВ, Петър Стоянов.</a:t>
            </a:r>
          </a:p>
          <a:p>
            <a:pPr algn="l"/>
            <a:r>
              <a:rPr lang="bg-BG" altLang="bg-BG" dirty="0"/>
              <a:t>Книга за </a:t>
            </a:r>
            <a:r>
              <a:rPr lang="bg-BG" altLang="bg-BG" dirty="0" smtClean="0"/>
              <a:t>българите. София</a:t>
            </a:r>
            <a:r>
              <a:rPr lang="bg-BG" altLang="bg-BG" dirty="0"/>
              <a:t>: БАН, 1987.</a:t>
            </a:r>
          </a:p>
          <a:p>
            <a:pPr algn="l"/>
            <a:r>
              <a:rPr lang="ru-RU" altLang="bg-BG" dirty="0"/>
              <a:t>Сигнатура: </a:t>
            </a:r>
            <a:r>
              <a:rPr lang="bg-BG" altLang="bg-BG" dirty="0">
                <a:solidFill>
                  <a:srgbClr val="000000"/>
                </a:solidFill>
              </a:rPr>
              <a:t>МС / М 962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51" y="692696"/>
            <a:ext cx="4237203" cy="6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18435" name="TextBox 1"/>
          <p:cNvSpPr txBox="1">
            <a:spLocks noChangeArrowheads="1"/>
          </p:cNvSpPr>
          <p:nvPr/>
        </p:nvSpPr>
        <p:spPr bwMode="auto">
          <a:xfrm>
            <a:off x="4284662" y="707130"/>
            <a:ext cx="4895849" cy="586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bg-BG" sz="1800" dirty="0" smtClean="0"/>
              <a:t> </a:t>
            </a:r>
            <a:r>
              <a:rPr lang="bg-BG" altLang="bg-BG" sz="1800" dirty="0" smtClean="0"/>
              <a:t>Роден </a:t>
            </a:r>
            <a:r>
              <a:rPr lang="bg-BG" altLang="bg-BG" sz="1800" dirty="0"/>
              <a:t>е </a:t>
            </a:r>
            <a:r>
              <a:rPr lang="ru-RU" altLang="bg-BG" sz="1800" dirty="0"/>
              <a:t>на 4 юли 1883 г. в с. </a:t>
            </a:r>
            <a:r>
              <a:rPr lang="ru-RU" altLang="bg-BG" sz="1800" dirty="0" err="1"/>
              <a:t>Боженци</a:t>
            </a:r>
            <a:r>
              <a:rPr lang="ru-RU" altLang="bg-BG" sz="1800" dirty="0"/>
              <a:t>, </a:t>
            </a:r>
            <a:r>
              <a:rPr lang="ru-RU" altLang="bg-BG" sz="1800" dirty="0" err="1" smtClean="0"/>
              <a:t>Габровско</a:t>
            </a:r>
            <a:endParaRPr lang="bg-BG" altLang="bg-BG" sz="1800" dirty="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bg-BG" sz="1800" dirty="0" smtClean="0"/>
              <a:t> </a:t>
            </a:r>
            <a:r>
              <a:rPr lang="bg-BG" altLang="bg-BG" sz="1800" dirty="0" smtClean="0"/>
              <a:t>Получава </a:t>
            </a:r>
            <a:r>
              <a:rPr lang="bg-BG" altLang="bg-BG" sz="1800" dirty="0"/>
              <a:t>н</a:t>
            </a:r>
            <a:r>
              <a:rPr lang="ru-RU" altLang="bg-BG" sz="1800" dirty="0" err="1"/>
              <a:t>ачално</a:t>
            </a:r>
            <a:r>
              <a:rPr lang="bg-BG" altLang="bg-BG" sz="1800" dirty="0"/>
              <a:t> </a:t>
            </a:r>
            <a:r>
              <a:rPr lang="ru-RU" altLang="bg-BG" sz="1800" dirty="0"/>
              <a:t>образование</a:t>
            </a:r>
            <a:r>
              <a:rPr lang="bg-BG" altLang="bg-BG" sz="1800" dirty="0"/>
              <a:t> </a:t>
            </a:r>
            <a:r>
              <a:rPr lang="ru-RU" altLang="bg-BG" sz="1800" dirty="0"/>
              <a:t>в Габрово </a:t>
            </a:r>
            <a:r>
              <a:rPr lang="ru-RU" altLang="bg-BG" sz="1800" dirty="0" smtClean="0"/>
              <a:t>(</a:t>
            </a:r>
            <a:r>
              <a:rPr lang="bg-BG" altLang="bg-BG" sz="1800" dirty="0" smtClean="0"/>
              <a:t>1890–1894)</a:t>
            </a:r>
            <a:endParaRPr lang="bg-BG" altLang="bg-BG" sz="1800" dirty="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bg-BG" sz="1800" dirty="0" smtClean="0"/>
              <a:t> </a:t>
            </a:r>
            <a:r>
              <a:rPr lang="bg-BG" altLang="bg-BG" sz="1800" dirty="0" smtClean="0"/>
              <a:t>У</a:t>
            </a:r>
            <a:r>
              <a:rPr lang="ru-RU" altLang="bg-BG" sz="1800" dirty="0" err="1"/>
              <a:t>чи</a:t>
            </a:r>
            <a:r>
              <a:rPr lang="ru-RU" altLang="bg-BG" sz="1800" dirty="0"/>
              <a:t> в </a:t>
            </a:r>
            <a:r>
              <a:rPr lang="ru-RU" altLang="bg-BG" sz="1800" dirty="0" err="1"/>
              <a:t>Плевенската</a:t>
            </a:r>
            <a:r>
              <a:rPr lang="ru-RU" altLang="bg-BG" sz="1800" dirty="0"/>
              <a:t> гимназия </a:t>
            </a:r>
            <a:r>
              <a:rPr lang="ru-RU" altLang="bg-BG" sz="1800" dirty="0" smtClean="0"/>
              <a:t>(1894–1898)</a:t>
            </a:r>
            <a:endParaRPr lang="ru-RU" altLang="bg-BG" sz="1800" dirty="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bg-BG" sz="1800" dirty="0" smtClean="0"/>
              <a:t> </a:t>
            </a:r>
            <a:r>
              <a:rPr lang="bg-BG" altLang="bg-BG" sz="1800" dirty="0" smtClean="0"/>
              <a:t>Учи </a:t>
            </a:r>
            <a:r>
              <a:rPr lang="bg-BG" altLang="bg-BG" sz="1800" dirty="0"/>
              <a:t>в Русенската гимназия </a:t>
            </a:r>
            <a:r>
              <a:rPr lang="bg-BG" altLang="bg-BG" sz="1800" dirty="0" smtClean="0"/>
              <a:t>(1898–1901)</a:t>
            </a:r>
            <a:endParaRPr lang="bg-BG" altLang="bg-BG" sz="1800" dirty="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bg-BG" sz="1800" dirty="0" smtClean="0"/>
              <a:t> </a:t>
            </a:r>
            <a:r>
              <a:rPr lang="bg-BG" altLang="bg-BG" sz="1800" dirty="0" smtClean="0"/>
              <a:t>Учителства </a:t>
            </a:r>
            <a:r>
              <a:rPr lang="bg-BG" altLang="bg-BG" sz="1800" dirty="0"/>
              <a:t>в </a:t>
            </a:r>
            <a:r>
              <a:rPr lang="ru-RU" altLang="bg-BG" sz="1800" dirty="0" err="1" smtClean="0"/>
              <a:t>селата</a:t>
            </a:r>
            <a:r>
              <a:rPr lang="ru-RU" altLang="bg-BG" sz="1800" dirty="0" smtClean="0"/>
              <a:t> </a:t>
            </a:r>
            <a:r>
              <a:rPr lang="ru-RU" altLang="bg-BG" sz="1800" dirty="0" err="1"/>
              <a:t>Пелишат</a:t>
            </a:r>
            <a:r>
              <a:rPr lang="ru-RU" altLang="bg-BG" sz="1800" dirty="0"/>
              <a:t> и </a:t>
            </a:r>
            <a:r>
              <a:rPr lang="ru-RU" altLang="bg-BG" sz="1800" dirty="0" err="1" smtClean="0"/>
              <a:t>Кирилово</a:t>
            </a:r>
            <a:r>
              <a:rPr lang="ru-RU" altLang="bg-BG" sz="1800" dirty="0"/>
              <a:t>, </a:t>
            </a:r>
            <a:r>
              <a:rPr lang="ru-RU" altLang="bg-BG" sz="1800" dirty="0" err="1"/>
              <a:t>Плевенско</a:t>
            </a:r>
            <a:r>
              <a:rPr lang="ru-RU" altLang="bg-BG" sz="1800" dirty="0"/>
              <a:t> </a:t>
            </a:r>
            <a:r>
              <a:rPr lang="ru-RU" altLang="bg-BG" sz="1800" dirty="0" smtClean="0"/>
              <a:t>(1901–1906)</a:t>
            </a:r>
            <a:endParaRPr lang="bg-BG" altLang="bg-BG" sz="1800" dirty="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bg-BG" sz="1800" dirty="0" smtClean="0"/>
              <a:t> </a:t>
            </a:r>
            <a:r>
              <a:rPr lang="bg-BG" altLang="bg-BG" sz="1800" dirty="0" smtClean="0"/>
              <a:t>Следва </a:t>
            </a:r>
            <a:r>
              <a:rPr lang="bg-BG" altLang="bg-BG" sz="1800" dirty="0"/>
              <a:t>история и география в </a:t>
            </a:r>
            <a:r>
              <a:rPr lang="ru-RU" altLang="bg-BG" sz="1800" dirty="0"/>
              <a:t>Историко-</a:t>
            </a:r>
            <a:r>
              <a:rPr lang="ru-RU" altLang="bg-BG" sz="1800" dirty="0" err="1"/>
              <a:t>филологическия</a:t>
            </a:r>
            <a:r>
              <a:rPr lang="ru-RU" altLang="bg-BG" sz="1800" dirty="0"/>
              <a:t> </a:t>
            </a:r>
            <a:r>
              <a:rPr lang="ru-RU" altLang="bg-BG" sz="1800" dirty="0" err="1"/>
              <a:t>факултет</a:t>
            </a:r>
            <a:r>
              <a:rPr lang="ru-RU" altLang="bg-BG" sz="1800" dirty="0"/>
              <a:t> на </a:t>
            </a:r>
            <a:r>
              <a:rPr lang="ru-RU" altLang="bg-BG" sz="1800" dirty="0" err="1"/>
              <a:t>Софийския</a:t>
            </a:r>
            <a:r>
              <a:rPr lang="ru-RU" altLang="bg-BG" sz="1800" dirty="0"/>
              <a:t> </a:t>
            </a:r>
            <a:r>
              <a:rPr lang="ru-RU" altLang="bg-BG" sz="1800" dirty="0" err="1"/>
              <a:t>държавен</a:t>
            </a:r>
            <a:r>
              <a:rPr lang="ru-RU" altLang="bg-BG" sz="1800" dirty="0"/>
              <a:t> университет </a:t>
            </a:r>
            <a:r>
              <a:rPr lang="ru-RU" altLang="bg-BG" sz="1800" dirty="0" smtClean="0"/>
              <a:t>(</a:t>
            </a:r>
            <a:r>
              <a:rPr lang="bg-BG" altLang="bg-BG" sz="1800" dirty="0" smtClean="0"/>
              <a:t>1906–1910)</a:t>
            </a:r>
            <a:endParaRPr lang="bg-BG" altLang="bg-BG" sz="1800" dirty="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bg-BG" sz="1800" dirty="0" smtClean="0"/>
              <a:t> </a:t>
            </a:r>
            <a:r>
              <a:rPr lang="bg-BG" altLang="bg-BG" sz="1800" dirty="0" smtClean="0"/>
              <a:t>Работи </a:t>
            </a:r>
            <a:r>
              <a:rPr lang="bg-BG" altLang="bg-BG" sz="1800" dirty="0"/>
              <a:t>като </a:t>
            </a:r>
            <a:r>
              <a:rPr lang="ru-RU" altLang="bg-BG" sz="1800" dirty="0" err="1"/>
              <a:t>уредник</a:t>
            </a:r>
            <a:r>
              <a:rPr lang="ru-RU" altLang="bg-BG" sz="1800" dirty="0"/>
              <a:t> на </a:t>
            </a:r>
            <a:r>
              <a:rPr lang="ru-RU" altLang="bg-BG" sz="1800" dirty="0" err="1"/>
              <a:t>Средновековния</a:t>
            </a:r>
            <a:r>
              <a:rPr lang="ru-RU" altLang="bg-BG" sz="1800" dirty="0"/>
              <a:t> отдел на </a:t>
            </a:r>
            <a:r>
              <a:rPr lang="ru-RU" altLang="bg-BG" sz="1800" dirty="0" err="1"/>
              <a:t>Народния</a:t>
            </a:r>
            <a:r>
              <a:rPr lang="ru-RU" altLang="bg-BG" sz="1800" dirty="0"/>
              <a:t> музей в София, с </a:t>
            </a:r>
            <a:r>
              <a:rPr lang="ru-RU" altLang="bg-BG" sz="1800" dirty="0" err="1"/>
              <a:t>прекъсвания</a:t>
            </a:r>
            <a:r>
              <a:rPr lang="ru-RU" altLang="bg-BG" sz="1800" dirty="0"/>
              <a:t> по </a:t>
            </a:r>
            <a:r>
              <a:rPr lang="ru-RU" altLang="bg-BG" sz="1800" dirty="0" err="1"/>
              <a:t>време</a:t>
            </a:r>
            <a:r>
              <a:rPr lang="ru-RU" altLang="bg-BG" sz="1800" dirty="0"/>
              <a:t> на </a:t>
            </a:r>
            <a:r>
              <a:rPr lang="ru-RU" altLang="bg-BG" sz="1800" dirty="0" err="1"/>
              <a:t>войните</a:t>
            </a:r>
            <a:r>
              <a:rPr lang="ru-RU" altLang="bg-BG" sz="1800" dirty="0"/>
              <a:t> </a:t>
            </a:r>
            <a:r>
              <a:rPr lang="ru-RU" altLang="bg-BG" sz="1800" dirty="0" smtClean="0"/>
              <a:t>(</a:t>
            </a:r>
            <a:r>
              <a:rPr lang="bg-BG" altLang="bg-BG" sz="1800" dirty="0" smtClean="0"/>
              <a:t>1910–1920)</a:t>
            </a:r>
            <a:endParaRPr lang="bg-BG" altLang="bg-BG" sz="1800" dirty="0"/>
          </a:p>
        </p:txBody>
      </p:sp>
      <p:sp>
        <p:nvSpPr>
          <p:cNvPr id="4" name="Правоъгълник 1"/>
          <p:cNvSpPr>
            <a:spLocks noChangeArrowheads="1"/>
          </p:cNvSpPr>
          <p:nvPr/>
        </p:nvSpPr>
        <p:spPr bwMode="auto">
          <a:xfrm>
            <a:off x="467544" y="116632"/>
            <a:ext cx="8208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Проф.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Петър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Мутафчиев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живот и дело</a:t>
            </a:r>
            <a:endParaRPr lang="bg-BG" altLang="bg-BG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15259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Zala 310\Korici Petar Mutafchiev\1943 c 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82077"/>
            <a:ext cx="369252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628936" y="304770"/>
            <a:ext cx="59495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bg-BG" altLang="bg-BG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 трудове на проф. Петър Мутафчиев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36746"/>
            <a:ext cx="3243263" cy="521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4355976" y="4989596"/>
            <a:ext cx="4392612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bg-BG" altLang="bg-BG" dirty="0">
                <a:solidFill>
                  <a:prstClr val="black"/>
                </a:solidFill>
              </a:rPr>
              <a:t>МУТАФЧИЕВ, Петър Стоянов.</a:t>
            </a:r>
          </a:p>
          <a:p>
            <a:pPr algn="l"/>
            <a:r>
              <a:rPr lang="ru-RU" altLang="bg-BG" dirty="0">
                <a:solidFill>
                  <a:prstClr val="black"/>
                </a:solidFill>
              </a:rPr>
              <a:t>История на </a:t>
            </a:r>
            <a:r>
              <a:rPr lang="ru-RU" altLang="bg-BG" dirty="0" err="1">
                <a:solidFill>
                  <a:prstClr val="black"/>
                </a:solidFill>
              </a:rPr>
              <a:t>българския</a:t>
            </a:r>
            <a:r>
              <a:rPr lang="ru-RU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народъ</a:t>
            </a:r>
            <a:r>
              <a:rPr lang="ru-RU" altLang="bg-BG" dirty="0">
                <a:solidFill>
                  <a:prstClr val="black"/>
                </a:solidFill>
              </a:rPr>
              <a:t> : Ч. 1. : </a:t>
            </a:r>
            <a:r>
              <a:rPr lang="ru-RU" altLang="bg-BG" dirty="0" err="1">
                <a:solidFill>
                  <a:prstClr val="black"/>
                </a:solidFill>
              </a:rPr>
              <a:t>Първо</a:t>
            </a:r>
            <a:r>
              <a:rPr lang="ru-RU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българско</a:t>
            </a:r>
            <a:r>
              <a:rPr lang="ru-RU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smtClean="0">
                <a:solidFill>
                  <a:prstClr val="black"/>
                </a:solidFill>
              </a:rPr>
              <a:t>царство. </a:t>
            </a:r>
            <a:r>
              <a:rPr lang="bg-BG" altLang="bg-BG" dirty="0" smtClean="0">
                <a:solidFill>
                  <a:prstClr val="black"/>
                </a:solidFill>
              </a:rPr>
              <a:t>София</a:t>
            </a:r>
            <a:r>
              <a:rPr lang="bg-BG" altLang="bg-BG" dirty="0">
                <a:solidFill>
                  <a:prstClr val="black"/>
                </a:solidFill>
              </a:rPr>
              <a:t>: </a:t>
            </a:r>
            <a:r>
              <a:rPr lang="bg-BG" altLang="bg-BG" dirty="0" err="1">
                <a:solidFill>
                  <a:prstClr val="black"/>
                </a:solidFill>
              </a:rPr>
              <a:t>Хемусъ</a:t>
            </a:r>
            <a:r>
              <a:rPr lang="bg-BG" altLang="bg-BG" dirty="0">
                <a:solidFill>
                  <a:prstClr val="black"/>
                </a:solidFill>
              </a:rPr>
              <a:t>, 1943.</a:t>
            </a:r>
          </a:p>
          <a:p>
            <a:pPr algn="l"/>
            <a:r>
              <a:rPr lang="ru-RU" altLang="bg-BG" dirty="0">
                <a:solidFill>
                  <a:prstClr val="black"/>
                </a:solidFill>
              </a:rPr>
              <a:t>Сигнатура: </a:t>
            </a:r>
            <a:r>
              <a:rPr lang="bg-BG" altLang="bg-BG" dirty="0">
                <a:solidFill>
                  <a:prstClr val="black"/>
                </a:solidFill>
              </a:rPr>
              <a:t>949.72 / М 962</a:t>
            </a:r>
          </a:p>
        </p:txBody>
      </p:sp>
    </p:spTree>
    <p:extLst>
      <p:ext uri="{BB962C8B-B14F-4D97-AF65-F5344CB8AC3E}">
        <p14:creationId xmlns:p14="http://schemas.microsoft.com/office/powerpoint/2010/main" xmlns="" val="109775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Zala 310\Korici Petar Mutafchiev\1995 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3802063" cy="530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832225" y="3603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bg-BG" altLang="bg-BG"/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479925" y="2889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bg-BG" altLang="bg-BG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129618" y="314360"/>
            <a:ext cx="69847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 трудове на проф. Петър Мутафчиев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4572000" y="2996952"/>
            <a:ext cx="417658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bg-BG" altLang="bg-BG" dirty="0"/>
              <a:t>МУТАФЧИЕВ, Петър Стоянов.</a:t>
            </a:r>
          </a:p>
          <a:p>
            <a:pPr algn="l"/>
            <a:r>
              <a:rPr lang="ru-RU" altLang="bg-BG" dirty="0"/>
              <a:t>Лекции по история на </a:t>
            </a:r>
            <a:r>
              <a:rPr lang="ru-RU" altLang="bg-BG" dirty="0" err="1" smtClean="0"/>
              <a:t>културата</a:t>
            </a:r>
            <a:r>
              <a:rPr lang="ru-RU" altLang="bg-BG" dirty="0" smtClean="0"/>
              <a:t>. </a:t>
            </a:r>
            <a:r>
              <a:rPr lang="bg-BG" altLang="bg-BG" dirty="0" smtClean="0"/>
              <a:t>София</a:t>
            </a:r>
            <a:r>
              <a:rPr lang="bg-BG" altLang="bg-BG" dirty="0"/>
              <a:t>: </a:t>
            </a:r>
            <a:r>
              <a:rPr lang="bg-BG" altLang="bg-BG" dirty="0" err="1"/>
              <a:t>Анубис</a:t>
            </a:r>
            <a:r>
              <a:rPr lang="bg-BG" altLang="bg-BG" dirty="0"/>
              <a:t>, 1995.</a:t>
            </a:r>
          </a:p>
          <a:p>
            <a:pPr algn="l"/>
            <a:r>
              <a:rPr lang="ru-RU" altLang="bg-BG" dirty="0"/>
              <a:t>Сигнатура: </a:t>
            </a:r>
            <a:r>
              <a:rPr lang="bg-BG" altLang="bg-BG" dirty="0"/>
              <a:t>13 / М 962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Zala 310\Korici Petar Mutafchiev\1995 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180" y="1015257"/>
            <a:ext cx="3158546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 descr="D:\Zala 310\Korici Petar Mutafchiev\1995 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6232" y="981074"/>
            <a:ext cx="318245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759200" y="1444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bg-BG" altLang="bg-BG"/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1259632" y="260350"/>
            <a:ext cx="66786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 трудове на проф. Петър Мутафчиев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684214" y="5373688"/>
            <a:ext cx="341925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bg-BG" altLang="bg-BG" dirty="0"/>
              <a:t>МУТАФЧИЕВ, Петър Стоянов.</a:t>
            </a:r>
          </a:p>
          <a:p>
            <a:pPr algn="l"/>
            <a:r>
              <a:rPr lang="ru-RU" altLang="bg-BG" dirty="0"/>
              <a:t>Лекции по история на Византия : Т. </a:t>
            </a:r>
            <a:r>
              <a:rPr lang="ru-RU" altLang="bg-BG" dirty="0" smtClean="0"/>
              <a:t>1. </a:t>
            </a:r>
            <a:r>
              <a:rPr lang="bg-BG" altLang="bg-BG" dirty="0" smtClean="0"/>
              <a:t>София</a:t>
            </a:r>
            <a:r>
              <a:rPr lang="bg-BG" altLang="bg-BG" dirty="0"/>
              <a:t>: </a:t>
            </a:r>
            <a:r>
              <a:rPr lang="bg-BG" altLang="bg-BG" dirty="0" err="1"/>
              <a:t>Анубис</a:t>
            </a:r>
            <a:r>
              <a:rPr lang="bg-BG" altLang="bg-BG" dirty="0"/>
              <a:t>, 1995.</a:t>
            </a:r>
          </a:p>
          <a:p>
            <a:pPr algn="l"/>
            <a:r>
              <a:rPr lang="ru-RU" altLang="bg-BG" dirty="0"/>
              <a:t>Сигнатура: </a:t>
            </a:r>
            <a:r>
              <a:rPr lang="bg-BG" altLang="bg-BG" dirty="0"/>
              <a:t>941/949 / М 962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4782556" y="5380672"/>
            <a:ext cx="3389801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bg-BG" altLang="bg-BG" dirty="0"/>
              <a:t>МУТАФЧИЕВ, Петър Стоянов.</a:t>
            </a:r>
          </a:p>
          <a:p>
            <a:pPr algn="l"/>
            <a:r>
              <a:rPr lang="ru-RU" altLang="bg-BG" dirty="0"/>
              <a:t>Лекции по история на Византия : Т. </a:t>
            </a:r>
            <a:r>
              <a:rPr lang="ru-RU" altLang="bg-BG" dirty="0" smtClean="0"/>
              <a:t>2. </a:t>
            </a:r>
            <a:r>
              <a:rPr lang="bg-BG" altLang="bg-BG" dirty="0" smtClean="0"/>
              <a:t>София</a:t>
            </a:r>
            <a:r>
              <a:rPr lang="bg-BG" altLang="bg-BG" dirty="0"/>
              <a:t>: </a:t>
            </a:r>
            <a:r>
              <a:rPr lang="bg-BG" altLang="bg-BG" dirty="0" err="1"/>
              <a:t>Анубис</a:t>
            </a:r>
            <a:r>
              <a:rPr lang="bg-BG" altLang="bg-BG" dirty="0"/>
              <a:t>, 1995.</a:t>
            </a:r>
          </a:p>
          <a:p>
            <a:pPr algn="l"/>
            <a:r>
              <a:rPr lang="ru-RU" altLang="bg-BG" dirty="0"/>
              <a:t>Сигнатура: </a:t>
            </a:r>
            <a:r>
              <a:rPr lang="bg-BG" altLang="bg-BG" dirty="0"/>
              <a:t>941/949 / М 962</a:t>
            </a:r>
          </a:p>
          <a:p>
            <a:pPr algn="l"/>
            <a:endParaRPr lang="bg-BG" alt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/>
          <p:cNvSpPr txBox="1"/>
          <p:nvPr/>
        </p:nvSpPr>
        <p:spPr>
          <a:xfrm>
            <a:off x="1187624" y="332656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Книги, посветени на проф. </a:t>
            </a:r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Петър Мутафчиев</a:t>
            </a:r>
            <a:endParaRPr lang="bg-BG" sz="2000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287" y="1196752"/>
            <a:ext cx="3820408" cy="5400000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4427984" y="2852936"/>
            <a:ext cx="439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 err="1"/>
              <a:t>Професор</a:t>
            </a:r>
            <a:r>
              <a:rPr lang="ru-RU" dirty="0"/>
              <a:t> </a:t>
            </a:r>
            <a:r>
              <a:rPr lang="ru-RU" dirty="0" err="1"/>
              <a:t>Петър</a:t>
            </a:r>
            <a:r>
              <a:rPr lang="ru-RU" dirty="0"/>
              <a:t> </a:t>
            </a:r>
            <a:r>
              <a:rPr lang="ru-RU" dirty="0" err="1"/>
              <a:t>Мутафчиев</a:t>
            </a:r>
            <a:r>
              <a:rPr lang="ru-RU" dirty="0"/>
              <a:t> - </a:t>
            </a:r>
            <a:r>
              <a:rPr lang="ru-RU" dirty="0" err="1"/>
              <a:t>познат</a:t>
            </a:r>
            <a:r>
              <a:rPr lang="ru-RU" dirty="0"/>
              <a:t> и </a:t>
            </a:r>
            <a:r>
              <a:rPr lang="ru-RU" dirty="0" err="1" smtClean="0"/>
              <a:t>непознат</a:t>
            </a:r>
            <a:r>
              <a:rPr lang="ru-RU" dirty="0" smtClean="0"/>
              <a:t>. Адриана </a:t>
            </a:r>
            <a:r>
              <a:rPr lang="ru-RU" dirty="0" err="1"/>
              <a:t>Нейкова</a:t>
            </a:r>
            <a:r>
              <a:rPr lang="ru-RU" dirty="0"/>
              <a:t> и др.; Ред. </a:t>
            </a:r>
            <a:r>
              <a:rPr lang="ru-RU" dirty="0" err="1"/>
              <a:t>Тодор</a:t>
            </a:r>
            <a:r>
              <a:rPr lang="ru-RU" dirty="0"/>
              <a:t> </a:t>
            </a:r>
            <a:r>
              <a:rPr lang="ru-RU" dirty="0" err="1" smtClean="0"/>
              <a:t>Попнеделев</a:t>
            </a:r>
            <a:r>
              <a:rPr lang="ru-RU" dirty="0" smtClean="0"/>
              <a:t>, </a:t>
            </a:r>
            <a:r>
              <a:rPr lang="ru-RU" dirty="0"/>
              <a:t>Йордан </a:t>
            </a:r>
            <a:r>
              <a:rPr lang="ru-RU" dirty="0" smtClean="0"/>
              <a:t>Соколов. София</a:t>
            </a:r>
            <a:r>
              <a:rPr lang="ru-RU" dirty="0"/>
              <a:t>: </a:t>
            </a:r>
            <a:r>
              <a:rPr lang="ru-RU" dirty="0" err="1"/>
              <a:t>ВаСиЛ</a:t>
            </a:r>
            <a:r>
              <a:rPr lang="ru-RU" dirty="0"/>
              <a:t>, </a:t>
            </a:r>
            <a:r>
              <a:rPr lang="ru-RU" dirty="0" smtClean="0"/>
              <a:t>1997.</a:t>
            </a:r>
          </a:p>
          <a:p>
            <a:pPr algn="l"/>
            <a:r>
              <a:rPr lang="ru-RU" altLang="bg-BG" dirty="0"/>
              <a:t>Сигнатура: ПЦ 930.1/.2 / П 923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106780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/>
          <p:cNvSpPr txBox="1"/>
          <p:nvPr/>
        </p:nvSpPr>
        <p:spPr>
          <a:xfrm>
            <a:off x="857396" y="332656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Книги, посветени на проф. </a:t>
            </a:r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Петър Мутафчиев</a:t>
            </a:r>
            <a:endParaRPr lang="bg-BG" sz="2000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7" y="1124744"/>
            <a:ext cx="3710385" cy="5400000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4493800" y="2852936"/>
            <a:ext cx="41404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Сборник в </a:t>
            </a:r>
            <a:r>
              <a:rPr lang="ru-RU" dirty="0" err="1"/>
              <a:t>памет</a:t>
            </a:r>
            <a:r>
              <a:rPr lang="ru-RU" dirty="0"/>
              <a:t> на </a:t>
            </a:r>
            <a:r>
              <a:rPr lang="ru-RU" dirty="0" err="1"/>
              <a:t>професор</a:t>
            </a:r>
            <a:r>
              <a:rPr lang="ru-RU" dirty="0"/>
              <a:t> </a:t>
            </a:r>
            <a:r>
              <a:rPr lang="ru-RU" dirty="0" err="1"/>
              <a:t>Петър</a:t>
            </a:r>
            <a:r>
              <a:rPr lang="ru-RU" dirty="0"/>
              <a:t> </a:t>
            </a:r>
            <a:r>
              <a:rPr lang="ru-RU" dirty="0" err="1" smtClean="0"/>
              <a:t>Мутафчиев</a:t>
            </a:r>
            <a:r>
              <a:rPr lang="ru-RU" dirty="0" smtClean="0"/>
              <a:t>. </a:t>
            </a:r>
            <a:r>
              <a:rPr lang="ru-RU" dirty="0" err="1" smtClean="0"/>
              <a:t>Състав</a:t>
            </a:r>
            <a:r>
              <a:rPr lang="ru-RU" dirty="0"/>
              <a:t>. Георги </a:t>
            </a:r>
            <a:r>
              <a:rPr lang="ru-RU" dirty="0" smtClean="0"/>
              <a:t>Бакалов. София</a:t>
            </a:r>
            <a:r>
              <a:rPr lang="ru-RU" dirty="0"/>
              <a:t>: </a:t>
            </a:r>
            <a:r>
              <a:rPr lang="ru-RU" dirty="0" err="1"/>
              <a:t>Университетско</a:t>
            </a:r>
            <a:r>
              <a:rPr lang="ru-RU" dirty="0"/>
              <a:t> </a:t>
            </a:r>
            <a:r>
              <a:rPr lang="ru-RU" dirty="0" err="1"/>
              <a:t>издателство</a:t>
            </a:r>
            <a:r>
              <a:rPr lang="ru-RU" dirty="0"/>
              <a:t> "Св. Климент </a:t>
            </a:r>
            <a:r>
              <a:rPr lang="ru-RU" dirty="0" err="1"/>
              <a:t>Охридски</a:t>
            </a:r>
            <a:r>
              <a:rPr lang="ru-RU" dirty="0"/>
              <a:t>", </a:t>
            </a:r>
            <a:r>
              <a:rPr lang="ru-RU" dirty="0" smtClean="0"/>
              <a:t>1996.</a:t>
            </a:r>
          </a:p>
          <a:p>
            <a:pPr algn="l"/>
            <a:r>
              <a:rPr lang="ru-RU" altLang="bg-BG" dirty="0"/>
              <a:t>Сигнатура: 949.72 / С 233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304907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/>
          <p:cNvSpPr txBox="1"/>
          <p:nvPr/>
        </p:nvSpPr>
        <p:spPr>
          <a:xfrm>
            <a:off x="683568" y="332656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Книги, посветени на проф. </a:t>
            </a:r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Петър Мутафчиев</a:t>
            </a:r>
            <a:endParaRPr lang="bg-BG" sz="2000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052736"/>
            <a:ext cx="3389796" cy="5580000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4067944" y="2492896"/>
            <a:ext cx="48245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 err="1"/>
              <a:t>Мутафчиева</a:t>
            </a:r>
            <a:r>
              <a:rPr lang="ru-RU" dirty="0"/>
              <a:t>, Вера </a:t>
            </a:r>
            <a:r>
              <a:rPr lang="ru-RU" dirty="0" smtClean="0"/>
              <a:t>Петрова.</a:t>
            </a:r>
          </a:p>
          <a:p>
            <a:pPr algn="l"/>
            <a:r>
              <a:rPr lang="ru-RU" dirty="0" err="1" smtClean="0"/>
              <a:t>Бивалици</a:t>
            </a:r>
            <a:r>
              <a:rPr lang="ru-RU" dirty="0" smtClean="0"/>
              <a:t> </a:t>
            </a:r>
            <a:r>
              <a:rPr lang="ru-RU" dirty="0"/>
              <a:t>: Книга </a:t>
            </a:r>
            <a:r>
              <a:rPr lang="ru-RU" dirty="0" err="1" smtClean="0"/>
              <a:t>първа</a:t>
            </a:r>
            <a:r>
              <a:rPr lang="ru-RU" dirty="0"/>
              <a:t>. София: Анубис, </a:t>
            </a:r>
            <a:r>
              <a:rPr lang="ru-RU" dirty="0" smtClean="0"/>
              <a:t>2000.</a:t>
            </a:r>
          </a:p>
          <a:p>
            <a:pPr algn="l"/>
            <a:r>
              <a:rPr lang="ru-RU" altLang="bg-BG" dirty="0"/>
              <a:t>Сигнатура: 886.7 / М </a:t>
            </a:r>
            <a:r>
              <a:rPr lang="ru-RU" altLang="bg-BG" dirty="0" smtClean="0"/>
              <a:t>962</a:t>
            </a:r>
          </a:p>
          <a:p>
            <a:pPr algn="l"/>
            <a:endParaRPr lang="ru-RU" dirty="0" smtClean="0"/>
          </a:p>
          <a:p>
            <a:pPr algn="l"/>
            <a:endParaRPr lang="ru-RU" dirty="0"/>
          </a:p>
          <a:p>
            <a:pPr algn="l"/>
            <a:r>
              <a:rPr lang="bg-BG" dirty="0" smtClean="0"/>
              <a:t>Дъщерята на </a:t>
            </a:r>
            <a:r>
              <a:rPr lang="bg-BG" dirty="0">
                <a:cs typeface="Times New Roman" panose="02020603050405020304" pitchFamily="18" charset="0"/>
              </a:rPr>
              <a:t>проф. </a:t>
            </a:r>
            <a:r>
              <a:rPr lang="bg-BG" altLang="bg-BG" dirty="0">
                <a:cs typeface="Times New Roman" panose="02020603050405020304" pitchFamily="18" charset="0"/>
              </a:rPr>
              <a:t>Петър Мутафчиев </a:t>
            </a:r>
            <a:r>
              <a:rPr lang="bg-BG" dirty="0" smtClean="0"/>
              <a:t>Вера разказва </a:t>
            </a:r>
            <a:r>
              <a:rPr lang="bg-BG" dirty="0" err="1"/>
              <a:t>прелюбопитно</a:t>
            </a:r>
            <a:r>
              <a:rPr lang="bg-BG" dirty="0"/>
              <a:t> и </a:t>
            </a:r>
            <a:r>
              <a:rPr lang="bg-BG" dirty="0" err="1" smtClean="0"/>
              <a:t>живоописателно</a:t>
            </a:r>
            <a:r>
              <a:rPr lang="bg-BG" dirty="0"/>
              <a:t> </a:t>
            </a:r>
            <a:r>
              <a:rPr lang="bg-BG" dirty="0" smtClean="0"/>
              <a:t>в спомените си </a:t>
            </a:r>
            <a:r>
              <a:rPr lang="bg-BG" dirty="0"/>
              <a:t>з</a:t>
            </a:r>
            <a:r>
              <a:rPr lang="bg-BG" dirty="0" smtClean="0"/>
              <a:t>а </a:t>
            </a:r>
            <a:r>
              <a:rPr lang="bg-BG" dirty="0"/>
              <a:t>последните 15 години от живота на </a:t>
            </a:r>
            <a:r>
              <a:rPr lang="bg-BG" dirty="0" smtClean="0"/>
              <a:t>своя баща.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33427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260648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hlinkClick r:id="rId2"/>
              </a:rPr>
              <a:t>http://petarmutafchiev.nbu.bg</a:t>
            </a:r>
            <a:r>
              <a:rPr lang="en-US" sz="2800" b="1" dirty="0" smtClean="0">
                <a:hlinkClick r:id="rId2"/>
              </a:rPr>
              <a:t>/</a:t>
            </a:r>
            <a:r>
              <a:rPr lang="bg-BG" sz="2800" b="1" dirty="0" smtClean="0"/>
              <a:t> </a:t>
            </a:r>
            <a:endParaRPr lang="bg-BG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707" y="1124744"/>
            <a:ext cx="9036496" cy="45396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5616" y="5877272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Сайт, посветен на проф. П. Мутафчиев, създаден и администриран от НБУ. Достъпен от март 2018 г.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196540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908720"/>
            <a:ext cx="8228571" cy="56095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116632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Биографията. Запознаване на потребителя с личността на проф. Петър Мутафчиев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xmlns="" val="104979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836712"/>
            <a:ext cx="4896544" cy="48965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2492896"/>
            <a:ext cx="4176464" cy="43143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44624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Библиографията. </a:t>
            </a:r>
            <a:r>
              <a:rPr lang="bg-BG" b="1" dirty="0"/>
              <a:t>З</a:t>
            </a:r>
            <a:r>
              <a:rPr lang="bg-BG" b="1" dirty="0" smtClean="0"/>
              <a:t>апознаването на потребителя с делото на проф. Петър Мутафчиев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xmlns="" val="403765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052736"/>
            <a:ext cx="3600400" cy="36806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7" y="2276872"/>
            <a:ext cx="3353039" cy="33843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3428999"/>
            <a:ext cx="3461178" cy="33821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1640" y="116632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Петър Мутафчиев през очите на неговите съвременници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xmlns="" val="413775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20000"/>
            <a:lum/>
          </a:blip>
          <a:srcRect/>
          <a:stretch>
            <a:fillRect t="-2000" b="-9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042988" y="1628775"/>
            <a:ext cx="12969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bg-BG" altLang="bg-BG">
              <a:solidFill>
                <a:prstClr val="black"/>
              </a:solidFill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0" y="908720"/>
            <a:ext cx="4500563" cy="5770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bg-BG" dirty="0" smtClean="0">
                <a:solidFill>
                  <a:prstClr val="black"/>
                </a:solidFill>
              </a:rPr>
              <a:t> </a:t>
            </a:r>
            <a:r>
              <a:rPr lang="ru-RU" altLang="bg-BG" dirty="0" smtClean="0">
                <a:solidFill>
                  <a:prstClr val="black"/>
                </a:solidFill>
              </a:rPr>
              <a:t>Отбива </a:t>
            </a:r>
            <a:r>
              <a:rPr lang="ru-RU" altLang="bg-BG" dirty="0" err="1">
                <a:solidFill>
                  <a:prstClr val="black"/>
                </a:solidFill>
              </a:rPr>
              <a:t>военната</a:t>
            </a:r>
            <a:r>
              <a:rPr lang="ru-RU" altLang="bg-BG" dirty="0">
                <a:solidFill>
                  <a:prstClr val="black"/>
                </a:solidFill>
              </a:rPr>
              <a:t> си служба и </a:t>
            </a:r>
            <a:r>
              <a:rPr lang="ru-RU" altLang="bg-BG" dirty="0" err="1">
                <a:solidFill>
                  <a:prstClr val="black"/>
                </a:solidFill>
              </a:rPr>
              <a:t>участва</a:t>
            </a:r>
            <a:r>
              <a:rPr lang="ru-RU" altLang="bg-BG" dirty="0">
                <a:solidFill>
                  <a:prstClr val="black"/>
                </a:solidFill>
              </a:rPr>
              <a:t> в</a:t>
            </a:r>
            <a:r>
              <a:rPr lang="bg-BG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Балканската</a:t>
            </a:r>
            <a:r>
              <a:rPr lang="ru-RU" altLang="bg-BG" dirty="0">
                <a:solidFill>
                  <a:prstClr val="black"/>
                </a:solidFill>
              </a:rPr>
              <a:t>, </a:t>
            </a:r>
            <a:r>
              <a:rPr lang="ru-RU" altLang="bg-BG" dirty="0" err="1">
                <a:solidFill>
                  <a:prstClr val="black"/>
                </a:solidFill>
              </a:rPr>
              <a:t>Междусъюзническата</a:t>
            </a:r>
            <a:r>
              <a:rPr lang="bg-BG" altLang="bg-BG" dirty="0">
                <a:solidFill>
                  <a:prstClr val="black"/>
                </a:solidFill>
              </a:rPr>
              <a:t> и Първата световна война, </a:t>
            </a:r>
            <a:r>
              <a:rPr lang="ru-RU" altLang="bg-BG" dirty="0">
                <a:solidFill>
                  <a:prstClr val="black"/>
                </a:solidFill>
              </a:rPr>
              <a:t>в </a:t>
            </a:r>
            <a:r>
              <a:rPr lang="ru-RU" altLang="bg-BG" dirty="0" err="1">
                <a:solidFill>
                  <a:prstClr val="black"/>
                </a:solidFill>
              </a:rPr>
              <a:t>която</a:t>
            </a:r>
            <a:r>
              <a:rPr lang="ru-RU" altLang="bg-BG" dirty="0">
                <a:solidFill>
                  <a:prstClr val="black"/>
                </a:solidFill>
              </a:rPr>
              <a:t> се </a:t>
            </a:r>
            <a:r>
              <a:rPr lang="ru-RU" altLang="bg-BG" dirty="0" err="1">
                <a:solidFill>
                  <a:prstClr val="black"/>
                </a:solidFill>
              </a:rPr>
              <a:t>сражава</a:t>
            </a:r>
            <a:r>
              <a:rPr lang="ru-RU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като</a:t>
            </a:r>
            <a:r>
              <a:rPr lang="ru-RU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командващ</a:t>
            </a:r>
            <a:r>
              <a:rPr lang="ru-RU" altLang="bg-BG" dirty="0">
                <a:solidFill>
                  <a:prstClr val="black"/>
                </a:solidFill>
              </a:rPr>
              <a:t> офицер</a:t>
            </a:r>
            <a:r>
              <a:rPr lang="bg-BG" altLang="bg-BG" dirty="0">
                <a:solidFill>
                  <a:prstClr val="black"/>
                </a:solidFill>
              </a:rPr>
              <a:t> </a:t>
            </a:r>
            <a:r>
              <a:rPr lang="bg-BG" altLang="bg-BG" dirty="0" smtClean="0">
                <a:solidFill>
                  <a:prstClr val="black"/>
                </a:solidFill>
              </a:rPr>
              <a:t>(1912–1918)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ru-RU" altLang="bg-BG" dirty="0" smtClean="0">
                <a:solidFill>
                  <a:prstClr val="black"/>
                </a:solidFill>
              </a:rPr>
              <a:t> </a:t>
            </a:r>
            <a:r>
              <a:rPr lang="ru-RU" altLang="bg-BG" dirty="0" err="1" smtClean="0">
                <a:solidFill>
                  <a:prstClr val="black"/>
                </a:solidFill>
              </a:rPr>
              <a:t>Специализира</a:t>
            </a:r>
            <a:r>
              <a:rPr lang="ru-RU" altLang="bg-BG" dirty="0" smtClean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византийска</a:t>
            </a:r>
            <a:r>
              <a:rPr lang="ru-RU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smtClean="0">
                <a:solidFill>
                  <a:prstClr val="black"/>
                </a:solidFill>
              </a:rPr>
              <a:t>история </a:t>
            </a:r>
            <a:r>
              <a:rPr lang="ru-RU" altLang="bg-BG" dirty="0">
                <a:solidFill>
                  <a:prstClr val="black"/>
                </a:solidFill>
              </a:rPr>
              <a:t>и </a:t>
            </a:r>
            <a:endParaRPr lang="ru-RU" altLang="bg-BG" dirty="0" smtClean="0">
              <a:solidFill>
                <a:prstClr val="black"/>
              </a:solidFill>
            </a:endParaRPr>
          </a:p>
          <a:p>
            <a:pPr algn="l">
              <a:lnSpc>
                <a:spcPct val="150000"/>
              </a:lnSpc>
            </a:pPr>
            <a:r>
              <a:rPr lang="ru-RU" altLang="bg-BG" dirty="0" err="1" smtClean="0">
                <a:solidFill>
                  <a:prstClr val="black"/>
                </a:solidFill>
              </a:rPr>
              <a:t>гръцка</a:t>
            </a:r>
            <a:r>
              <a:rPr lang="ru-RU" altLang="bg-BG" dirty="0" smtClean="0">
                <a:solidFill>
                  <a:prstClr val="black"/>
                </a:solidFill>
              </a:rPr>
              <a:t> палеография </a:t>
            </a:r>
            <a:r>
              <a:rPr lang="ru-RU" altLang="bg-BG" dirty="0">
                <a:solidFill>
                  <a:prstClr val="black"/>
                </a:solidFill>
              </a:rPr>
              <a:t>в </a:t>
            </a:r>
            <a:r>
              <a:rPr lang="ru-RU" altLang="bg-BG" dirty="0" err="1" smtClean="0">
                <a:solidFill>
                  <a:prstClr val="black"/>
                </a:solidFill>
              </a:rPr>
              <a:t>Мюнхенския</a:t>
            </a:r>
            <a:r>
              <a:rPr lang="ru-RU" altLang="bg-BG" dirty="0" smtClean="0">
                <a:solidFill>
                  <a:prstClr val="black"/>
                </a:solidFill>
              </a:rPr>
              <a:t> университет (1920–1922)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bg-BG" dirty="0" smtClean="0">
                <a:solidFill>
                  <a:prstClr val="black"/>
                </a:solidFill>
              </a:rPr>
              <a:t> </a:t>
            </a:r>
            <a:r>
              <a:rPr lang="ru-RU" altLang="bg-BG" dirty="0" smtClean="0">
                <a:solidFill>
                  <a:prstClr val="black"/>
                </a:solidFill>
              </a:rPr>
              <a:t>Назначен </a:t>
            </a:r>
            <a:r>
              <a:rPr lang="ru-RU" altLang="bg-BG" dirty="0">
                <a:solidFill>
                  <a:prstClr val="black"/>
                </a:solidFill>
              </a:rPr>
              <a:t>е за </a:t>
            </a:r>
            <a:r>
              <a:rPr lang="ru-RU" altLang="bg-BG" dirty="0" err="1">
                <a:solidFill>
                  <a:prstClr val="black"/>
                </a:solidFill>
              </a:rPr>
              <a:t>редовен</a:t>
            </a:r>
            <a:r>
              <a:rPr lang="ru-RU" altLang="bg-BG" dirty="0">
                <a:solidFill>
                  <a:prstClr val="black"/>
                </a:solidFill>
              </a:rPr>
              <a:t> доцент в </a:t>
            </a:r>
            <a:r>
              <a:rPr lang="ru-RU" altLang="bg-BG" dirty="0" err="1">
                <a:solidFill>
                  <a:prstClr val="black"/>
                </a:solidFill>
              </a:rPr>
              <a:t>Катедрата</a:t>
            </a:r>
            <a:r>
              <a:rPr lang="ru-RU" altLang="bg-BG" dirty="0">
                <a:solidFill>
                  <a:prstClr val="black"/>
                </a:solidFill>
              </a:rPr>
              <a:t> по </a:t>
            </a:r>
            <a:r>
              <a:rPr lang="bg-BG" altLang="bg-BG" dirty="0" smtClean="0">
                <a:solidFill>
                  <a:prstClr val="black"/>
                </a:solidFill>
              </a:rPr>
              <a:t>„</a:t>
            </a:r>
            <a:r>
              <a:rPr lang="ru-RU" altLang="bg-BG" dirty="0" smtClean="0">
                <a:solidFill>
                  <a:prstClr val="black"/>
                </a:solidFill>
              </a:rPr>
              <a:t>История </a:t>
            </a:r>
            <a:r>
              <a:rPr lang="ru-RU" altLang="bg-BG" dirty="0">
                <a:solidFill>
                  <a:prstClr val="black"/>
                </a:solidFill>
              </a:rPr>
              <a:t>на </a:t>
            </a:r>
            <a:r>
              <a:rPr lang="ru-RU" altLang="bg-BG" dirty="0" err="1">
                <a:solidFill>
                  <a:prstClr val="black"/>
                </a:solidFill>
              </a:rPr>
              <a:t>Източна</a:t>
            </a:r>
            <a:r>
              <a:rPr lang="ru-RU" altLang="bg-BG" dirty="0">
                <a:solidFill>
                  <a:prstClr val="black"/>
                </a:solidFill>
              </a:rPr>
              <a:t> Европа и Византия” в СУ </a:t>
            </a:r>
            <a:r>
              <a:rPr lang="ru-RU" altLang="bg-BG" dirty="0" smtClean="0">
                <a:solidFill>
                  <a:prstClr val="black"/>
                </a:solidFill>
              </a:rPr>
              <a:t>(1923)</a:t>
            </a:r>
            <a:endParaRPr lang="ru-RU" altLang="bg-BG" dirty="0">
              <a:solidFill>
                <a:prstClr val="black"/>
              </a:solidFill>
            </a:endParaRP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bg-BG" dirty="0" smtClean="0">
                <a:solidFill>
                  <a:prstClr val="black"/>
                </a:solidFill>
              </a:rPr>
              <a:t> </a:t>
            </a:r>
            <a:r>
              <a:rPr lang="bg-BG" altLang="bg-BG" dirty="0" smtClean="0">
                <a:solidFill>
                  <a:prstClr val="black"/>
                </a:solidFill>
              </a:rPr>
              <a:t>Избран </a:t>
            </a:r>
            <a:r>
              <a:rPr lang="bg-BG" altLang="bg-BG" dirty="0">
                <a:solidFill>
                  <a:prstClr val="black"/>
                </a:solidFill>
              </a:rPr>
              <a:t>е за извънреден професор </a:t>
            </a:r>
            <a:r>
              <a:rPr lang="bg-BG" altLang="bg-BG" dirty="0" smtClean="0">
                <a:solidFill>
                  <a:prstClr val="black"/>
                </a:solidFill>
              </a:rPr>
              <a:t>в </a:t>
            </a:r>
            <a:r>
              <a:rPr lang="bg-BG" altLang="bg-BG" dirty="0">
                <a:solidFill>
                  <a:prstClr val="black"/>
                </a:solidFill>
              </a:rPr>
              <a:t>СУ </a:t>
            </a:r>
            <a:r>
              <a:rPr lang="bg-BG" altLang="bg-BG" dirty="0" smtClean="0">
                <a:solidFill>
                  <a:prstClr val="black"/>
                </a:solidFill>
              </a:rPr>
              <a:t>(1927)</a:t>
            </a:r>
            <a:endParaRPr lang="bg-BG" altLang="bg-BG" dirty="0">
              <a:solidFill>
                <a:prstClr val="black"/>
              </a:solidFill>
            </a:endParaRP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bg-BG" dirty="0" smtClean="0">
                <a:solidFill>
                  <a:prstClr val="black"/>
                </a:solidFill>
              </a:rPr>
              <a:t> </a:t>
            </a:r>
            <a:r>
              <a:rPr lang="bg-BG" altLang="bg-BG" dirty="0" smtClean="0">
                <a:solidFill>
                  <a:prstClr val="black"/>
                </a:solidFill>
              </a:rPr>
              <a:t>Избран </a:t>
            </a:r>
            <a:r>
              <a:rPr lang="bg-BG" altLang="bg-BG" dirty="0">
                <a:solidFill>
                  <a:prstClr val="black"/>
                </a:solidFill>
              </a:rPr>
              <a:t>е за дописен член на БАН </a:t>
            </a:r>
            <a:r>
              <a:rPr lang="bg-BG" altLang="bg-BG" dirty="0" smtClean="0">
                <a:solidFill>
                  <a:prstClr val="black"/>
                </a:solidFill>
              </a:rPr>
              <a:t>(1929)</a:t>
            </a:r>
            <a:endParaRPr lang="bg-BG" altLang="bg-BG" dirty="0">
              <a:solidFill>
                <a:prstClr val="black"/>
              </a:solidFill>
            </a:endParaRPr>
          </a:p>
          <a:p>
            <a:pPr algn="l">
              <a:buFont typeface="Wingdings" pitchFamily="2" charset="2"/>
              <a:buChar char="Ø"/>
            </a:pPr>
            <a:endParaRPr lang="bg-BG" altLang="bg-BG" dirty="0">
              <a:solidFill>
                <a:prstClr val="black"/>
              </a:solidFill>
            </a:endParaRPr>
          </a:p>
        </p:txBody>
      </p:sp>
      <p:pic>
        <p:nvPicPr>
          <p:cNvPr id="5" name="Picture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32" r="4732"/>
          <a:stretch>
            <a:fillRect/>
          </a:stretch>
        </p:blipFill>
        <p:spPr bwMode="auto">
          <a:xfrm>
            <a:off x="4574005" y="1052736"/>
            <a:ext cx="4406400" cy="3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авоъгълник 1"/>
          <p:cNvSpPr>
            <a:spLocks noChangeArrowheads="1"/>
          </p:cNvSpPr>
          <p:nvPr/>
        </p:nvSpPr>
        <p:spPr bwMode="auto">
          <a:xfrm>
            <a:off x="467544" y="116632"/>
            <a:ext cx="8208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Проф.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Петър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Мутафчиев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живот и дело</a:t>
            </a:r>
            <a:endParaRPr lang="bg-BG" altLang="bg-BG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1437668"/>
      </p:ext>
    </p:extLst>
  </p:cSld>
  <p:clrMapOvr>
    <a:masterClrMapping/>
  </p:clrMapOvr>
  <p:transition spd="slow" advTm="10777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619" y="19476"/>
            <a:ext cx="8304762" cy="68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70664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3956" y="0"/>
            <a:ext cx="69560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514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0115" y="0"/>
            <a:ext cx="73037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54664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052736"/>
            <a:ext cx="3240360" cy="26125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1340768"/>
            <a:ext cx="5790476" cy="54476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592" y="116632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Лесен за боравене интерфейс, </a:t>
            </a:r>
            <a:r>
              <a:rPr lang="bg-BG" b="1" dirty="0"/>
              <a:t>разчитащ на/предразполагащ за </a:t>
            </a:r>
            <a:r>
              <a:rPr lang="bg-BG" b="1" dirty="0" smtClean="0"/>
              <a:t>директна </a:t>
            </a:r>
            <a:r>
              <a:rPr lang="bg-BG" b="1" dirty="0" err="1" smtClean="0"/>
              <a:t>интеракция</a:t>
            </a:r>
            <a:r>
              <a:rPr lang="bg-BG" b="1" dirty="0" smtClean="0"/>
              <a:t> с потребителя.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xmlns="" val="40376327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1052736"/>
            <a:ext cx="6032601" cy="56575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11663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Основната цел на „образователните игри“ – провокиране на желанието за добиване на нови знания.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xmlns="" val="39262417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" y="1412776"/>
            <a:ext cx="9046223" cy="404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48225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143" y="667095"/>
            <a:ext cx="7885714" cy="55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00924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/>
          <p:cNvSpPr txBox="1"/>
          <p:nvPr/>
        </p:nvSpPr>
        <p:spPr>
          <a:xfrm>
            <a:off x="827584" y="980728"/>
            <a:ext cx="720080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/>
              <a:t>Представените книги са част от фонда на библиотеката, а показаните документите се съхраняват в Университетския архив </a:t>
            </a:r>
            <a:r>
              <a:rPr lang="bg-BG" sz="2000" dirty="0"/>
              <a:t>към Център за </a:t>
            </a:r>
            <a:r>
              <a:rPr lang="bg-BG" sz="2000" dirty="0" smtClean="0"/>
              <a:t>книгата</a:t>
            </a:r>
            <a:r>
              <a:rPr lang="bg-BG" sz="2000" dirty="0"/>
              <a:t> на Нов български университет</a:t>
            </a:r>
            <a:r>
              <a:rPr lang="bg-BG" sz="2000" dirty="0" smtClean="0"/>
              <a:t>. Те могат да се ползват от всеки, който желае да се докосне до личността и живота на изтъкнатия </a:t>
            </a:r>
            <a:r>
              <a:rPr lang="bg-BG" sz="2000" dirty="0"/>
              <a:t>български </a:t>
            </a:r>
            <a:r>
              <a:rPr lang="bg-BG" sz="2000" dirty="0" smtClean="0"/>
              <a:t>учен проф. Петър Мутафчиев.</a:t>
            </a:r>
          </a:p>
          <a:p>
            <a:endParaRPr lang="bg-BG" dirty="0"/>
          </a:p>
          <a:p>
            <a:endParaRPr lang="bg-BG" dirty="0" smtClean="0"/>
          </a:p>
          <a:p>
            <a:endParaRPr lang="bg-BG" dirty="0"/>
          </a:p>
          <a:p>
            <a:r>
              <a:rPr lang="bg-BG" sz="2000" dirty="0" smtClean="0"/>
              <a:t>Достъп до библиотечния каталог:</a:t>
            </a:r>
          </a:p>
          <a:p>
            <a:r>
              <a:rPr lang="en-US" sz="2000" dirty="0" smtClean="0">
                <a:hlinkClick r:id="rId2"/>
              </a:rPr>
              <a:t>http</a:t>
            </a:r>
            <a:r>
              <a:rPr lang="en-US" sz="2000" dirty="0">
                <a:hlinkClick r:id="rId2"/>
              </a:rPr>
              <a:t>://</a:t>
            </a:r>
            <a:r>
              <a:rPr lang="en-US" sz="2000" dirty="0" smtClean="0">
                <a:hlinkClick r:id="rId2"/>
              </a:rPr>
              <a:t>qopac.nbu.bg/EOSWebOPAC/OPAC/Index.aspx</a:t>
            </a:r>
            <a:endParaRPr lang="bg-BG" sz="2000" dirty="0" smtClean="0"/>
          </a:p>
          <a:p>
            <a:endParaRPr lang="bg-BG" sz="2000" dirty="0"/>
          </a:p>
          <a:p>
            <a:r>
              <a:rPr lang="bg-BG" sz="2000" dirty="0" smtClean="0"/>
              <a:t>Информация за </a:t>
            </a:r>
            <a:r>
              <a:rPr lang="bg-BG" sz="2000" dirty="0"/>
              <a:t>Университетския </a:t>
            </a:r>
            <a:r>
              <a:rPr lang="bg-BG" sz="2000" dirty="0" smtClean="0"/>
              <a:t>архив:</a:t>
            </a:r>
          </a:p>
          <a:p>
            <a:r>
              <a:rPr lang="en-US" sz="2000" dirty="0">
                <a:hlinkClick r:id="rId3"/>
              </a:rPr>
              <a:t>http://www.uniarchive.nbu.bg</a:t>
            </a:r>
            <a:r>
              <a:rPr lang="en-US" sz="2000" dirty="0" smtClean="0">
                <a:hlinkClick r:id="rId3"/>
              </a:rPr>
              <a:t>/</a:t>
            </a:r>
            <a:endParaRPr lang="bg-BG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102641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3926667" cy="55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99992" y="939119"/>
            <a:ext cx="4392488" cy="5450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bg-BG" dirty="0">
                <a:solidFill>
                  <a:prstClr val="black"/>
                </a:solidFill>
              </a:rPr>
              <a:t> </a:t>
            </a:r>
            <a:r>
              <a:rPr lang="bg-BG" altLang="bg-BG" dirty="0">
                <a:solidFill>
                  <a:prstClr val="black"/>
                </a:solidFill>
              </a:rPr>
              <a:t>Декан на Историко-филологическия факултет </a:t>
            </a:r>
            <a:r>
              <a:rPr lang="bg-BG" altLang="bg-BG" dirty="0" smtClean="0">
                <a:solidFill>
                  <a:prstClr val="black"/>
                </a:solidFill>
              </a:rPr>
              <a:t>(1936-1937)</a:t>
            </a:r>
            <a:endParaRPr lang="bg-BG" altLang="bg-BG" dirty="0">
              <a:solidFill>
                <a:prstClr val="black"/>
              </a:solidFill>
            </a:endParaRPr>
          </a:p>
          <a:p>
            <a:pPr lvl="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bg-BG" dirty="0">
                <a:solidFill>
                  <a:prstClr val="black"/>
                </a:solidFill>
              </a:rPr>
              <a:t> </a:t>
            </a:r>
            <a:r>
              <a:rPr lang="bg-BG" altLang="bg-BG" dirty="0">
                <a:solidFill>
                  <a:prstClr val="black"/>
                </a:solidFill>
              </a:rPr>
              <a:t>Избран е за действителен член на БАН </a:t>
            </a:r>
            <a:r>
              <a:rPr lang="bg-BG" altLang="bg-BG" dirty="0" smtClean="0">
                <a:solidFill>
                  <a:prstClr val="black"/>
                </a:solidFill>
              </a:rPr>
              <a:t>(1937)</a:t>
            </a:r>
          </a:p>
          <a:p>
            <a:pPr lvl="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bg-BG" dirty="0" smtClean="0">
                <a:solidFill>
                  <a:prstClr val="black"/>
                </a:solidFill>
              </a:rPr>
              <a:t> </a:t>
            </a:r>
            <a:r>
              <a:rPr lang="bg-BG" altLang="bg-BG" dirty="0">
                <a:solidFill>
                  <a:prstClr val="black"/>
                </a:solidFill>
              </a:rPr>
              <a:t>Става редовен професор в СУ </a:t>
            </a:r>
            <a:r>
              <a:rPr lang="bg-BG" altLang="bg-BG" dirty="0" smtClean="0">
                <a:solidFill>
                  <a:prstClr val="black"/>
                </a:solidFill>
              </a:rPr>
              <a:t>(1938)</a:t>
            </a:r>
            <a:endParaRPr lang="bg-BG" altLang="bg-BG" dirty="0">
              <a:solidFill>
                <a:prstClr val="black"/>
              </a:solidFill>
            </a:endParaRPr>
          </a:p>
          <a:p>
            <a:pPr lvl="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Участва</a:t>
            </a:r>
            <a:r>
              <a:rPr lang="ru-RU" altLang="bg-BG" dirty="0">
                <a:solidFill>
                  <a:prstClr val="black"/>
                </a:solidFill>
              </a:rPr>
              <a:t> в </a:t>
            </a:r>
            <a:r>
              <a:rPr lang="ru-RU" altLang="bg-BG" dirty="0" err="1">
                <a:solidFill>
                  <a:prstClr val="black"/>
                </a:solidFill>
              </a:rPr>
              <a:t>редица</a:t>
            </a:r>
            <a:r>
              <a:rPr lang="ru-RU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международни</a:t>
            </a:r>
            <a:r>
              <a:rPr lang="ru-RU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конгреси</a:t>
            </a:r>
            <a:r>
              <a:rPr lang="ru-RU" altLang="bg-BG" dirty="0">
                <a:solidFill>
                  <a:prstClr val="black"/>
                </a:solidFill>
              </a:rPr>
              <a:t> и става член на множество </a:t>
            </a:r>
            <a:r>
              <a:rPr lang="ru-RU" altLang="bg-BG" dirty="0" err="1">
                <a:solidFill>
                  <a:prstClr val="black"/>
                </a:solidFill>
              </a:rPr>
              <a:t>научни</a:t>
            </a:r>
            <a:r>
              <a:rPr lang="ru-RU" altLang="bg-BG" dirty="0">
                <a:solidFill>
                  <a:prstClr val="black"/>
                </a:solidFill>
              </a:rPr>
              <a:t> организации у нас и в чужбина</a:t>
            </a:r>
          </a:p>
          <a:p>
            <a:pPr lvl="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Развива</a:t>
            </a:r>
            <a:r>
              <a:rPr lang="ru-RU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обществена</a:t>
            </a:r>
            <a:r>
              <a:rPr lang="ru-RU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дейност</a:t>
            </a:r>
            <a:r>
              <a:rPr lang="ru-RU" altLang="bg-BG" dirty="0">
                <a:solidFill>
                  <a:prstClr val="black"/>
                </a:solidFill>
              </a:rPr>
              <a:t> чрез </a:t>
            </a:r>
            <a:r>
              <a:rPr lang="bg-BG" altLang="bg-BG" dirty="0">
                <a:solidFill>
                  <a:prstClr val="black"/>
                </a:solidFill>
              </a:rPr>
              <a:t>Всебългарския съюз “Отец Паисий” и като </a:t>
            </a:r>
            <a:r>
              <a:rPr lang="ru-RU" altLang="bg-BG" dirty="0">
                <a:solidFill>
                  <a:prstClr val="black"/>
                </a:solidFill>
              </a:rPr>
              <a:t>гл. </a:t>
            </a:r>
            <a:r>
              <a:rPr lang="ru-RU" altLang="bg-BG" dirty="0" smtClean="0">
                <a:solidFill>
                  <a:prstClr val="black"/>
                </a:solidFill>
              </a:rPr>
              <a:t>редактор </a:t>
            </a:r>
            <a:r>
              <a:rPr lang="ru-RU" altLang="bg-BG" dirty="0">
                <a:solidFill>
                  <a:prstClr val="black"/>
                </a:solidFill>
              </a:rPr>
              <a:t>на списание “Просвета”</a:t>
            </a:r>
          </a:p>
          <a:p>
            <a:pPr lvl="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Написва</a:t>
            </a:r>
            <a:r>
              <a:rPr lang="ru-RU" altLang="bg-BG" dirty="0">
                <a:solidFill>
                  <a:prstClr val="black"/>
                </a:solidFill>
              </a:rPr>
              <a:t> и </a:t>
            </a:r>
            <a:r>
              <a:rPr lang="ru-RU" altLang="bg-BG" dirty="0" err="1">
                <a:solidFill>
                  <a:prstClr val="black"/>
                </a:solidFill>
              </a:rPr>
              <a:t>публикува</a:t>
            </a:r>
            <a:r>
              <a:rPr lang="ru-RU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редица</a:t>
            </a:r>
            <a:r>
              <a:rPr lang="ru-RU" altLang="bg-BG" dirty="0">
                <a:solidFill>
                  <a:prstClr val="black"/>
                </a:solidFill>
              </a:rPr>
              <a:t> </a:t>
            </a:r>
            <a:r>
              <a:rPr lang="ru-RU" altLang="bg-BG" dirty="0" err="1">
                <a:solidFill>
                  <a:prstClr val="black"/>
                </a:solidFill>
              </a:rPr>
              <a:t>фундаментални</a:t>
            </a:r>
            <a:r>
              <a:rPr lang="ru-RU" altLang="bg-BG" dirty="0">
                <a:solidFill>
                  <a:prstClr val="black"/>
                </a:solidFill>
              </a:rPr>
              <a:t> исторически </a:t>
            </a:r>
            <a:r>
              <a:rPr lang="ru-RU" altLang="bg-BG" dirty="0" err="1">
                <a:solidFill>
                  <a:prstClr val="black"/>
                </a:solidFill>
              </a:rPr>
              <a:t>трудове</a:t>
            </a:r>
            <a:endParaRPr lang="bg-BG" altLang="bg-BG" dirty="0">
              <a:solidFill>
                <a:prstClr val="black"/>
              </a:solidFill>
            </a:endParaRPr>
          </a:p>
        </p:txBody>
      </p:sp>
      <p:sp>
        <p:nvSpPr>
          <p:cNvPr id="4" name="Правоъгълник 1"/>
          <p:cNvSpPr>
            <a:spLocks noChangeArrowheads="1"/>
          </p:cNvSpPr>
          <p:nvPr/>
        </p:nvSpPr>
        <p:spPr bwMode="auto">
          <a:xfrm>
            <a:off x="467544" y="116632"/>
            <a:ext cx="8208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Проф.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Петър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Мутафчиев</a:t>
            </a:r>
            <a:r>
              <a:rPr lang="ru-RU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живот и дело</a:t>
            </a:r>
            <a:endParaRPr lang="bg-BG" altLang="bg-BG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2275848"/>
      </p:ext>
    </p:extLst>
  </p:cSld>
  <p:clrMapOvr>
    <a:masterClrMapping/>
  </p:clrMapOvr>
  <p:transition spd="slow" advTm="11001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54768" y="353263"/>
            <a:ext cx="89995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bg-BG" altLang="bg-BG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Университетският архив и документалното наследство на проф. Мутафчиев</a:t>
            </a: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052736"/>
            <a:ext cx="3860710" cy="4680000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597" y="1074964"/>
            <a:ext cx="3904844" cy="4680000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216533" y="6093296"/>
            <a:ext cx="8676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Работна тетрадка със структурата </a:t>
            </a:r>
            <a:r>
              <a:rPr lang="bg-BG" dirty="0"/>
              <a:t>и </a:t>
            </a:r>
            <a:r>
              <a:rPr lang="bg-BG" dirty="0" smtClean="0"/>
              <a:t>съдържанието </a:t>
            </a:r>
            <a:r>
              <a:rPr lang="bg-BG" dirty="0"/>
              <a:t>на „История на българския народ“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2"/>
          <p:cNvSpPr txBox="1">
            <a:spLocks noChangeArrowheads="1"/>
          </p:cNvSpPr>
          <p:nvPr/>
        </p:nvSpPr>
        <p:spPr bwMode="auto">
          <a:xfrm>
            <a:off x="144463" y="361809"/>
            <a:ext cx="88201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bg-BG" altLang="bg-BG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Университетският архив и документалното наследство на проф. Мутафчиев</a:t>
            </a: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063710"/>
            <a:ext cx="3942830" cy="4680000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3" y="1063710"/>
            <a:ext cx="3615575" cy="4680000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501275" y="6077165"/>
            <a:ext cx="788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Работна тетрадка с библиографията </a:t>
            </a:r>
            <a:r>
              <a:rPr lang="bg-BG" dirty="0"/>
              <a:t>към </a:t>
            </a:r>
            <a:r>
              <a:rPr lang="bg-BG" dirty="0" smtClean="0"/>
              <a:t>„История  </a:t>
            </a:r>
            <a:r>
              <a:rPr lang="bg-BG" dirty="0"/>
              <a:t>на българския народ”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850679"/>
            <a:ext cx="3236913" cy="522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Petar Mutafchiev 21 III 2017\Arhivi za izlojba\Risunki_0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9273" y="849364"/>
            <a:ext cx="3246835" cy="522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77888" y="6237312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solidFill>
                  <a:prstClr val="black"/>
                </a:solidFill>
              </a:rPr>
              <a:t>Чернови </a:t>
            </a:r>
            <a:r>
              <a:rPr lang="ru-RU" dirty="0" smtClean="0">
                <a:solidFill>
                  <a:prstClr val="black"/>
                </a:solidFill>
              </a:rPr>
              <a:t>на </a:t>
            </a:r>
            <a:r>
              <a:rPr lang="bg-BG" dirty="0">
                <a:solidFill>
                  <a:prstClr val="black"/>
                </a:solidFill>
              </a:rPr>
              <a:t>„</a:t>
            </a:r>
            <a:r>
              <a:rPr lang="ru-RU" dirty="0">
                <a:solidFill>
                  <a:prstClr val="black"/>
                </a:solidFill>
              </a:rPr>
              <a:t>История на </a:t>
            </a:r>
            <a:r>
              <a:rPr lang="ru-RU" dirty="0" err="1">
                <a:solidFill>
                  <a:prstClr val="black"/>
                </a:solidFill>
              </a:rPr>
              <a:t>българския</a:t>
            </a:r>
            <a:r>
              <a:rPr lang="ru-RU" dirty="0">
                <a:solidFill>
                  <a:prstClr val="black"/>
                </a:solidFill>
              </a:rPr>
              <a:t> народ”</a:t>
            </a:r>
            <a:endParaRPr lang="bg-BG" dirty="0">
              <a:solidFill>
                <a:prstClr val="black"/>
              </a:solidFill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188640"/>
            <a:ext cx="91085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bg-BG" altLang="bg-BG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Университетският архив и документалното наследство на проф. Мутафчиев</a:t>
            </a:r>
          </a:p>
        </p:txBody>
      </p:sp>
    </p:spTree>
    <p:extLst>
      <p:ext uri="{BB962C8B-B14F-4D97-AF65-F5344CB8AC3E}">
        <p14:creationId xmlns:p14="http://schemas.microsoft.com/office/powerpoint/2010/main" xmlns="" val="377988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55000" r="-16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/>
          <p:cNvSpPr txBox="1"/>
          <p:nvPr/>
        </p:nvSpPr>
        <p:spPr>
          <a:xfrm>
            <a:off x="448043" y="374008"/>
            <a:ext cx="8193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altLang="bg-BG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Университетският архив и документалното наследство на проф. </a:t>
            </a:r>
            <a:r>
              <a:rPr lang="bg-BG" altLang="bg-BG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Мутафчиев</a:t>
            </a: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2537" y="1196752"/>
            <a:ext cx="6204986" cy="4500000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2167156" y="5949280"/>
            <a:ext cx="4849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>
                <a:solidFill>
                  <a:prstClr val="black"/>
                </a:solidFill>
              </a:rPr>
              <a:t>Работни картотеки на проф. Петър Мутафчиев</a:t>
            </a:r>
            <a:endParaRPr lang="bg-B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269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 idx="4294967295"/>
          </p:nvPr>
        </p:nvSpPr>
        <p:spPr>
          <a:xfrm>
            <a:off x="467544" y="404664"/>
            <a:ext cx="8229600" cy="576064"/>
          </a:xfrm>
        </p:spPr>
        <p:txBody>
          <a:bodyPr/>
          <a:lstStyle/>
          <a:p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Проф.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Петър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Мутафчиев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Нов </a:t>
            </a:r>
            <a:r>
              <a:rPr lang="ru-RU" altLang="bg-BG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български</a:t>
            </a:r>
            <a:r>
              <a:rPr lang="ru-RU" alt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университет</a:t>
            </a:r>
            <a:endParaRPr lang="bg-BG" altLang="bg-BG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563" name="Rectangle 3"/>
          <p:cNvSpPr>
            <a:spLocks noGrp="1"/>
          </p:cNvSpPr>
          <p:nvPr>
            <p:ph type="body" idx="4294967295"/>
          </p:nvPr>
        </p:nvSpPr>
        <p:spPr>
          <a:xfrm>
            <a:off x="467544" y="1844824"/>
            <a:ext cx="8229600" cy="439248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bg-BG" altLang="bg-BG" sz="2000" dirty="0" smtClean="0">
                <a:latin typeface="Calibri" panose="020F0502020204030204" pitchFamily="34" charset="0"/>
              </a:rPr>
              <a:t>Аудитория „Проф. Петър Мутафчиев“ 310, корпус 1, етаж 3,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bg-BG" altLang="bg-BG" sz="2000" dirty="0" smtClean="0">
                <a:latin typeface="Calibri" panose="020F0502020204030204" pitchFamily="34" charset="0"/>
              </a:rPr>
              <a:t>е официално открита</a:t>
            </a:r>
            <a:r>
              <a:rPr lang="en-US" altLang="bg-BG" sz="2000" dirty="0" smtClean="0">
                <a:latin typeface="Calibri" panose="020F0502020204030204" pitchFamily="34" charset="0"/>
              </a:rPr>
              <a:t> </a:t>
            </a:r>
            <a:r>
              <a:rPr lang="bg-BG" altLang="bg-BG" sz="2000" dirty="0" smtClean="0">
                <a:latin typeface="Calibri" panose="020F0502020204030204" pitchFamily="34" charset="0"/>
              </a:rPr>
              <a:t>на 22 май 2001 г.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bg-BG" altLang="bg-BG" sz="2000" dirty="0" smtClean="0">
                <a:latin typeface="Calibri" panose="020F0502020204030204" pitchFamily="34" charset="0"/>
              </a:rPr>
              <a:t>по инициатива на департамент “История</a:t>
            </a:r>
            <a:r>
              <a:rPr lang="bg-BG" altLang="bg-BG" sz="2000" dirty="0">
                <a:latin typeface="Calibri" panose="020F0502020204030204" pitchFamily="34" charset="0"/>
              </a:rPr>
              <a:t>”. </a:t>
            </a:r>
            <a:endParaRPr lang="bg-BG" altLang="bg-BG" sz="2000" dirty="0" smtClean="0">
              <a:latin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bg-BG" altLang="bg-BG" sz="2000" dirty="0" smtClean="0">
                <a:latin typeface="Calibri" panose="020F0502020204030204" pitchFamily="34" charset="0"/>
              </a:rPr>
              <a:t>При </a:t>
            </a:r>
            <a:r>
              <a:rPr lang="bg-BG" altLang="bg-BG" sz="2000" dirty="0">
                <a:latin typeface="Calibri" panose="020F0502020204030204" pitchFamily="34" charset="0"/>
              </a:rPr>
              <a:t>откриването академична лекция представя проф. Васил </a:t>
            </a:r>
            <a:r>
              <a:rPr lang="bg-BG" altLang="bg-BG" sz="2000" dirty="0" err="1">
                <a:latin typeface="Calibri" panose="020F0502020204030204" pitchFamily="34" charset="0"/>
              </a:rPr>
              <a:t>Гюзелев</a:t>
            </a:r>
            <a:r>
              <a:rPr lang="bg-BG" altLang="bg-BG" sz="2000" dirty="0">
                <a:latin typeface="Calibri" panose="020F0502020204030204" pitchFamily="34" charset="0"/>
              </a:rPr>
              <a:t>, </a:t>
            </a:r>
            <a:endParaRPr lang="bg-BG" altLang="bg-BG" sz="2000" dirty="0" smtClean="0">
              <a:latin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bg-BG" altLang="bg-BG" sz="2000" dirty="0" smtClean="0">
                <a:latin typeface="Calibri" panose="020F0502020204030204" pitchFamily="34" charset="0"/>
              </a:rPr>
              <a:t>а </a:t>
            </a:r>
            <a:r>
              <a:rPr lang="bg-BG" altLang="bg-BG" sz="2000" dirty="0">
                <a:latin typeface="Calibri" panose="020F0502020204030204" pitchFamily="34" charset="0"/>
              </a:rPr>
              <a:t>кратко слово изнася проф. Вера Мутафчиева.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bg-BG" altLang="bg-BG" sz="2000" dirty="0" smtClean="0">
                <a:latin typeface="Calibri" panose="020F0502020204030204" pitchFamily="34" charset="0"/>
              </a:rPr>
              <a:t>Залата разполага със 74 места и изложбена площ, на която са показани част от значимите изследвания на проф. Мутафчиев,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bg-BG" altLang="bg-BG" sz="2000" dirty="0" smtClean="0">
                <a:latin typeface="Calibri" panose="020F0502020204030204" pitchFamily="34" charset="0"/>
              </a:rPr>
              <a:t>включително автентичен ръкопис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bg-BG" altLang="bg-BG" sz="2000" dirty="0" smtClean="0">
                <a:latin typeface="Calibri" panose="020F0502020204030204" pitchFamily="34" charset="0"/>
              </a:rPr>
              <a:t>на „История на българския народ“.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тема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тема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1095</Words>
  <Application>Microsoft Office PowerPoint</Application>
  <PresentationFormat>On-screen Show (4:3)</PresentationFormat>
  <Paragraphs>109</Paragraphs>
  <Slides>37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1_Office Theme</vt:lpstr>
      <vt:lpstr>Office Theme</vt:lpstr>
      <vt:lpstr>2_Office Theme</vt:lpstr>
      <vt:lpstr>Пламен Буланов, Тихомир Асенов Нов български университет</vt:lpstr>
      <vt:lpstr>Slide 2</vt:lpstr>
      <vt:lpstr>Slide 3</vt:lpstr>
      <vt:lpstr>Slide 4</vt:lpstr>
      <vt:lpstr>Slide 5</vt:lpstr>
      <vt:lpstr>Slide 6</vt:lpstr>
      <vt:lpstr>Slide 7</vt:lpstr>
      <vt:lpstr>Slide 8</vt:lpstr>
      <vt:lpstr>Проф. Петър Мутафчиев в Нов български университет</vt:lpstr>
      <vt:lpstr>Проф. Петър Мутафчиев в Нов български университет</vt:lpstr>
      <vt:lpstr>Проф. Петър Мутафчиев в Нов български университет</vt:lpstr>
      <vt:lpstr>Slide 12</vt:lpstr>
      <vt:lpstr>Проф. Петър Мутафчиев в Нов български университет</vt:lpstr>
      <vt:lpstr>Slide 14</vt:lpstr>
      <vt:lpstr>Проф. Петър Мутафчиев в Нов български университет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Malina</cp:lastModifiedBy>
  <cp:revision>116</cp:revision>
  <dcterms:created xsi:type="dcterms:W3CDTF">2017-03-13T12:40:03Z</dcterms:created>
  <dcterms:modified xsi:type="dcterms:W3CDTF">2018-09-25T06:41:21Z</dcterms:modified>
</cp:coreProperties>
</file>