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31" r:id="rId3"/>
    <p:sldId id="332" r:id="rId4"/>
    <p:sldId id="323" r:id="rId5"/>
    <p:sldId id="268" r:id="rId6"/>
    <p:sldId id="325" r:id="rId7"/>
    <p:sldId id="321" r:id="rId8"/>
    <p:sldId id="260" r:id="rId9"/>
    <p:sldId id="307" r:id="rId10"/>
    <p:sldId id="274" r:id="rId11"/>
    <p:sldId id="276" r:id="rId12"/>
    <p:sldId id="259" r:id="rId13"/>
    <p:sldId id="320" r:id="rId14"/>
    <p:sldId id="316" r:id="rId15"/>
    <p:sldId id="315" r:id="rId16"/>
    <p:sldId id="318" r:id="rId17"/>
    <p:sldId id="313" r:id="rId18"/>
    <p:sldId id="317" r:id="rId19"/>
    <p:sldId id="306" r:id="rId20"/>
    <p:sldId id="314" r:id="rId21"/>
    <p:sldId id="310" r:id="rId22"/>
    <p:sldId id="312" r:id="rId23"/>
    <p:sldId id="305" r:id="rId24"/>
    <p:sldId id="311" r:id="rId25"/>
    <p:sldId id="298" r:id="rId26"/>
    <p:sldId id="335" r:id="rId27"/>
    <p:sldId id="336" r:id="rId28"/>
    <p:sldId id="337" r:id="rId29"/>
    <p:sldId id="338" r:id="rId30"/>
    <p:sldId id="339" r:id="rId31"/>
    <p:sldId id="340" r:id="rId32"/>
    <p:sldId id="342" r:id="rId33"/>
    <p:sldId id="343" r:id="rId34"/>
    <p:sldId id="341" r:id="rId35"/>
    <p:sldId id="309" r:id="rId36"/>
    <p:sldId id="308" r:id="rId37"/>
    <p:sldId id="304" r:id="rId38"/>
    <p:sldId id="303" r:id="rId39"/>
    <p:sldId id="302" r:id="rId40"/>
    <p:sldId id="299" r:id="rId41"/>
    <p:sldId id="300" r:id="rId42"/>
    <p:sldId id="291" r:id="rId43"/>
    <p:sldId id="301" r:id="rId44"/>
    <p:sldId id="297" r:id="rId45"/>
    <p:sldId id="295" r:id="rId46"/>
    <p:sldId id="293" r:id="rId47"/>
    <p:sldId id="296" r:id="rId48"/>
    <p:sldId id="290" r:id="rId49"/>
    <p:sldId id="292" r:id="rId50"/>
    <p:sldId id="294" r:id="rId51"/>
    <p:sldId id="287" r:id="rId52"/>
    <p:sldId id="283" r:id="rId53"/>
    <p:sldId id="289" r:id="rId54"/>
    <p:sldId id="282" r:id="rId55"/>
    <p:sldId id="286" r:id="rId56"/>
    <p:sldId id="288" r:id="rId57"/>
    <p:sldId id="280" r:id="rId58"/>
    <p:sldId id="285" r:id="rId59"/>
    <p:sldId id="279" r:id="rId60"/>
    <p:sldId id="273" r:id="rId61"/>
    <p:sldId id="272" r:id="rId62"/>
    <p:sldId id="278" r:id="rId63"/>
    <p:sldId id="277" r:id="rId64"/>
    <p:sldId id="271" r:id="rId65"/>
    <p:sldId id="275" r:id="rId66"/>
    <p:sldId id="270" r:id="rId67"/>
    <p:sldId id="261" r:id="rId68"/>
    <p:sldId id="263" r:id="rId69"/>
    <p:sldId id="264" r:id="rId70"/>
    <p:sldId id="265" r:id="rId71"/>
    <p:sldId id="266" r:id="rId72"/>
    <p:sldId id="267" r:id="rId73"/>
    <p:sldId id="326" r:id="rId74"/>
    <p:sldId id="327" r:id="rId75"/>
    <p:sldId id="328" r:id="rId76"/>
    <p:sldId id="329" r:id="rId77"/>
    <p:sldId id="330" r:id="rId78"/>
    <p:sldId id="344" r:id="rId79"/>
    <p:sldId id="345" r:id="rId80"/>
    <p:sldId id="333" r:id="rId8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AA8B-E508-4D26-918B-7C833B383558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F926-AEA0-47F5-97B6-AF79E061D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AA8B-E508-4D26-918B-7C833B383558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F926-AEA0-47F5-97B6-AF79E061D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AA8B-E508-4D26-918B-7C833B383558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F926-AEA0-47F5-97B6-AF79E061D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AA8B-E508-4D26-918B-7C833B383558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F926-AEA0-47F5-97B6-AF79E061D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AA8B-E508-4D26-918B-7C833B383558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F926-AEA0-47F5-97B6-AF79E061D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AA8B-E508-4D26-918B-7C833B383558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F926-AEA0-47F5-97B6-AF79E061D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AA8B-E508-4D26-918B-7C833B383558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F926-AEA0-47F5-97B6-AF79E061D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AA8B-E508-4D26-918B-7C833B383558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F926-AEA0-47F5-97B6-AF79E061D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AA8B-E508-4D26-918B-7C833B383558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F926-AEA0-47F5-97B6-AF79E061D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AA8B-E508-4D26-918B-7C833B383558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F926-AEA0-47F5-97B6-AF79E061D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CAA8B-E508-4D26-918B-7C833B383558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F926-AEA0-47F5-97B6-AF79E061D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CAA8B-E508-4D26-918B-7C833B383558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4F926-AEA0-47F5-97B6-AF79E061DE1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143000"/>
            <a:ext cx="6858000" cy="2430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bg-BG" sz="2600" b="1" i="1" dirty="0" smtClean="0">
                <a:solidFill>
                  <a:srgbClr val="C00000"/>
                </a:solidFill>
              </a:rPr>
              <a:t>“Колекция Славика” </a:t>
            </a:r>
            <a:r>
              <a:rPr lang="bg-BG" sz="2600" b="1" dirty="0" smtClean="0">
                <a:solidFill>
                  <a:srgbClr val="C00000"/>
                </a:solidFill>
              </a:rPr>
              <a:t>– дигитализация на славистичните раритети </a:t>
            </a:r>
          </a:p>
          <a:p>
            <a:pPr algn="ctr">
              <a:lnSpc>
                <a:spcPct val="150000"/>
              </a:lnSpc>
            </a:pPr>
            <a:r>
              <a:rPr lang="bg-BG" sz="2600" b="1" dirty="0" smtClean="0">
                <a:solidFill>
                  <a:srgbClr val="C00000"/>
                </a:solidFill>
              </a:rPr>
              <a:t>в Университетската библиотека </a:t>
            </a:r>
            <a:endParaRPr lang="en-US" sz="2600" b="1" dirty="0" smtClean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bg-BG" sz="2600" b="1" dirty="0" smtClean="0">
                <a:solidFill>
                  <a:srgbClr val="C00000"/>
                </a:solidFill>
              </a:rPr>
              <a:t>“Св. Климент Охридски”</a:t>
            </a:r>
            <a:endParaRPr lang="en-US" sz="2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6" descr="C:\Users\Malina\Desktop\Slavistika_zaglavni stranici\3g_5658_41_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52400"/>
            <a:ext cx="4209379" cy="6553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4" descr="C:\Users\Malina\Desktop\Slavistika_zaglavni stranici\3g_5389_24_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2568" y="152401"/>
            <a:ext cx="4239632" cy="664282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alina\Desktop\Slavistika_zaglavni stranici\50899_19_0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304800"/>
            <a:ext cx="4510021" cy="62484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Malina\Desktop\Slavistika_zaglavni stranici\51263_18_0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28600"/>
            <a:ext cx="4267200" cy="616384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C:\Users\Malina\Desktop\Slavistika_zaglavni stranici\51914_17_0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04800"/>
            <a:ext cx="4114800" cy="627764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:\Users\Malina\Desktop\Slavistika_zaglavni stranici\51952_50_0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28600"/>
            <a:ext cx="4419600" cy="639500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Malina\Desktop\Slavistika_zaglavni stranici\51664_43_0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52400"/>
            <a:ext cx="4267200" cy="6365839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C:\Users\Malina\Desktop\Slavistika_zaglavni stranici\200272_7_0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52400"/>
            <a:ext cx="4419600" cy="6359769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:\Users\Malina\Desktop\Slavistika_zaglavni stranici\51795_25_0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28600"/>
            <a:ext cx="4876800" cy="6275221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C:\Users\Malina\Desktop\Slavistika_zaglavni stranici\208568_27_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52400"/>
            <a:ext cx="4129438" cy="63246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nigi_pametnici_21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152400"/>
            <a:ext cx="3810000" cy="6350000"/>
          </a:xfrm>
          <a:prstGeom prst="rect">
            <a:avLst/>
          </a:prstGeom>
        </p:spPr>
      </p:pic>
      <p:pic>
        <p:nvPicPr>
          <p:cNvPr id="4" name="Picture 3" descr="knigi_pametnici_213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964209">
            <a:off x="4266963" y="1655415"/>
            <a:ext cx="3200400" cy="4854475"/>
          </a:xfrm>
          <a:prstGeom prst="rect">
            <a:avLst/>
          </a:prstGeom>
        </p:spPr>
      </p:pic>
      <p:pic>
        <p:nvPicPr>
          <p:cNvPr id="2" name="Picture 3" descr="dobrovsk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7086600" y="0"/>
            <a:ext cx="1828800" cy="2454573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 spd="slow"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C:\Users\Malina\Desktop\Slavistika_zaglavni stranici\55938_42_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228600"/>
            <a:ext cx="4448789" cy="62484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C:\Users\Malina\Desktop\Slavistika_zaglavni stranici\204058_35_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52400"/>
            <a:ext cx="4360894" cy="63246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C:\Users\Malina\Desktop\Slavistika_zaglavni stranici\202039_46_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28600"/>
            <a:ext cx="4166942" cy="63246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1" descr="C:\Users\Malina\Desktop\Slavistika_zaglavni stranici\210642_28_0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28600"/>
            <a:ext cx="3886200" cy="629951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C:\Users\Malina\Desktop\Slavistika_zaglavni stranici\202900_51_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52400"/>
            <a:ext cx="4267200" cy="6381851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8" descr="C:\Users\Malina\Desktop\Slavistika_zaglavni stranici\221542_11_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28600"/>
            <a:ext cx="4114800" cy="6507419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E:\Kniga 120 godini\A_Ang\521\A_Ang-snimki-prezentaciq\knigi_pametnici_213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52399"/>
            <a:ext cx="4495800" cy="6491707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E:\Kniga 120 godini\A_Ang\521\A_Ang-snimki-prezentaciq\knigi_pametnici_213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28599"/>
            <a:ext cx="5105400" cy="6437121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E:\Kniga 120 godini\A_Ang\521\A_Ang-snimki-prezentaciq\knigi_pametnici_213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57199"/>
            <a:ext cx="7772400" cy="5725587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E:\Kniga 120 godini\A_Ang\521\A_Ang-snimki-prezentaciq\knigi_pametnici_21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"/>
            <a:ext cx="4572000" cy="656410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nigi_pametnici_213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304800"/>
            <a:ext cx="3581400" cy="5967306"/>
          </a:xfrm>
          <a:prstGeom prst="rect">
            <a:avLst/>
          </a:prstGeom>
        </p:spPr>
      </p:pic>
      <p:pic>
        <p:nvPicPr>
          <p:cNvPr id="3" name="Picture 2" descr="knigi_pametnici_213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7200" y="152399"/>
            <a:ext cx="3657600" cy="6199949"/>
          </a:xfrm>
          <a:prstGeom prst="rect">
            <a:avLst/>
          </a:prstGeom>
        </p:spPr>
      </p:pic>
    </p:spTree>
  </p:cSld>
  <p:clrMapOvr>
    <a:masterClrMapping/>
  </p:clrMapOvr>
  <p:transition spd="slow" advTm="8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E:\Kniga 120 godini\A_Ang\521\A_Ang-snimki-prezentaciq\knigi_pametnici_213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52400"/>
            <a:ext cx="4648200" cy="6545013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E:\Kniga 120 godini\A_Ang\521\A_Ang-snimki-prezentaciq\knigi_pametnici_213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52400"/>
            <a:ext cx="4572000" cy="656410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E:\Kniga 120 godini\A_Ang\521\A_Ang-snimki-prezentaciq\knigi_pametnici_213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0"/>
            <a:ext cx="4572000" cy="6704221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E:\Kniga 120 godini\A_Ang\521\A_Ang-snimki-prezentaciq\knigi_pametnici_21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0"/>
            <a:ext cx="4724400" cy="6510771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Kniga 120 godini\A_Ang\521\A_Ang-snimki-prezentaciq\knigi_pametnici_214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52400"/>
            <a:ext cx="4191000" cy="6393674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C:\Users\Malina\Desktop\Slavistika_zaglavni stranici\204171_29_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52400"/>
            <a:ext cx="4114800" cy="644362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 descr="C:\Users\Malina\Desktop\Slavistika_zaglavni stranici\207649_58_tom_2_0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52399"/>
            <a:ext cx="4038600" cy="6597217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C:\Users\Malina\Desktop\Slavistika_zaglavni stranici\214143_52_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52400"/>
            <a:ext cx="4191000" cy="656038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3" descr="C:\Users\Malina\Desktop\Slavistika_zaglavni stranici\214149_53_0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228600"/>
            <a:ext cx="4267200" cy="6499854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4" descr="C:\Users\Malina\Desktop\Slavistika_zaglavni stranici\216729_21_tom_1_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52400"/>
            <a:ext cx="4302543" cy="6477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4" descr="C:\Users\Malina\Desktop\Slavistika_zaglavni stranici\3g5051_1_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2400"/>
            <a:ext cx="3588621" cy="5638800"/>
          </a:xfrm>
          <a:prstGeom prst="rect">
            <a:avLst/>
          </a:prstGeom>
          <a:noFill/>
        </p:spPr>
      </p:pic>
      <p:pic>
        <p:nvPicPr>
          <p:cNvPr id="3" name="Picture 48" descr="C:\Users\Malina\Desktop\Slavistika_zaglavni stranici\3g_145_59_018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1066800"/>
            <a:ext cx="3581400" cy="5652703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7" descr="C:\Users\Malina\Desktop\Slavistika_zaglavni stranici\216893_49_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28600"/>
            <a:ext cx="3962400" cy="630796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 descr="C:\Users\Malina\Desktop\Slavistika_zaglavni stranici\216729_21_tom_3_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228600"/>
            <a:ext cx="4267200" cy="639156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6" descr="C:\Users\Malina\Desktop\Slavistika_zaglavni stranici\Ch_4_Rb_2_10_tom_2_0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38780">
            <a:off x="3607141" y="830310"/>
            <a:ext cx="3733800" cy="5576058"/>
          </a:xfrm>
          <a:prstGeom prst="rect">
            <a:avLst/>
          </a:prstGeom>
          <a:noFill/>
        </p:spPr>
      </p:pic>
      <p:pic>
        <p:nvPicPr>
          <p:cNvPr id="3" name="Picture 35" descr="C:\Users\Malina\Desktop\Slavistika_zaglavni stranici\Ch_4_Rb_2_10_tom_1_0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04800"/>
            <a:ext cx="3510481" cy="55626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5" descr="C:\Users\Malina\Desktop\Slavistika_zaglavni stranici\216729_21_tom_2_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52400"/>
            <a:ext cx="4419600" cy="646223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9" descr="C:\Users\Malina\Desktop\Slavistika_zaglavni stranici\221633_12_037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28600"/>
            <a:ext cx="4093824" cy="64008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1" descr="C:\Users\Malina\Desktop\Slavistika_zaglavni stranici\501736_38_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28600"/>
            <a:ext cx="4114800" cy="6345077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3" descr="C:\Users\Malina\Desktop\Slavistika_zaglavni stranici\B_441_36_0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52400"/>
            <a:ext cx="3962400" cy="6422344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0" descr="C:\Users\Malina\Desktop\Slavistika_zaglavni stranici\222786_61_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28600"/>
            <a:ext cx="3669552" cy="6172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7" descr="C:\Users\Malina\Desktop\Slavistika_zaglavni stranici\CURS de LIMBA BULGARA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28600"/>
            <a:ext cx="4267200" cy="6428257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4" descr="C:\Users\Malina\Desktop\Slavistika_zaglavni stranici\Bn28475_45_0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304800"/>
            <a:ext cx="4114800" cy="6220994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304800"/>
            <a:ext cx="792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200" dirty="0" smtClean="0">
                <a:solidFill>
                  <a:srgbClr val="C00000"/>
                </a:solidFill>
                <a:latin typeface="Book Antiqua" pitchFamily="18" charset="0"/>
              </a:rPr>
              <a:t>Университетската библиотека притежава една от най-богатите колекции от славистични раритети в страната.</a:t>
            </a:r>
            <a:endParaRPr lang="en-US" sz="22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4" name="Picture 3" descr="knigi_pametnici_21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295400"/>
            <a:ext cx="6858000" cy="5136930"/>
          </a:xfrm>
          <a:prstGeom prst="rect">
            <a:avLst/>
          </a:prstGeom>
        </p:spPr>
      </p:pic>
    </p:spTree>
  </p:cSld>
  <p:clrMapOvr>
    <a:masterClrMapping/>
  </p:clrMapOvr>
  <p:transition spd="slow" advTm="800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2" descr="C:\Users\Malina\Desktop\Slavistika_zaglavni stranici\505233_8_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52400"/>
            <a:ext cx="3886200" cy="6404914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0" descr="C:\Users\Malina\Desktop\Slavistika_zaglavni stranici\R53910_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28600"/>
            <a:ext cx="3886200" cy="6277421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5" descr="C:\Users\Malina\Desktop\Slavistika_zaglavni stranici\Vostokov_tom_1_4_19_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3810000" cy="5178497"/>
          </a:xfrm>
          <a:prstGeom prst="rect">
            <a:avLst/>
          </a:prstGeom>
          <a:noFill/>
        </p:spPr>
      </p:pic>
      <p:pic>
        <p:nvPicPr>
          <p:cNvPr id="2" name="Picture 46" descr="C:\Users\Malina\Desktop\Slavistika_zaglavni stranici\Vostokov_tom_2_4_19_0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1298244"/>
            <a:ext cx="4172806" cy="525495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8" descr="C:\Users\Malina\Desktop\Slavistika_zaglavni stranici\LA LITERATURE BULGARE0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28600"/>
            <a:ext cx="4114800" cy="643959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7" descr="C:\Users\Malina\Desktop\Slavistika_zaglavni stranici\zweiundsiebzig_lied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9709" y="228600"/>
            <a:ext cx="3856291" cy="6347922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1" descr="C:\Users\Malina\Desktop\Slavistika_zaglavni stranici\Racki,Fran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28600"/>
            <a:ext cx="3962400" cy="629022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9" descr="C:\Users\Malina\Desktop\Slavistika_zaglavni stranici\Leger,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52400"/>
            <a:ext cx="5085813" cy="6477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9" descr="C:\Users\Malina\Desktop\Slavistika_zaglavni stranici\3g_159_44_0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28600"/>
            <a:ext cx="4267200" cy="6225723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2" descr="C:\Users\Malina\Desktop\Slavistika_zaglavni stranici\studii_56_tom_1_0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28600"/>
            <a:ext cx="3510754" cy="4724400"/>
          </a:xfrm>
          <a:prstGeom prst="rect">
            <a:avLst/>
          </a:prstGeom>
          <a:noFill/>
        </p:spPr>
      </p:pic>
      <p:pic>
        <p:nvPicPr>
          <p:cNvPr id="2" name="Picture 43" descr="C:\Users\Malina\Desktop\Slavistika_zaglavni stranici\studii_56_tom_2_0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1447800"/>
            <a:ext cx="3797602" cy="4918967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0" descr="C:\Users\Malina\Desktop\Slavistika_zaglavni stranici\3g_5026_55_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52400"/>
            <a:ext cx="4191000" cy="625119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Malina\Desktop\Slavistika_zaglavni stranici\51463_9_0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97330"/>
            <a:ext cx="5026413" cy="650827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8" descr="C:\Users\Malina\Desktop\Slavistika_zaglavni stranici\3g_5701_22_tom_2_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1600200"/>
            <a:ext cx="3810000" cy="4852548"/>
          </a:xfrm>
          <a:prstGeom prst="rect">
            <a:avLst/>
          </a:prstGeom>
          <a:noFill/>
        </p:spPr>
      </p:pic>
      <p:pic>
        <p:nvPicPr>
          <p:cNvPr id="3" name="Picture 57" descr="C:\Users\Malina\Desktop\Slavistika_zaglavni stranici\3g_5701_22_tom_1_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2400"/>
            <a:ext cx="3974579" cy="52578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9" descr="C:\Users\Malina\Desktop\Slavistika_zaglavni stranici\3g_10640_32_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28600"/>
            <a:ext cx="3962400" cy="6382973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1" descr="C:\Users\Malina\Desktop\Slavistika_zaglavni stranici\3g_5046_60_0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304800"/>
            <a:ext cx="4191000" cy="6237141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3" descr="C:\Users\Malina\Desktop\Slavistika_zaglavni stranici\3g_5070_40_tom_3_.jpg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838200"/>
            <a:ext cx="3568634" cy="5486400"/>
          </a:xfrm>
          <a:prstGeom prst="rect">
            <a:avLst/>
          </a:prstGeom>
          <a:noFill/>
        </p:spPr>
      </p:pic>
      <p:pic>
        <p:nvPicPr>
          <p:cNvPr id="3" name="Picture 52" descr="C:\Users\Malina\Desktop\Slavistika_zaglavni stranici\3g_5070_40_tom_1_0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52400"/>
            <a:ext cx="3352800" cy="5152487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0" descr="C:\Users\Malina\Desktop\Slavistika_zaglavni stranici\3g154_13_0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28600"/>
            <a:ext cx="4572000" cy="620485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5" descr="C:\Users\Malina\Desktop\Slavistika_zaglavni stranici\3g_5393_31_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28600"/>
            <a:ext cx="4191000" cy="6496531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1" descr="C:\Users\Malina\Desktop\Slavistika_zaglavni stranici\3g154_16_0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52400"/>
            <a:ext cx="4800600" cy="654232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5" descr="C:\Users\Malina\Desktop\Slavistika_zaglavni stranici\3g5125_1_0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1371600"/>
            <a:ext cx="3581400" cy="5384155"/>
          </a:xfrm>
          <a:prstGeom prst="rect">
            <a:avLst/>
          </a:prstGeom>
          <a:noFill/>
        </p:spPr>
      </p:pic>
      <p:pic>
        <p:nvPicPr>
          <p:cNvPr id="2" name="Picture 66" descr="C:\Users\Malina\Desktop\Slavistika_zaglavni stranici\3g5125_2_20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0"/>
            <a:ext cx="3820271" cy="59436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3" descr="C:\Users\Malina\Desktop\Slavistika_zaglavni stranici\3g5022_8_047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28600"/>
            <a:ext cx="3962400" cy="632740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2" descr="C:\Users\Malina\Desktop\Slavistika_zaglavni stranici\3g154_20_0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76200"/>
            <a:ext cx="4679646" cy="64008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914400"/>
            <a:ext cx="784860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bg-BG" sz="2200" dirty="0" smtClean="0">
                <a:solidFill>
                  <a:srgbClr val="C00000"/>
                </a:solidFill>
                <a:latin typeface="Book Antiqua" pitchFamily="18" charset="0"/>
              </a:rPr>
              <a:t>Формирането на колекцията се осъществява основно в периода 1888 –1936 г. </a:t>
            </a:r>
          </a:p>
          <a:p>
            <a:pPr>
              <a:lnSpc>
                <a:spcPct val="150000"/>
              </a:lnSpc>
            </a:pPr>
            <a:r>
              <a:rPr lang="bg-BG" sz="2200" dirty="0" smtClean="0">
                <a:solidFill>
                  <a:srgbClr val="C00000"/>
                </a:solidFill>
                <a:latin typeface="Book Antiqua" pitchFamily="18" charset="0"/>
              </a:rPr>
              <a:t>Описът на колекцията включва 862 заглавия на 14 езика: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bg-BG" sz="2200" dirty="0" smtClean="0">
                <a:solidFill>
                  <a:srgbClr val="C00000"/>
                </a:solidFill>
                <a:latin typeface="Book Antiqua" pitchFamily="18" charset="0"/>
              </a:rPr>
              <a:t> 741 монографии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bg-BG" sz="2200" dirty="0" smtClean="0">
                <a:solidFill>
                  <a:srgbClr val="C00000"/>
                </a:solidFill>
                <a:latin typeface="Book Antiqua" pitchFamily="18" charset="0"/>
              </a:rPr>
              <a:t> 121 периодични издания</a:t>
            </a:r>
            <a:endParaRPr lang="en-US" sz="2200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slow" advTm="8000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91000" y="838200"/>
            <a:ext cx="4724400" cy="3598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bg-BG" sz="2200" dirty="0" smtClean="0">
                <a:solidFill>
                  <a:srgbClr val="C00000"/>
                </a:solidFill>
                <a:latin typeface="Book Antiqua" pitchFamily="18" charset="0"/>
              </a:rPr>
              <a:t>Първият етап от дигитализирането на славянските раритети беше осъществен в периода 2005–2008 г. с реализирането на електронния портал за българска славистика </a:t>
            </a:r>
            <a:r>
              <a:rPr lang="bg-BG" sz="2200" i="1" dirty="0" smtClean="0">
                <a:solidFill>
                  <a:srgbClr val="C00000"/>
                </a:solidFill>
                <a:latin typeface="Book Antiqua" pitchFamily="18" charset="0"/>
              </a:rPr>
              <a:t>“Библиотека Славика”</a:t>
            </a:r>
            <a:endParaRPr lang="en-US" sz="2200" i="1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3" name="Picture 2" descr="index_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457200"/>
            <a:ext cx="3691647" cy="5257800"/>
          </a:xfrm>
          <a:prstGeom prst="rect">
            <a:avLst/>
          </a:prstGeom>
        </p:spPr>
      </p:pic>
    </p:spTree>
  </p:cSld>
  <p:clrMapOvr>
    <a:masterClrMapping/>
  </p:clrMapOvr>
  <p:transition spd="slow" advTm="8000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914400"/>
            <a:ext cx="800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bg-BG" sz="2400" dirty="0" smtClean="0">
                <a:solidFill>
                  <a:srgbClr val="C00000"/>
                </a:solidFill>
                <a:latin typeface="Book Antiqua" pitchFamily="18" charset="0"/>
              </a:rPr>
              <a:t>Вторият етап от дигитализацията е свързан с организирането на самостоятелна дигитална колекция в Университетската библиотека</a:t>
            </a:r>
            <a:r>
              <a:rPr lang="bg-BG" sz="2400" dirty="0" smtClean="0">
                <a:latin typeface="Book Antiqua" pitchFamily="18" charset="0"/>
              </a:rPr>
              <a:t>. </a:t>
            </a:r>
            <a:endParaRPr lang="en-US" sz="2400" dirty="0">
              <a:latin typeface="Book Antiqua" pitchFamily="18" charset="0"/>
            </a:endParaRPr>
          </a:p>
        </p:txBody>
      </p:sp>
    </p:spTree>
  </p:cSld>
  <p:clrMapOvr>
    <a:masterClrMapping/>
  </p:clrMapOvr>
  <p:transition spd="slow" advTm="8000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lina\Desktop\Picture8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599" y="533400"/>
            <a:ext cx="7819953" cy="56388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alina\Desktop\Picture7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533400"/>
            <a:ext cx="8783762" cy="56388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905000"/>
            <a:ext cx="55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b="1" dirty="0" smtClean="0">
                <a:solidFill>
                  <a:srgbClr val="C00000"/>
                </a:solidFill>
                <a:latin typeface="Book Antiqua" pitchFamily="18" charset="0"/>
              </a:rPr>
              <a:t>Достъп чрез електронния каталог</a:t>
            </a:r>
            <a:endParaRPr lang="en-US" sz="24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slow" advTm="8000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alina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533400"/>
            <a:ext cx="8293155" cy="5791200"/>
          </a:xfrm>
          <a:prstGeom prst="rect">
            <a:avLst/>
          </a:prstGeom>
          <a:noFill/>
        </p:spPr>
      </p:pic>
      <p:cxnSp>
        <p:nvCxnSpPr>
          <p:cNvPr id="4" name="Straight Arrow Connector 3"/>
          <p:cNvCxnSpPr/>
          <p:nvPr/>
        </p:nvCxnSpPr>
        <p:spPr>
          <a:xfrm rot="5400000" flipH="1" flipV="1">
            <a:off x="5562600" y="4343400"/>
            <a:ext cx="685800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8000"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alina\Desktop\Picture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57200"/>
            <a:ext cx="7824788" cy="6022176"/>
          </a:xfrm>
          <a:prstGeom prst="rect">
            <a:avLst/>
          </a:prstGeom>
          <a:noFill/>
        </p:spPr>
      </p:pic>
      <p:cxnSp>
        <p:nvCxnSpPr>
          <p:cNvPr id="4" name="Straight Arrow Connector 3"/>
          <p:cNvCxnSpPr/>
          <p:nvPr/>
        </p:nvCxnSpPr>
        <p:spPr>
          <a:xfrm rot="5400000" flipH="1" flipV="1">
            <a:off x="2019300" y="3543300"/>
            <a:ext cx="609600" cy="228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8000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Malina\Desktop\Picture36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153400" cy="631848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09600" y="228600"/>
            <a:ext cx="7239000" cy="5950297"/>
            <a:chOff x="609600" y="228600"/>
            <a:chExt cx="7239000" cy="5950297"/>
          </a:xfrm>
        </p:grpSpPr>
        <p:pic>
          <p:nvPicPr>
            <p:cNvPr id="2" name="Picture 1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52600" y="228600"/>
              <a:ext cx="5534025" cy="20002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2051" name="Rectangle 3"/>
            <p:cNvSpPr>
              <a:spLocks noChangeArrowheads="1"/>
            </p:cNvSpPr>
            <p:nvPr/>
          </p:nvSpPr>
          <p:spPr bwMode="auto">
            <a:xfrm>
              <a:off x="609600" y="2590800"/>
              <a:ext cx="7162800" cy="152400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1496541" tIns="45720" rIns="1574304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bg-BG" altLang="zh-CN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 Unicode MS" pitchFamily="34" charset="-128"/>
                  <a:cs typeface="Times New Roman" pitchFamily="18" charset="0"/>
                </a:rPr>
                <a:t>Зографска електронна</a:t>
              </a:r>
              <a:br>
                <a:rPr kumimoji="0" lang="bg-BG" altLang="zh-CN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 Unicode MS" pitchFamily="34" charset="-128"/>
                  <a:cs typeface="Times New Roman" pitchFamily="18" charset="0"/>
                </a:rPr>
              </a:br>
              <a:r>
                <a:rPr kumimoji="0" lang="bg-BG" altLang="zh-CN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 Unicode MS" pitchFamily="34" charset="-128"/>
                  <a:cs typeface="Times New Roman" pitchFamily="18" charset="0"/>
                </a:rPr>
                <a:t>научно-изследователска</a:t>
              </a:r>
              <a:br>
                <a:rPr kumimoji="0" lang="bg-BG" altLang="zh-CN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 Unicode MS" pitchFamily="34" charset="-128"/>
                  <a:cs typeface="Times New Roman" pitchFamily="18" charset="0"/>
                </a:rPr>
              </a:br>
              <a:r>
                <a:rPr kumimoji="0" lang="bg-BG" altLang="zh-CN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 Unicode MS" pitchFamily="34" charset="-128"/>
                  <a:cs typeface="Times New Roman" pitchFamily="18" charset="0"/>
                </a:rPr>
                <a:t>библиотека към Софийския</a:t>
              </a:r>
              <a:br>
                <a:rPr kumimoji="0" lang="bg-BG" altLang="zh-CN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 Unicode MS" pitchFamily="34" charset="-128"/>
                  <a:cs typeface="Times New Roman" pitchFamily="18" charset="0"/>
                </a:rPr>
              </a:br>
              <a:r>
                <a:rPr kumimoji="0" lang="bg-BG" altLang="zh-CN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 Unicode MS" pitchFamily="34" charset="-128"/>
                  <a:cs typeface="Times New Roman" pitchFamily="18" charset="0"/>
                </a:rPr>
                <a:t>университет</a:t>
              </a:r>
              <a:endParaRPr kumimoji="0" lang="en-US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zh-CN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050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81400" y="3962400"/>
              <a:ext cx="923925" cy="1333500"/>
            </a:xfrm>
            <a:prstGeom prst="rect">
              <a:avLst/>
            </a:prstGeom>
            <a:noFill/>
          </p:spPr>
        </p:pic>
        <p:sp>
          <p:nvSpPr>
            <p:cNvPr id="2052" name="Rectangle 4"/>
            <p:cNvSpPr>
              <a:spLocks noChangeArrowheads="1"/>
            </p:cNvSpPr>
            <p:nvPr/>
          </p:nvSpPr>
          <p:spPr bwMode="auto">
            <a:xfrm>
              <a:off x="1066800" y="5486400"/>
              <a:ext cx="6781800" cy="69249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2593158" tIns="45720" rIns="2651877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Arial Unicode MS" pitchFamily="34" charset="-128"/>
                  <a:cs typeface="Arial" pitchFamily="34" charset="0"/>
                </a:rPr>
                <a:t>I.M.Z.</a:t>
              </a:r>
              <a:endParaRPr kumimoji="0" lang="en-US" altLang="zh-CN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zh-CN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 advTm="8000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600" y="228600"/>
            <a:ext cx="8229600" cy="60016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zh-CN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Arial Unicode MS" pitchFamily="34" charset="-128"/>
                <a:cs typeface="Times New Roman" pitchFamily="18" charset="0"/>
              </a:rPr>
              <a:t>Славянски ръкописи от колекциите на:</a:t>
            </a:r>
            <a:r>
              <a:rPr kumimoji="0" lang="bg-BG" altLang="zh-CN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kumimoji="0" lang="en-US" altLang="zh-CN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Arial Unicode MS" pitchFamily="34" charset="-128"/>
                <a:cs typeface="Times New Roman" pitchFamily="18" charset="0"/>
              </a:rPr>
              <a:t>Зографска света обител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Arial Unicode MS" pitchFamily="34" charset="-128"/>
                <a:cs typeface="Times New Roman" pitchFamily="18" charset="0"/>
              </a:rPr>
              <a:t>Ватиканската апостолическа библиотека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Б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иблиотека</a:t>
            </a:r>
            <a:r>
              <a:rPr kumimoji="0" lang="en-US" altLang="zh-CN" b="0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гр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bg-BG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Реймс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Франция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М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анастира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Драгомирна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Румъния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М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анастира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Дионисиат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Атон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Троянски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манастир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„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Успение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Богородично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”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Народна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библиотека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„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Иван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Вазов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”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Национал</a:t>
            </a:r>
            <a:r>
              <a:rPr kumimoji="0" lang="bg-BG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ен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исторически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музей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Исторически музей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гр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Кюстендил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Исторически музей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bg-BG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гр. Самоков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ЦСВП 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„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Иван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Дуйчев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”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Б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иблиотека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„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Теология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”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zh-CN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Народно читалище „Съгласие 1869” – гр. Плевен</a:t>
            </a:r>
            <a:endParaRPr kumimoji="0" lang="bg-BG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0" descr="C:\Users\Malina\Desktop\Slavistika_zaglavni stranici\37_207860-3_tom 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28600"/>
            <a:ext cx="3886200" cy="6449259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686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bg-BG" sz="2400" i="1" dirty="0" smtClean="0">
                <a:solidFill>
                  <a:srgbClr val="C00000"/>
                </a:solidFill>
              </a:rPr>
              <a:t>“Колекция Славика” </a:t>
            </a:r>
            <a:r>
              <a:rPr lang="bg-BG" sz="2400" dirty="0" smtClean="0">
                <a:solidFill>
                  <a:srgbClr val="C00000"/>
                </a:solidFill>
              </a:rPr>
              <a:t>– дигитализация на славистичните раритети в Университетската библиотека </a:t>
            </a:r>
            <a:r>
              <a:rPr lang="bg-BG" sz="2400" dirty="0" smtClean="0">
                <a:solidFill>
                  <a:srgbClr val="C00000"/>
                </a:solidFill>
              </a:rPr>
              <a:t>“Св</a:t>
            </a:r>
            <a:r>
              <a:rPr lang="bg-BG" sz="2400" dirty="0" smtClean="0">
                <a:solidFill>
                  <a:srgbClr val="C00000"/>
                </a:solidFill>
              </a:rPr>
              <a:t>. Климент Охридски”</a:t>
            </a:r>
            <a:endParaRPr lang="en-US" sz="2400" dirty="0" smtClean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bg-BG" sz="2400" dirty="0" smtClean="0">
                <a:solidFill>
                  <a:srgbClr val="C00000"/>
                </a:solidFill>
              </a:rPr>
              <a:t>Доц. д-р Анна Ангелова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9218" name="Picture 2" descr="E:\LETOPIS\Snimki biblioteka\snimki_encikl\chitalnq_redki_knig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362200"/>
            <a:ext cx="5410200" cy="40576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 descr="C:\Users\Malina\Desktop\Slavistika_zaglavni stranici\208117_33_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152400"/>
            <a:ext cx="4267200" cy="6579004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8000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215</Words>
  <Application>Microsoft Office PowerPoint</Application>
  <PresentationFormat>On-screen Show (4:3)</PresentationFormat>
  <Paragraphs>29</Paragraphs>
  <Slides>80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Malina</dc:creator>
  <cp:lastModifiedBy>Bistra Dragolova</cp:lastModifiedBy>
  <cp:revision>27</cp:revision>
  <dcterms:created xsi:type="dcterms:W3CDTF">2018-09-20T14:00:19Z</dcterms:created>
  <dcterms:modified xsi:type="dcterms:W3CDTF">2018-09-25T15:32:12Z</dcterms:modified>
</cp:coreProperties>
</file>